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71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2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ata%20analyses%20-%20spreadsheets%20and%20graphs\HESA%20analyses%20-%20remapped\HESA%20snapshot%20analyses%20-%20remapped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ethnicity%20csv.csv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nev\Documents\WORK\RESEARCH\HEPI\2019%20HEPI%20PG%20Report\Doctoral%20outcomes%20seminar\Stats%20for%20slid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/>
              <a:t>Postgraduates,</a:t>
            </a:r>
            <a:r>
              <a:rPr lang="en-GB" sz="1800" baseline="0"/>
              <a:t> 2017/18</a:t>
            </a:r>
            <a:endParaRPr lang="en-GB" sz="1800"/>
          </a:p>
        </c:rich>
      </c:tx>
      <c:layout>
        <c:manualLayout>
          <c:xMode val="edge"/>
          <c:yMode val="edge"/>
          <c:x val="1.273344451066704E-2"/>
          <c:y val="0.90978886554234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plosion val="22"/>
            <c:spPr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E6-4D59-8758-C966291CF1A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E6-4D59-8758-C966291CF1A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E6-4D59-8758-C966291CF1A9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4E6-4D59-8758-C966291CF1A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4E6-4D59-8758-C966291CF1A9}"/>
              </c:ext>
            </c:extLst>
          </c:dPt>
          <c:dPt>
            <c:idx val="5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4E6-4D59-8758-C966291CF1A9}"/>
              </c:ext>
            </c:extLst>
          </c:dPt>
          <c:dLbls>
            <c:dLbl>
              <c:idx val="0"/>
              <c:layout>
                <c:manualLayout>
                  <c:x val="0.16126947752586079"/>
                  <c:y val="3.481865664258947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3F1CF3E-9771-472F-837F-0BB7A7B6E668}" type="CATEGORYNAME">
                      <a:rPr lang="en-US" sz="1400" b="1"/>
                      <a:pPr>
                        <a:defRPr sz="1400"/>
                      </a:pPr>
                      <a:t>[CATEGORY NAME]</a:t>
                    </a:fld>
                    <a:r>
                      <a:rPr lang="en-US" sz="1400" baseline="0" dirty="0"/>
                      <a:t>, </a:t>
                    </a:r>
                    <a:fld id="{3204943B-DDCC-4162-971B-53EE1FDE9567}" type="VALUE">
                      <a:rPr lang="en-US" sz="1400" b="1" baseline="0"/>
                      <a:pPr>
                        <a:defRPr sz="1400"/>
                      </a:pPr>
                      <a:t>[VALUE]</a:t>
                    </a:fld>
                    <a:r>
                      <a:rPr lang="en-US" sz="1400" b="1" baseline="0" dirty="0"/>
                      <a:t>, </a:t>
                    </a:r>
                    <a:fld id="{27E27C45-8868-465C-9B24-FC9C2F5B46A5}" type="PERCENTAGE">
                      <a:rPr lang="en-US" sz="1400" b="1" baseline="0"/>
                      <a:pPr>
                        <a:defRPr sz="1400"/>
                      </a:pPr>
                      <a:t>[PERCENTAGE]</a:t>
                    </a:fld>
                    <a:endParaRPr lang="en-US" sz="1400" b="1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904004581416664"/>
                      <c:h val="0.1154672316143369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4E6-4D59-8758-C966291CF1A9}"/>
                </c:ext>
              </c:extLst>
            </c:dLbl>
            <c:dLbl>
              <c:idx val="1"/>
              <c:layout>
                <c:manualLayout>
                  <c:x val="0.12936873338636401"/>
                  <c:y val="3.675619740121966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22946568957726"/>
                      <c:h val="0.181342361129747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4E6-4D59-8758-C966291CF1A9}"/>
                </c:ext>
              </c:extLst>
            </c:dLbl>
            <c:dLbl>
              <c:idx val="2"/>
              <c:layout>
                <c:manualLayout>
                  <c:x val="9.435260613711044E-2"/>
                  <c:y val="-1.3155450592600428E-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44936861844528"/>
                      <c:h val="0.181342361129747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4E6-4D59-8758-C966291CF1A9}"/>
                </c:ext>
              </c:extLst>
            </c:dLbl>
            <c:dLbl>
              <c:idx val="3"/>
              <c:layout>
                <c:manualLayout>
                  <c:x val="-4.2147065062927327E-2"/>
                  <c:y val="1.59466028621157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59894178767051"/>
                      <c:h val="0.148552544246026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4E6-4D59-8758-C966291CF1A9}"/>
                </c:ext>
              </c:extLst>
            </c:dLbl>
            <c:dLbl>
              <c:idx val="4"/>
              <c:layout>
                <c:manualLayout>
                  <c:x val="8.451550808864122E-8"/>
                  <c:y val="2.67318756041640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E6D3B47-4199-46F0-A61E-5872298360E5}" type="CATEGORYNAME">
                      <a:rPr lang="en-US"/>
                      <a:pPr>
                        <a:defRPr sz="1400"/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</a:p>
                  <a:p>
                    <a:pPr>
                      <a:defRPr sz="1400"/>
                    </a:pPr>
                    <a:fld id="{6F450F4C-1869-4F91-AA22-41E7C9BB3DFD}" type="VALUE">
                      <a:rPr lang="en-US" baseline="0" smtClean="0"/>
                      <a:pPr>
                        <a:defRPr sz="1400"/>
                      </a:pPr>
                      <a:t>[VALUE]</a:t>
                    </a:fld>
                    <a:r>
                      <a:rPr lang="en-US" baseline="0" dirty="0"/>
                      <a:t>, </a:t>
                    </a:r>
                    <a:fld id="{078FE0DD-74C3-4504-B440-AC9918E1C3EF}" type="PERCENTAGE">
                      <a:rPr lang="en-US" baseline="0"/>
                      <a:pPr>
                        <a:defRPr sz="1400"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769050218100716"/>
                      <c:h val="0.272121021725963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4E6-4D59-8758-C966291CF1A9}"/>
                </c:ext>
              </c:extLst>
            </c:dLbl>
            <c:dLbl>
              <c:idx val="5"/>
              <c:layout>
                <c:manualLayout>
                  <c:x val="-4.5418361321810451E-17"/>
                  <c:y val="-6.97471771614912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E6-4D59-8758-C966291CF1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'Doc in PG'!$A$22:$A$27</c:f>
              <c:strCache>
                <c:ptCount val="6"/>
                <c:pt idx="0">
                  <c:v>Doctorate</c:v>
                </c:pt>
                <c:pt idx="1">
                  <c:v>Masters Research</c:v>
                </c:pt>
                <c:pt idx="2">
                  <c:v>Masters Taught</c:v>
                </c:pt>
                <c:pt idx="3">
                  <c:v>ITT (PGCE)</c:v>
                </c:pt>
                <c:pt idx="4">
                  <c:v>Diplomas, certificates, professional qualifications</c:v>
                </c:pt>
                <c:pt idx="5">
                  <c:v>All other PG</c:v>
                </c:pt>
              </c:strCache>
            </c:strRef>
          </c:cat>
          <c:val>
            <c:numRef>
              <c:f>'Doc in PG'!$B$22:$B$27</c:f>
              <c:numCache>
                <c:formatCode>_-* #,##0_-;\-* #,##0_-;_-* "-"??_-;_-@_-</c:formatCode>
                <c:ptCount val="6"/>
                <c:pt idx="0">
                  <c:v>29506</c:v>
                </c:pt>
                <c:pt idx="1">
                  <c:v>6455</c:v>
                </c:pt>
                <c:pt idx="2">
                  <c:v>230875</c:v>
                </c:pt>
                <c:pt idx="3">
                  <c:v>23630</c:v>
                </c:pt>
                <c:pt idx="4">
                  <c:v>25825</c:v>
                </c:pt>
                <c:pt idx="5">
                  <c:v>40705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4E6-4D59-8758-C966291CF1A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/>
              <a:t>Mode of study among UK-domiciled first-year doctoral students</a:t>
            </a:r>
          </a:p>
        </c:rich>
      </c:tx>
      <c:layout>
        <c:manualLayout>
          <c:xMode val="edge"/>
          <c:yMode val="edge"/>
          <c:x val="9.2178309796540944E-2"/>
          <c:y val="1.96818629336277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'Mode of study'!$A$10</c:f>
              <c:strCache>
                <c:ptCount val="1"/>
                <c:pt idx="0">
                  <c:v>Full-time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'Mode of study'!$B$9:$K$9</c:f>
              <c:strCache>
                <c:ptCount val="10"/>
                <c:pt idx="0">
                  <c:v>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2012/13</c:v>
                </c:pt>
                <c:pt idx="5">
                  <c:v>2013/14</c:v>
                </c:pt>
                <c:pt idx="6">
                  <c:v>2014/15</c:v>
                </c:pt>
                <c:pt idx="7">
                  <c:v>2015/16</c:v>
                </c:pt>
                <c:pt idx="8">
                  <c:v>2016/17</c:v>
                </c:pt>
                <c:pt idx="9">
                  <c:v>2017/18</c:v>
                </c:pt>
              </c:strCache>
            </c:strRef>
          </c:cat>
          <c:val>
            <c:numRef>
              <c:f>'Mode of study'!$B$10:$K$10</c:f>
              <c:numCache>
                <c:formatCode>0</c:formatCode>
                <c:ptCount val="10"/>
                <c:pt idx="0">
                  <c:v>70.828105395232129</c:v>
                </c:pt>
                <c:pt idx="1">
                  <c:v>71.600616160201653</c:v>
                </c:pt>
                <c:pt idx="2">
                  <c:v>72.073250490516671</c:v>
                </c:pt>
                <c:pt idx="3">
                  <c:v>71.129127941467274</c:v>
                </c:pt>
                <c:pt idx="4">
                  <c:v>73.530546623794208</c:v>
                </c:pt>
                <c:pt idx="5">
                  <c:v>72.978128179043736</c:v>
                </c:pt>
                <c:pt idx="6">
                  <c:v>74.143582492448104</c:v>
                </c:pt>
                <c:pt idx="7">
                  <c:v>74.610360214706077</c:v>
                </c:pt>
                <c:pt idx="8">
                  <c:v>74.772627485416791</c:v>
                </c:pt>
                <c:pt idx="9">
                  <c:v>76.539767216294862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19-4467-8117-4E91DF39C42C}"/>
            </c:ext>
          </c:extLst>
        </c:ser>
        <c:ser>
          <c:idx val="1"/>
          <c:order val="1"/>
          <c:tx>
            <c:strRef>
              <c:f>'Mode of study'!$A$11</c:f>
              <c:strCache>
                <c:ptCount val="1"/>
                <c:pt idx="0">
                  <c:v>Part-time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'Mode of study'!$B$9:$K$9</c:f>
              <c:strCache>
                <c:ptCount val="10"/>
                <c:pt idx="0">
                  <c:v>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2012/13</c:v>
                </c:pt>
                <c:pt idx="5">
                  <c:v>2013/14</c:v>
                </c:pt>
                <c:pt idx="6">
                  <c:v>2014/15</c:v>
                </c:pt>
                <c:pt idx="7">
                  <c:v>2015/16</c:v>
                </c:pt>
                <c:pt idx="8">
                  <c:v>2016/17</c:v>
                </c:pt>
                <c:pt idx="9">
                  <c:v>2017/18</c:v>
                </c:pt>
              </c:strCache>
            </c:strRef>
          </c:cat>
          <c:val>
            <c:numRef>
              <c:f>'Mode of study'!$B$11:$K$11</c:f>
              <c:numCache>
                <c:formatCode>0</c:formatCode>
                <c:ptCount val="10"/>
                <c:pt idx="0">
                  <c:v>29.171894604767882</c:v>
                </c:pt>
                <c:pt idx="1">
                  <c:v>28.39938383979835</c:v>
                </c:pt>
                <c:pt idx="2">
                  <c:v>27.926749509483322</c:v>
                </c:pt>
                <c:pt idx="3">
                  <c:v>28.870872058532726</c:v>
                </c:pt>
                <c:pt idx="4">
                  <c:v>26.469453376205788</c:v>
                </c:pt>
                <c:pt idx="5">
                  <c:v>27.021871820956257</c:v>
                </c:pt>
                <c:pt idx="6">
                  <c:v>25.8564175075519</c:v>
                </c:pt>
                <c:pt idx="7">
                  <c:v>25.389639785293927</c:v>
                </c:pt>
                <c:pt idx="8">
                  <c:v>25.227372514583202</c:v>
                </c:pt>
                <c:pt idx="9">
                  <c:v>23.460232783705141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19-4467-8117-4E91DF39C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2775752"/>
        <c:axId val="552776080"/>
      </c:areaChart>
      <c:catAx>
        <c:axId val="552775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776080"/>
        <c:crosses val="autoZero"/>
        <c:auto val="1"/>
        <c:lblAlgn val="ctr"/>
        <c:lblOffset val="100"/>
        <c:noMultiLvlLbl val="0"/>
      </c:catAx>
      <c:valAx>
        <c:axId val="552776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7757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/>
              <a:t>Subject area</a:t>
            </a:r>
            <a:r>
              <a:rPr lang="en-GB" sz="1600" baseline="0" dirty="0"/>
              <a:t> of first-year doctoral students, 2017/18</a:t>
            </a:r>
            <a:endParaRPr lang="en-GB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C6-4C53-9B77-96F30180769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C6-4C53-9B77-96F30180769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DC6-4C53-9B77-96F30180769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DC6-4C53-9B77-96F30180769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DC6-4C53-9B77-96F30180769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DC6-4C53-9B77-96F30180769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DC6-4C53-9B77-96F301807690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DC6-4C53-9B77-96F301807690}"/>
              </c:ext>
            </c:extLst>
          </c:dPt>
          <c:cat>
            <c:strRef>
              <c:f>'Subject of study'!$A$30:$A$47</c:f>
              <c:strCache>
                <c:ptCount val="18"/>
                <c:pt idx="0">
                  <c:v>Biological sciences</c:v>
                </c:pt>
                <c:pt idx="1">
                  <c:v>Engineering &amp; technology</c:v>
                </c:pt>
                <c:pt idx="2">
                  <c:v>Physical sciences</c:v>
                </c:pt>
                <c:pt idx="3">
                  <c:v>Social studies</c:v>
                </c:pt>
                <c:pt idx="4">
                  <c:v>Medicine &amp; dentistry</c:v>
                </c:pt>
                <c:pt idx="5">
                  <c:v>Subjects allied to medicine</c:v>
                </c:pt>
                <c:pt idx="6">
                  <c:v>Business &amp; administrative studies</c:v>
                </c:pt>
                <c:pt idx="7">
                  <c:v>Historical &amp; philosophical studies</c:v>
                </c:pt>
                <c:pt idx="8">
                  <c:v>Computer science</c:v>
                </c:pt>
                <c:pt idx="9">
                  <c:v>Languages</c:v>
                </c:pt>
                <c:pt idx="10">
                  <c:v>Education</c:v>
                </c:pt>
                <c:pt idx="11">
                  <c:v>Mathematical sciences</c:v>
                </c:pt>
                <c:pt idx="12">
                  <c:v>Creative arts &amp; design</c:v>
                </c:pt>
                <c:pt idx="13">
                  <c:v>Law</c:v>
                </c:pt>
                <c:pt idx="14">
                  <c:v>Architecture, building &amp; planning</c:v>
                </c:pt>
                <c:pt idx="15">
                  <c:v>Mass communications &amp; documentation</c:v>
                </c:pt>
                <c:pt idx="16">
                  <c:v>Agriculture &amp; related subjects</c:v>
                </c:pt>
                <c:pt idx="17">
                  <c:v>Veterinary science</c:v>
                </c:pt>
              </c:strCache>
            </c:strRef>
          </c:cat>
          <c:val>
            <c:numRef>
              <c:f>'Subject of study'!$B$30:$B$47</c:f>
              <c:numCache>
                <c:formatCode>0</c:formatCode>
                <c:ptCount val="18"/>
                <c:pt idx="0">
                  <c:v>4304.6599999999971</c:v>
                </c:pt>
                <c:pt idx="1">
                  <c:v>4256.9900000000016</c:v>
                </c:pt>
                <c:pt idx="2">
                  <c:v>3822.1899999999955</c:v>
                </c:pt>
                <c:pt idx="3">
                  <c:v>2187.27</c:v>
                </c:pt>
                <c:pt idx="4">
                  <c:v>2170.9799999999987</c:v>
                </c:pt>
                <c:pt idx="5">
                  <c:v>2066.909999999998</c:v>
                </c:pt>
                <c:pt idx="6">
                  <c:v>1746.9700000000003</c:v>
                </c:pt>
                <c:pt idx="7">
                  <c:v>1547.5900000000001</c:v>
                </c:pt>
                <c:pt idx="8">
                  <c:v>1376.4499999999987</c:v>
                </c:pt>
                <c:pt idx="9">
                  <c:v>1349.8100000000002</c:v>
                </c:pt>
                <c:pt idx="10">
                  <c:v>1310.3599999999999</c:v>
                </c:pt>
                <c:pt idx="11">
                  <c:v>887.94000000000028</c:v>
                </c:pt>
                <c:pt idx="12">
                  <c:v>824.76</c:v>
                </c:pt>
                <c:pt idx="13">
                  <c:v>522.87000000000012</c:v>
                </c:pt>
                <c:pt idx="14">
                  <c:v>474.65000000000015</c:v>
                </c:pt>
                <c:pt idx="15">
                  <c:v>304.77</c:v>
                </c:pt>
                <c:pt idx="16">
                  <c:v>258.5900000000002</c:v>
                </c:pt>
                <c:pt idx="17">
                  <c:v>88.239999999999966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DC6-4C53-9B77-96F301807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overlap val="-27"/>
        <c:axId val="695446328"/>
        <c:axId val="695444032"/>
      </c:barChart>
      <c:catAx>
        <c:axId val="695446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444032"/>
        <c:crosses val="autoZero"/>
        <c:auto val="1"/>
        <c:lblAlgn val="ctr"/>
        <c:lblOffset val="100"/>
        <c:noMultiLvlLbl val="0"/>
      </c:catAx>
      <c:valAx>
        <c:axId val="69544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446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cap="none" dirty="0"/>
              <a:t>Source of funding</a:t>
            </a:r>
            <a:r>
              <a:rPr lang="en-GB" cap="none" baseline="0" dirty="0"/>
              <a:t> for UK-domiciled doctoral students</a:t>
            </a:r>
            <a:endParaRPr lang="en-GB" cap="none" dirty="0"/>
          </a:p>
        </c:rich>
      </c:tx>
      <c:layout>
        <c:manualLayout>
          <c:xMode val="edge"/>
          <c:yMode val="edge"/>
          <c:x val="1.0614965982834968E-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057283025109781"/>
          <c:y val="0.18836759712378875"/>
          <c:w val="0.48739234266405995"/>
          <c:h val="0.6658754900149215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CB1-4DD9-A75E-7804DC25E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CB1-4DD9-A75E-7804DC25E9E2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CB1-4DD9-A75E-7804DC25E9E2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CB1-4DD9-A75E-7804DC25E9E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CB1-4DD9-A75E-7804DC25E9E2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CB1-4DD9-A75E-7804DC25E9E2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CB1-4DD9-A75E-7804DC25E9E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ECB1-4DD9-A75E-7804DC25E9E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CB1-4DD9-A75E-7804DC25E9E2}"/>
                </c:ext>
              </c:extLst>
            </c:dLbl>
            <c:dLbl>
              <c:idx val="2"/>
              <c:layout>
                <c:manualLayout>
                  <c:x val="7.2032194417212439E-2"/>
                  <c:y val="-1.8317094090219848E-1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0428E80-4CAA-4046-B7E9-E3FB5DD489C2}" type="CATEGORYNAME">
                      <a:rPr lang="en-GB" sz="1100">
                        <a:solidFill>
                          <a:srgbClr val="C00000"/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GB" sz="1100" baseline="0">
                        <a:solidFill>
                          <a:srgbClr val="C00000"/>
                        </a:solidFill>
                      </a:rPr>
                      <a:t>
</a:t>
                    </a:r>
                    <a:fld id="{8C13B247-1559-4246-888F-9FAC9DD05EE8}" type="PERCENTAGE">
                      <a:rPr lang="en-GB" sz="1100" baseline="0">
                        <a:solidFill>
                          <a:srgbClr val="C00000"/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GB" sz="1100" baseline="0">
                      <a:solidFill>
                        <a:srgbClr val="C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72783797906337"/>
                      <c:h val="0.141237440861293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CB1-4DD9-A75E-7804DC25E9E2}"/>
                </c:ext>
              </c:extLst>
            </c:dLbl>
            <c:dLbl>
              <c:idx val="3"/>
              <c:layout>
                <c:manualLayout>
                  <c:x val="2.6767939205063783E-2"/>
                  <c:y val="-1.200327666048296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7046880-B3D9-40E7-8D8B-B056F1A1EE4C}" type="CATEGORYNAME">
                      <a:rPr lang="en-GB" sz="110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GB" sz="1100" baseline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
</a:t>
                    </a:r>
                    <a:fld id="{9A9E2A5C-160E-469B-AD23-B180B03A9AF5}" type="PERCENTAGE">
                      <a:rPr lang="en-GB" sz="1100" baseline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GB" sz="1100" baseline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11564129603138"/>
                      <c:h val="0.145439472744812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CB1-4DD9-A75E-7804DC25E9E2}"/>
                </c:ext>
              </c:extLst>
            </c:dLbl>
            <c:dLbl>
              <c:idx val="4"/>
              <c:layout>
                <c:manualLayout>
                  <c:x val="9.1636260618120809E-4"/>
                  <c:y val="-5.08744808922116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107914822052448"/>
                      <c:h val="0.107972256558975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CB1-4DD9-A75E-7804DC25E9E2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B9CD755-CBE8-4CEA-81FF-BA8AEC126280}" type="CATEGORYNAME">
                      <a:rPr lang="en-GB" sz="110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GB" sz="1100" baseline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
</a:t>
                    </a:r>
                    <a:fld id="{B1355543-A661-47C6-AE47-B3ECEE0C18EE}" type="PERCENTAGE">
                      <a:rPr lang="en-GB" sz="1100" baseline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GB" sz="1100" baseline="0">
                      <a:solidFill>
                        <a:schemeClr val="bg2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CB1-4DD9-A75E-7804DC25E9E2}"/>
                </c:ext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44E454A-F155-4F8C-A971-32597B597DDD}" type="CATEGORYNAME">
                      <a:rPr lang="en-US" sz="1100">
                        <a:solidFill>
                          <a:schemeClr val="accent4"/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100" baseline="0">
                        <a:solidFill>
                          <a:schemeClr val="accent4"/>
                        </a:solidFill>
                      </a:rPr>
                      <a:t>
</a:t>
                    </a:r>
                    <a:fld id="{C87BFB50-56A4-4F48-BF32-AA2E864E19E5}" type="PERCENTAGE">
                      <a:rPr lang="en-US" sz="1100" baseline="0">
                        <a:solidFill>
                          <a:schemeClr val="accent4"/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100" baseline="0">
                      <a:solidFill>
                        <a:schemeClr val="accent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CB1-4DD9-A75E-7804DC25E9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Finance!$A$44:$A$50</c:f>
              <c:strCache>
                <c:ptCount val="7"/>
                <c:pt idx="0">
                  <c:v>Research Councils &amp; British Academy</c:v>
                </c:pt>
                <c:pt idx="1">
                  <c:v>Provider waiver/award</c:v>
                </c:pt>
                <c:pt idx="2">
                  <c:v>UK central government bodies and local authorities</c:v>
                </c:pt>
                <c:pt idx="3">
                  <c:v>UK industry/commerce &amp; student’s employer</c:v>
                </c:pt>
                <c:pt idx="4">
                  <c:v>Charities &amp; international agencies</c:v>
                </c:pt>
                <c:pt idx="5">
                  <c:v>No award or financial backing</c:v>
                </c:pt>
                <c:pt idx="6">
                  <c:v>Other/ unknown</c:v>
                </c:pt>
              </c:strCache>
            </c:strRef>
          </c:cat>
          <c:val>
            <c:numRef>
              <c:f>Finance!$B$44:$B$50</c:f>
              <c:numCache>
                <c:formatCode>0</c:formatCode>
                <c:ptCount val="7"/>
                <c:pt idx="0">
                  <c:v>4403.9999999999991</c:v>
                </c:pt>
                <c:pt idx="1">
                  <c:v>3281.9999999999995</c:v>
                </c:pt>
                <c:pt idx="2">
                  <c:v>988.00000000000023</c:v>
                </c:pt>
                <c:pt idx="3">
                  <c:v>871</c:v>
                </c:pt>
                <c:pt idx="4">
                  <c:v>517.99999999999977</c:v>
                </c:pt>
                <c:pt idx="5">
                  <c:v>4585.9999999999991</c:v>
                </c:pt>
                <c:pt idx="6">
                  <c:v>1846.9999999999998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CB1-4DD9-A75E-7804DC25E9E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Doctoral</a:t>
            </a:r>
            <a:r>
              <a:rPr lang="en-GB" baseline="0"/>
              <a:t> research student numbers: effects of loan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'Doc in PG'!$E$55:$I$55</c:f>
              <c:strCache>
                <c:ptCount val="5"/>
                <c:pt idx="0">
                  <c:v>2014/15</c:v>
                </c:pt>
                <c:pt idx="1">
                  <c:v>2015/16</c:v>
                </c:pt>
                <c:pt idx="2">
                  <c:v>2016/17</c:v>
                </c:pt>
                <c:pt idx="3">
                  <c:v>2017/18</c:v>
                </c:pt>
                <c:pt idx="4">
                  <c:v>2018/19</c:v>
                </c:pt>
              </c:strCache>
            </c:strRef>
          </c:cat>
          <c:val>
            <c:numRef>
              <c:f>'Doc in PG'!$E$56:$I$56</c:f>
              <c:numCache>
                <c:formatCode>#,##0</c:formatCode>
                <c:ptCount val="5"/>
                <c:pt idx="0">
                  <c:v>28160</c:v>
                </c:pt>
                <c:pt idx="1">
                  <c:v>27410</c:v>
                </c:pt>
                <c:pt idx="2">
                  <c:v>28100</c:v>
                </c:pt>
                <c:pt idx="3">
                  <c:v>29025</c:v>
                </c:pt>
                <c:pt idx="4">
                  <c:v>30620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D2-433A-A31F-C9F307E88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4379928"/>
        <c:axId val="554383864"/>
      </c:lineChart>
      <c:catAx>
        <c:axId val="554379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383864"/>
        <c:crosses val="autoZero"/>
        <c:auto val="1"/>
        <c:lblAlgn val="ctr"/>
        <c:lblOffset val="100"/>
        <c:noMultiLvlLbl val="0"/>
      </c:catAx>
      <c:valAx>
        <c:axId val="554383864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379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How much of an impact has the loan made to prospective students' decision to study a PhD?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'Effect of loan'!$A$2</c:f>
              <c:strCache>
                <c:ptCount val="1"/>
                <c:pt idx="0">
                  <c:v>Much more likely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'Effect of loan'!$B$1:$D$1</c:f>
              <c:strCache>
                <c:ptCount val="3"/>
                <c:pt idx="0">
                  <c:v>Arts &amp; Hums</c:v>
                </c:pt>
                <c:pt idx="1">
                  <c:v>Soc Sci</c:v>
                </c:pt>
                <c:pt idx="2">
                  <c:v>STEM</c:v>
                </c:pt>
              </c:strCache>
            </c:strRef>
          </c:cat>
          <c:val>
            <c:numRef>
              <c:f>'Effect of loan'!$B$2:$D$2</c:f>
              <c:numCache>
                <c:formatCode>General</c:formatCode>
                <c:ptCount val="3"/>
                <c:pt idx="0">
                  <c:v>38</c:v>
                </c:pt>
                <c:pt idx="1">
                  <c:v>34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21-42F7-B0C6-DDD9831F7F58}"/>
            </c:ext>
          </c:extLst>
        </c:ser>
        <c:ser>
          <c:idx val="1"/>
          <c:order val="1"/>
          <c:tx>
            <c:strRef>
              <c:f>'Effect of loan'!$A$3</c:f>
              <c:strCache>
                <c:ptCount val="1"/>
                <c:pt idx="0">
                  <c:v>Slightly more likely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'Effect of loan'!$B$1:$D$1</c:f>
              <c:strCache>
                <c:ptCount val="3"/>
                <c:pt idx="0">
                  <c:v>Arts &amp; Hums</c:v>
                </c:pt>
                <c:pt idx="1">
                  <c:v>Soc Sci</c:v>
                </c:pt>
                <c:pt idx="2">
                  <c:v>STEM</c:v>
                </c:pt>
              </c:strCache>
            </c:strRef>
          </c:cat>
          <c:val>
            <c:numRef>
              <c:f>'Effect of loan'!$B$3:$D$3</c:f>
              <c:numCache>
                <c:formatCode>General</c:formatCode>
                <c:ptCount val="3"/>
                <c:pt idx="0">
                  <c:v>26</c:v>
                </c:pt>
                <c:pt idx="1">
                  <c:v>26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21-42F7-B0C6-DDD9831F7F58}"/>
            </c:ext>
          </c:extLst>
        </c:ser>
        <c:ser>
          <c:idx val="2"/>
          <c:order val="2"/>
          <c:tx>
            <c:strRef>
              <c:f>'Effect of loan'!$A$4</c:f>
              <c:strCache>
                <c:ptCount val="1"/>
                <c:pt idx="0">
                  <c:v>No difference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'Effect of loan'!$B$1:$D$1</c:f>
              <c:strCache>
                <c:ptCount val="3"/>
                <c:pt idx="0">
                  <c:v>Arts &amp; Hums</c:v>
                </c:pt>
                <c:pt idx="1">
                  <c:v>Soc Sci</c:v>
                </c:pt>
                <c:pt idx="2">
                  <c:v>STEM</c:v>
                </c:pt>
              </c:strCache>
            </c:strRef>
          </c:cat>
          <c:val>
            <c:numRef>
              <c:f>'Effect of loan'!$B$4:$D$4</c:f>
              <c:numCache>
                <c:formatCode>General</c:formatCode>
                <c:ptCount val="3"/>
                <c:pt idx="0">
                  <c:v>35</c:v>
                </c:pt>
                <c:pt idx="1">
                  <c:v>40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21-42F7-B0C6-DDD9831F7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6329944"/>
        <c:axId val="676330272"/>
      </c:barChart>
      <c:catAx>
        <c:axId val="676329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30272"/>
        <c:crosses val="autoZero"/>
        <c:auto val="1"/>
        <c:lblAlgn val="ctr"/>
        <c:lblOffset val="100"/>
        <c:noMultiLvlLbl val="0"/>
      </c:catAx>
      <c:valAx>
        <c:axId val="676330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29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/>
              <a:t>Salaries</a:t>
            </a:r>
            <a:r>
              <a:rPr lang="en-GB" sz="1600" baseline="0"/>
              <a:t> of UK-domiciled students in work 15 months after graduating in 2017/18</a:t>
            </a:r>
            <a:endParaRPr lang="en-GB" sz="16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929488535494049E-2"/>
          <c:y val="0.1240687218750355"/>
          <c:w val="0.90613234366116224"/>
          <c:h val="0.56579715820769794"/>
        </c:manualLayout>
      </c:layout>
      <c:lineChart>
        <c:grouping val="standard"/>
        <c:varyColors val="0"/>
        <c:ser>
          <c:idx val="0"/>
          <c:order val="0"/>
          <c:tx>
            <c:strRef>
              <c:f>Salary!$B$2:$B$3</c:f>
              <c:strCache>
                <c:ptCount val="2"/>
                <c:pt idx="0">
                  <c:v>Doctorate research</c:v>
                </c:pt>
                <c:pt idx="1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Salary!$A$4:$A$13</c:f>
              <c:strCache>
                <c:ptCount val="10"/>
                <c:pt idx="0">
                  <c:v>Less than £15,000</c:v>
                </c:pt>
                <c:pt idx="1">
                  <c:v>£15,000 - £17,999</c:v>
                </c:pt>
                <c:pt idx="2">
                  <c:v>£18,000 - £20,999</c:v>
                </c:pt>
                <c:pt idx="3">
                  <c:v>£21,000 - £23,999</c:v>
                </c:pt>
                <c:pt idx="4">
                  <c:v>£24,000 - £26,999</c:v>
                </c:pt>
                <c:pt idx="5">
                  <c:v>£27,000 - £29,999</c:v>
                </c:pt>
                <c:pt idx="6">
                  <c:v>£30,000 - £32,999</c:v>
                </c:pt>
                <c:pt idx="7">
                  <c:v>£33,000 - £35,999</c:v>
                </c:pt>
                <c:pt idx="8">
                  <c:v>£36,000 - £38,999</c:v>
                </c:pt>
                <c:pt idx="9">
                  <c:v>£39,000+</c:v>
                </c:pt>
              </c:strCache>
            </c:strRef>
          </c:cat>
          <c:val>
            <c:numRef>
              <c:f>Salary!$B$4:$B$13</c:f>
              <c:numCache>
                <c:formatCode>0%</c:formatCode>
                <c:ptCount val="10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0.02</c:v>
                </c:pt>
                <c:pt idx="4">
                  <c:v>0.03</c:v>
                </c:pt>
                <c:pt idx="5">
                  <c:v>7.0000000000000007E-2</c:v>
                </c:pt>
                <c:pt idx="6">
                  <c:v>0.18</c:v>
                </c:pt>
                <c:pt idx="7">
                  <c:v>0.2</c:v>
                </c:pt>
                <c:pt idx="8">
                  <c:v>0.14000000000000001</c:v>
                </c:pt>
                <c:pt idx="9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BC-490F-BC5F-DD398047C40C}"/>
            </c:ext>
          </c:extLst>
        </c:ser>
        <c:ser>
          <c:idx val="1"/>
          <c:order val="1"/>
          <c:tx>
            <c:strRef>
              <c:f>Salary!$C$2:$C$3</c:f>
              <c:strCache>
                <c:ptCount val="2"/>
                <c:pt idx="0">
                  <c:v>Doctorate research</c:v>
                </c:pt>
                <c:pt idx="1">
                  <c:v>Male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Salary!$A$4:$A$13</c:f>
              <c:strCache>
                <c:ptCount val="10"/>
                <c:pt idx="0">
                  <c:v>Less than £15,000</c:v>
                </c:pt>
                <c:pt idx="1">
                  <c:v>£15,000 - £17,999</c:v>
                </c:pt>
                <c:pt idx="2">
                  <c:v>£18,000 - £20,999</c:v>
                </c:pt>
                <c:pt idx="3">
                  <c:v>£21,000 - £23,999</c:v>
                </c:pt>
                <c:pt idx="4">
                  <c:v>£24,000 - £26,999</c:v>
                </c:pt>
                <c:pt idx="5">
                  <c:v>£27,000 - £29,999</c:v>
                </c:pt>
                <c:pt idx="6">
                  <c:v>£30,000 - £32,999</c:v>
                </c:pt>
                <c:pt idx="7">
                  <c:v>£33,000 - £35,999</c:v>
                </c:pt>
                <c:pt idx="8">
                  <c:v>£36,000 - £38,999</c:v>
                </c:pt>
                <c:pt idx="9">
                  <c:v>£39,000+</c:v>
                </c:pt>
              </c:strCache>
            </c:strRef>
          </c:cat>
          <c:val>
            <c:numRef>
              <c:f>Salary!$C$4:$C$13</c:f>
              <c:numCache>
                <c:formatCode>0%</c:formatCode>
                <c:ptCount val="10"/>
                <c:pt idx="0">
                  <c:v>0</c:v>
                </c:pt>
                <c:pt idx="1">
                  <c:v>0.01</c:v>
                </c:pt>
                <c:pt idx="2">
                  <c:v>0.01</c:v>
                </c:pt>
                <c:pt idx="3">
                  <c:v>0.02</c:v>
                </c:pt>
                <c:pt idx="4">
                  <c:v>0.04</c:v>
                </c:pt>
                <c:pt idx="5">
                  <c:v>7.0000000000000007E-2</c:v>
                </c:pt>
                <c:pt idx="6">
                  <c:v>0.18</c:v>
                </c:pt>
                <c:pt idx="7">
                  <c:v>0.2</c:v>
                </c:pt>
                <c:pt idx="8">
                  <c:v>0.13</c:v>
                </c:pt>
                <c:pt idx="9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BC-490F-BC5F-DD398047C40C}"/>
            </c:ext>
          </c:extLst>
        </c:ser>
        <c:ser>
          <c:idx val="2"/>
          <c:order val="2"/>
          <c:tx>
            <c:strRef>
              <c:f>Salary!$D$2:$D$3</c:f>
              <c:strCache>
                <c:ptCount val="2"/>
                <c:pt idx="0">
                  <c:v>Masters taught</c:v>
                </c:pt>
                <c:pt idx="1">
                  <c:v>Female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Salary!$A$4:$A$13</c:f>
              <c:strCache>
                <c:ptCount val="10"/>
                <c:pt idx="0">
                  <c:v>Less than £15,000</c:v>
                </c:pt>
                <c:pt idx="1">
                  <c:v>£15,000 - £17,999</c:v>
                </c:pt>
                <c:pt idx="2">
                  <c:v>£18,000 - £20,999</c:v>
                </c:pt>
                <c:pt idx="3">
                  <c:v>£21,000 - £23,999</c:v>
                </c:pt>
                <c:pt idx="4">
                  <c:v>£24,000 - £26,999</c:v>
                </c:pt>
                <c:pt idx="5">
                  <c:v>£27,000 - £29,999</c:v>
                </c:pt>
                <c:pt idx="6">
                  <c:v>£30,000 - £32,999</c:v>
                </c:pt>
                <c:pt idx="7">
                  <c:v>£33,000 - £35,999</c:v>
                </c:pt>
                <c:pt idx="8">
                  <c:v>£36,000 - £38,999</c:v>
                </c:pt>
                <c:pt idx="9">
                  <c:v>£39,000+</c:v>
                </c:pt>
              </c:strCache>
            </c:strRef>
          </c:cat>
          <c:val>
            <c:numRef>
              <c:f>Salary!$D$4:$D$13</c:f>
              <c:numCache>
                <c:formatCode>0%</c:formatCode>
                <c:ptCount val="10"/>
                <c:pt idx="0">
                  <c:v>0.02</c:v>
                </c:pt>
                <c:pt idx="1">
                  <c:v>0.05</c:v>
                </c:pt>
                <c:pt idx="2">
                  <c:v>0.13</c:v>
                </c:pt>
                <c:pt idx="3">
                  <c:v>0.14000000000000001</c:v>
                </c:pt>
                <c:pt idx="4">
                  <c:v>0.15</c:v>
                </c:pt>
                <c:pt idx="5">
                  <c:v>0.12</c:v>
                </c:pt>
                <c:pt idx="6">
                  <c:v>0.11</c:v>
                </c:pt>
                <c:pt idx="7">
                  <c:v>7.0000000000000007E-2</c:v>
                </c:pt>
                <c:pt idx="8">
                  <c:v>0.05</c:v>
                </c:pt>
                <c:pt idx="9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BC-490F-BC5F-DD398047C40C}"/>
            </c:ext>
          </c:extLst>
        </c:ser>
        <c:ser>
          <c:idx val="3"/>
          <c:order val="3"/>
          <c:tx>
            <c:strRef>
              <c:f>Salary!$E$2:$E$3</c:f>
              <c:strCache>
                <c:ptCount val="2"/>
                <c:pt idx="0">
                  <c:v>Masters taught</c:v>
                </c:pt>
                <c:pt idx="1">
                  <c:v>Male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Salary!$A$4:$A$13</c:f>
              <c:strCache>
                <c:ptCount val="10"/>
                <c:pt idx="0">
                  <c:v>Less than £15,000</c:v>
                </c:pt>
                <c:pt idx="1">
                  <c:v>£15,000 - £17,999</c:v>
                </c:pt>
                <c:pt idx="2">
                  <c:v>£18,000 - £20,999</c:v>
                </c:pt>
                <c:pt idx="3">
                  <c:v>£21,000 - £23,999</c:v>
                </c:pt>
                <c:pt idx="4">
                  <c:v>£24,000 - £26,999</c:v>
                </c:pt>
                <c:pt idx="5">
                  <c:v>£27,000 - £29,999</c:v>
                </c:pt>
                <c:pt idx="6">
                  <c:v>£30,000 - £32,999</c:v>
                </c:pt>
                <c:pt idx="7">
                  <c:v>£33,000 - £35,999</c:v>
                </c:pt>
                <c:pt idx="8">
                  <c:v>£36,000 - £38,999</c:v>
                </c:pt>
                <c:pt idx="9">
                  <c:v>£39,000+</c:v>
                </c:pt>
              </c:strCache>
            </c:strRef>
          </c:cat>
          <c:val>
            <c:numRef>
              <c:f>Salary!$E$4:$E$13</c:f>
              <c:numCache>
                <c:formatCode>0%</c:formatCode>
                <c:ptCount val="10"/>
                <c:pt idx="0">
                  <c:v>0.02</c:v>
                </c:pt>
                <c:pt idx="1">
                  <c:v>0.04</c:v>
                </c:pt>
                <c:pt idx="2">
                  <c:v>0.1</c:v>
                </c:pt>
                <c:pt idx="3">
                  <c:v>0.11</c:v>
                </c:pt>
                <c:pt idx="4">
                  <c:v>0.14000000000000001</c:v>
                </c:pt>
                <c:pt idx="5">
                  <c:v>0.12</c:v>
                </c:pt>
                <c:pt idx="6">
                  <c:v>0.11</c:v>
                </c:pt>
                <c:pt idx="7">
                  <c:v>7.0000000000000007E-2</c:v>
                </c:pt>
                <c:pt idx="8">
                  <c:v>0.05</c:v>
                </c:pt>
                <c:pt idx="9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3BC-490F-BC5F-DD398047C40C}"/>
            </c:ext>
          </c:extLst>
        </c:ser>
        <c:ser>
          <c:idx val="4"/>
          <c:order val="4"/>
          <c:tx>
            <c:strRef>
              <c:f>Salary!$F$2:$F$3</c:f>
              <c:strCache>
                <c:ptCount val="2"/>
                <c:pt idx="0">
                  <c:v>First degree</c:v>
                </c:pt>
                <c:pt idx="1">
                  <c:v>Female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Salary!$A$4:$A$13</c:f>
              <c:strCache>
                <c:ptCount val="10"/>
                <c:pt idx="0">
                  <c:v>Less than £15,000</c:v>
                </c:pt>
                <c:pt idx="1">
                  <c:v>£15,000 - £17,999</c:v>
                </c:pt>
                <c:pt idx="2">
                  <c:v>£18,000 - £20,999</c:v>
                </c:pt>
                <c:pt idx="3">
                  <c:v>£21,000 - £23,999</c:v>
                </c:pt>
                <c:pt idx="4">
                  <c:v>£24,000 - £26,999</c:v>
                </c:pt>
                <c:pt idx="5">
                  <c:v>£27,000 - £29,999</c:v>
                </c:pt>
                <c:pt idx="6">
                  <c:v>£30,000 - £32,999</c:v>
                </c:pt>
                <c:pt idx="7">
                  <c:v>£33,000 - £35,999</c:v>
                </c:pt>
                <c:pt idx="8">
                  <c:v>£36,000 - £38,999</c:v>
                </c:pt>
                <c:pt idx="9">
                  <c:v>£39,000+</c:v>
                </c:pt>
              </c:strCache>
            </c:strRef>
          </c:cat>
          <c:val>
            <c:numRef>
              <c:f>Salary!$F$4:$F$13</c:f>
              <c:numCache>
                <c:formatCode>0%</c:formatCode>
                <c:ptCount val="10"/>
                <c:pt idx="0">
                  <c:v>0.04</c:v>
                </c:pt>
                <c:pt idx="1">
                  <c:v>0.09</c:v>
                </c:pt>
                <c:pt idx="2">
                  <c:v>0.18</c:v>
                </c:pt>
                <c:pt idx="3">
                  <c:v>0.21</c:v>
                </c:pt>
                <c:pt idx="4">
                  <c:v>0.22</c:v>
                </c:pt>
                <c:pt idx="5">
                  <c:v>0.1</c:v>
                </c:pt>
                <c:pt idx="6">
                  <c:v>0.08</c:v>
                </c:pt>
                <c:pt idx="7">
                  <c:v>0.03</c:v>
                </c:pt>
                <c:pt idx="8">
                  <c:v>0.02</c:v>
                </c:pt>
                <c:pt idx="9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3BC-490F-BC5F-DD398047C40C}"/>
            </c:ext>
          </c:extLst>
        </c:ser>
        <c:ser>
          <c:idx val="5"/>
          <c:order val="5"/>
          <c:tx>
            <c:strRef>
              <c:f>Salary!$G$2:$G$3</c:f>
              <c:strCache>
                <c:ptCount val="2"/>
                <c:pt idx="0">
                  <c:v>First degree</c:v>
                </c:pt>
                <c:pt idx="1">
                  <c:v>Male</c:v>
                </c:pt>
              </c:strCache>
            </c:strRef>
          </c:tx>
          <c:spPr>
            <a:ln w="28575" cap="rnd">
              <a:solidFill>
                <a:schemeClr val="accent6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Salary!$A$4:$A$13</c:f>
              <c:strCache>
                <c:ptCount val="10"/>
                <c:pt idx="0">
                  <c:v>Less than £15,000</c:v>
                </c:pt>
                <c:pt idx="1">
                  <c:v>£15,000 - £17,999</c:v>
                </c:pt>
                <c:pt idx="2">
                  <c:v>£18,000 - £20,999</c:v>
                </c:pt>
                <c:pt idx="3">
                  <c:v>£21,000 - £23,999</c:v>
                </c:pt>
                <c:pt idx="4">
                  <c:v>£24,000 - £26,999</c:v>
                </c:pt>
                <c:pt idx="5">
                  <c:v>£27,000 - £29,999</c:v>
                </c:pt>
                <c:pt idx="6">
                  <c:v>£30,000 - £32,999</c:v>
                </c:pt>
                <c:pt idx="7">
                  <c:v>£33,000 - £35,999</c:v>
                </c:pt>
                <c:pt idx="8">
                  <c:v>£36,000 - £38,999</c:v>
                </c:pt>
                <c:pt idx="9">
                  <c:v>£39,000+</c:v>
                </c:pt>
              </c:strCache>
            </c:strRef>
          </c:cat>
          <c:val>
            <c:numRef>
              <c:f>Salary!$G$4:$G$13</c:f>
              <c:numCache>
                <c:formatCode>0%</c:formatCode>
                <c:ptCount val="10"/>
                <c:pt idx="0">
                  <c:v>0.03</c:v>
                </c:pt>
                <c:pt idx="1">
                  <c:v>7.0000000000000007E-2</c:v>
                </c:pt>
                <c:pt idx="2">
                  <c:v>0.15</c:v>
                </c:pt>
                <c:pt idx="3">
                  <c:v>0.15</c:v>
                </c:pt>
                <c:pt idx="4">
                  <c:v>0.19</c:v>
                </c:pt>
                <c:pt idx="5">
                  <c:v>0.13</c:v>
                </c:pt>
                <c:pt idx="6">
                  <c:v>0.12</c:v>
                </c:pt>
                <c:pt idx="7">
                  <c:v>0.06</c:v>
                </c:pt>
                <c:pt idx="8">
                  <c:v>0.03</c:v>
                </c:pt>
                <c:pt idx="9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3BC-490F-BC5F-DD398047C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1794640"/>
        <c:axId val="771788408"/>
      </c:lineChart>
      <c:catAx>
        <c:axId val="77179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788408"/>
        <c:crosses val="autoZero"/>
        <c:auto val="1"/>
        <c:lblAlgn val="ctr"/>
        <c:lblOffset val="100"/>
        <c:noMultiLvlLbl val="0"/>
      </c:catAx>
      <c:valAx>
        <c:axId val="771788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79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292357620823819E-2"/>
          <c:y val="0.87119057008042"/>
          <c:w val="0.82607975393865063"/>
          <c:h val="0.115069815093994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Doctoral student numbers since 2008/09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'Doc in PG'!$A$37</c:f>
              <c:strCache>
                <c:ptCount val="1"/>
                <c:pt idx="0">
                  <c:v>Doctorate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1E7-4012-8C8D-60025B9B843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1E7-4012-8C8D-60025B9B843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E7-4012-8C8D-60025B9B843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E7-4012-8C8D-60025B9B843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E7-4012-8C8D-60025B9B843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E7-4012-8C8D-60025B9B843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E7-4012-8C8D-60025B9B843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E7-4012-8C8D-60025B9B84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'Doc in PG'!$B$36:$K$36</c:f>
              <c:strCache>
                <c:ptCount val="10"/>
                <c:pt idx="0">
                  <c:v>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2012/13</c:v>
                </c:pt>
                <c:pt idx="5">
                  <c:v>2013/14</c:v>
                </c:pt>
                <c:pt idx="6">
                  <c:v>2014/15</c:v>
                </c:pt>
                <c:pt idx="7">
                  <c:v>2015/16</c:v>
                </c:pt>
                <c:pt idx="8">
                  <c:v>2016/17</c:v>
                </c:pt>
                <c:pt idx="9">
                  <c:v>2017/18</c:v>
                </c:pt>
              </c:strCache>
            </c:strRef>
          </c:cat>
          <c:val>
            <c:numRef>
              <c:f>'Doc in PG'!$B$37:$K$37</c:f>
              <c:numCache>
                <c:formatCode>_-* #,##0_-;\-* #,##0_-;_-* "-"??_-;_-@_-</c:formatCode>
                <c:ptCount val="10"/>
                <c:pt idx="0">
                  <c:v>22693</c:v>
                </c:pt>
                <c:pt idx="1">
                  <c:v>24460</c:v>
                </c:pt>
                <c:pt idx="2">
                  <c:v>26273</c:v>
                </c:pt>
                <c:pt idx="3">
                  <c:v>26404</c:v>
                </c:pt>
                <c:pt idx="4">
                  <c:v>28222</c:v>
                </c:pt>
                <c:pt idx="5">
                  <c:v>29384</c:v>
                </c:pt>
                <c:pt idx="6">
                  <c:v>28622</c:v>
                </c:pt>
                <c:pt idx="7">
                  <c:v>27918</c:v>
                </c:pt>
                <c:pt idx="8">
                  <c:v>28585</c:v>
                </c:pt>
                <c:pt idx="9">
                  <c:v>29506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1E7-4012-8C8D-60025B9B843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74457672"/>
        <c:axId val="674455376"/>
      </c:lineChart>
      <c:catAx>
        <c:axId val="674457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455376"/>
        <c:crosses val="autoZero"/>
        <c:auto val="1"/>
        <c:lblAlgn val="ctr"/>
        <c:lblOffset val="100"/>
        <c:noMultiLvlLbl val="0"/>
      </c:catAx>
      <c:valAx>
        <c:axId val="67445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457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0" cap="none" dirty="0"/>
              <a:t>First-year postgraduate students by domicile, 2017/18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DFC-416C-9D4B-C5F42C25DE8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DFC-416C-9D4B-C5F42C25DE8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DFC-416C-9D4B-C5F42C25DE86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8E61375-CBDC-47CC-9485-720CD79D7C1B}" type="CATEGORYNAME">
                      <a:rPr lang="en-US"/>
                      <a:pPr>
                        <a:defRPr sz="1400"/>
                      </a:pPr>
                      <a:t>[CATEGORY NAME]</a:t>
                    </a:fld>
                    <a:r>
                      <a:rPr lang="en-US" baseline="0"/>
                      <a:t>, </a:t>
                    </a:r>
                  </a:p>
                  <a:p>
                    <a:pPr>
                      <a:defRPr sz="1400"/>
                    </a:pPr>
                    <a:fld id="{5BBA470F-AC29-4F07-8853-3C3FE5D0DBF7}" type="VALUE">
                      <a:rPr lang="en-US" baseline="0" smtClean="0"/>
                      <a:pPr>
                        <a:defRPr sz="1400"/>
                      </a:pPr>
                      <a:t>[VALUE]</a:t>
                    </a:fld>
                    <a:r>
                      <a:rPr lang="en-US" baseline="0" dirty="0"/>
                      <a:t>, </a:t>
                    </a:r>
                    <a:fld id="{E9C5286B-A485-4D3F-BC80-D1E215D46866}" type="PERCENTAGE">
                      <a:rPr lang="en-US" baseline="0"/>
                      <a:pPr>
                        <a:defRPr sz="1400"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12107304896035"/>
                      <c:h val="0.211120937004248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DFC-416C-9D4B-C5F42C25DE8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DFC-416C-9D4B-C5F42C25DE8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DFC-416C-9D4B-C5F42C25DE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Domicile!$A$3:$A$5</c:f>
              <c:strCache>
                <c:ptCount val="3"/>
                <c:pt idx="0">
                  <c:v>UK</c:v>
                </c:pt>
                <c:pt idx="1">
                  <c:v>Other EU</c:v>
                </c:pt>
                <c:pt idx="2">
                  <c:v>Non-EU</c:v>
                </c:pt>
              </c:strCache>
            </c:strRef>
          </c:cat>
          <c:val>
            <c:numRef>
              <c:f>Domicile!$K$3:$K$5</c:f>
              <c:numCache>
                <c:formatCode>_-* #,##0_-;\-* #,##0_-;_-* "-"??_-;_-@_-</c:formatCode>
                <c:ptCount val="3"/>
                <c:pt idx="0">
                  <c:v>16496</c:v>
                </c:pt>
                <c:pt idx="1">
                  <c:v>3781</c:v>
                </c:pt>
                <c:pt idx="2">
                  <c:v>9229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FC-416C-9D4B-C5F42C25DE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Domicile!$A$3</c:f>
              <c:strCache>
                <c:ptCount val="1"/>
                <c:pt idx="0">
                  <c:v>UK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Domicile!$B$2:$K$2</c:f>
              <c:strCache>
                <c:ptCount val="10"/>
                <c:pt idx="0">
                  <c:v>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2012/13</c:v>
                </c:pt>
                <c:pt idx="5">
                  <c:v>2013/14</c:v>
                </c:pt>
                <c:pt idx="6">
                  <c:v>2014/15</c:v>
                </c:pt>
                <c:pt idx="7">
                  <c:v>2015/16</c:v>
                </c:pt>
                <c:pt idx="8">
                  <c:v>2016/17</c:v>
                </c:pt>
                <c:pt idx="9">
                  <c:v>2017/18</c:v>
                </c:pt>
              </c:strCache>
            </c:strRef>
          </c:cat>
          <c:val>
            <c:numRef>
              <c:f>Domicile!$B$3:$K$3</c:f>
              <c:numCache>
                <c:formatCode>_-* #,##0_-;\-* #,##0_-;_-* "-"??_-;_-@_-</c:formatCode>
                <c:ptCount val="10"/>
                <c:pt idx="0">
                  <c:v>12752</c:v>
                </c:pt>
                <c:pt idx="1">
                  <c:v>14282</c:v>
                </c:pt>
                <c:pt idx="2">
                  <c:v>15290</c:v>
                </c:pt>
                <c:pt idx="3">
                  <c:v>15171</c:v>
                </c:pt>
                <c:pt idx="4">
                  <c:v>15550</c:v>
                </c:pt>
                <c:pt idx="5">
                  <c:v>15728</c:v>
                </c:pt>
                <c:pt idx="6">
                  <c:v>15559</c:v>
                </c:pt>
                <c:pt idx="7">
                  <c:v>15463</c:v>
                </c:pt>
                <c:pt idx="8">
                  <c:v>15943</c:v>
                </c:pt>
                <c:pt idx="9">
                  <c:v>16496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B9-487E-87D3-EEBE74B4E2E1}"/>
            </c:ext>
          </c:extLst>
        </c:ser>
        <c:ser>
          <c:idx val="2"/>
          <c:order val="1"/>
          <c:tx>
            <c:strRef>
              <c:f>Domicile!$A$5</c:f>
              <c:strCache>
                <c:ptCount val="1"/>
                <c:pt idx="0">
                  <c:v>Non-EU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Domicile!$B$2:$K$2</c:f>
              <c:strCache>
                <c:ptCount val="10"/>
                <c:pt idx="0">
                  <c:v>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2012/13</c:v>
                </c:pt>
                <c:pt idx="5">
                  <c:v>2013/14</c:v>
                </c:pt>
                <c:pt idx="6">
                  <c:v>2014/15</c:v>
                </c:pt>
                <c:pt idx="7">
                  <c:v>2015/16</c:v>
                </c:pt>
                <c:pt idx="8">
                  <c:v>2016/17</c:v>
                </c:pt>
                <c:pt idx="9">
                  <c:v>2017/18</c:v>
                </c:pt>
              </c:strCache>
            </c:strRef>
          </c:cat>
          <c:val>
            <c:numRef>
              <c:f>Domicile!$B$5:$K$5</c:f>
              <c:numCache>
                <c:formatCode>_-* #,##0_-;\-* #,##0_-;_-* "-"??_-;_-@_-</c:formatCode>
                <c:ptCount val="10"/>
                <c:pt idx="0">
                  <c:v>7019</c:v>
                </c:pt>
                <c:pt idx="1">
                  <c:v>6969</c:v>
                </c:pt>
                <c:pt idx="2">
                  <c:v>7507</c:v>
                </c:pt>
                <c:pt idx="3">
                  <c:v>7934</c:v>
                </c:pt>
                <c:pt idx="4">
                  <c:v>9024</c:v>
                </c:pt>
                <c:pt idx="5">
                  <c:v>9740</c:v>
                </c:pt>
                <c:pt idx="6">
                  <c:v>9303</c:v>
                </c:pt>
                <c:pt idx="7">
                  <c:v>8560</c:v>
                </c:pt>
                <c:pt idx="8">
                  <c:v>8730</c:v>
                </c:pt>
                <c:pt idx="9">
                  <c:v>9229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B9-487E-87D3-EEBE74B4E2E1}"/>
            </c:ext>
          </c:extLst>
        </c:ser>
        <c:ser>
          <c:idx val="1"/>
          <c:order val="2"/>
          <c:tx>
            <c:strRef>
              <c:f>Domicile!$A$4</c:f>
              <c:strCache>
                <c:ptCount val="1"/>
                <c:pt idx="0">
                  <c:v>Other EU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Domicile!$B$2:$K$2</c:f>
              <c:strCache>
                <c:ptCount val="10"/>
                <c:pt idx="0">
                  <c:v>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2012/13</c:v>
                </c:pt>
                <c:pt idx="5">
                  <c:v>2013/14</c:v>
                </c:pt>
                <c:pt idx="6">
                  <c:v>2014/15</c:v>
                </c:pt>
                <c:pt idx="7">
                  <c:v>2015/16</c:v>
                </c:pt>
                <c:pt idx="8">
                  <c:v>2016/17</c:v>
                </c:pt>
                <c:pt idx="9">
                  <c:v>2017/18</c:v>
                </c:pt>
              </c:strCache>
            </c:strRef>
          </c:cat>
          <c:val>
            <c:numRef>
              <c:f>Domicile!$B$4:$K$4</c:f>
              <c:numCache>
                <c:formatCode>_-* #,##0_-;\-* #,##0_-;_-* "-"??_-;_-@_-</c:formatCode>
                <c:ptCount val="10"/>
                <c:pt idx="0">
                  <c:v>2898</c:v>
                </c:pt>
                <c:pt idx="1">
                  <c:v>3189</c:v>
                </c:pt>
                <c:pt idx="2">
                  <c:v>3466</c:v>
                </c:pt>
                <c:pt idx="3">
                  <c:v>3285</c:v>
                </c:pt>
                <c:pt idx="4">
                  <c:v>3643</c:v>
                </c:pt>
                <c:pt idx="5">
                  <c:v>3910</c:v>
                </c:pt>
                <c:pt idx="6">
                  <c:v>3759</c:v>
                </c:pt>
                <c:pt idx="7">
                  <c:v>3893</c:v>
                </c:pt>
                <c:pt idx="8">
                  <c:v>3911</c:v>
                </c:pt>
                <c:pt idx="9">
                  <c:v>3781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B9-487E-87D3-EEBE74B4E2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9607048"/>
        <c:axId val="579605408"/>
      </c:lineChart>
      <c:catAx>
        <c:axId val="579607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605408"/>
        <c:crosses val="autoZero"/>
        <c:auto val="1"/>
        <c:lblAlgn val="ctr"/>
        <c:lblOffset val="100"/>
        <c:noMultiLvlLbl val="0"/>
      </c:catAx>
      <c:valAx>
        <c:axId val="57960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607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/>
              <a:t>Gender balance among doctoral</a:t>
            </a:r>
            <a:r>
              <a:rPr lang="en-GB" sz="1600" baseline="0" dirty="0"/>
              <a:t> students by domicile, 2017/18</a:t>
            </a:r>
            <a:endParaRPr lang="en-GB" sz="1600" dirty="0"/>
          </a:p>
        </c:rich>
      </c:tx>
      <c:layout>
        <c:manualLayout>
          <c:xMode val="edge"/>
          <c:yMode val="edge"/>
          <c:x val="0.11527088248350784"/>
          <c:y val="4.55934962852070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Sex!$N$27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946-4F3A-B270-E47BF1EFD0F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946-4F3A-B270-E47BF1EFD0F3}"/>
                </c:ext>
              </c:extLst>
            </c:dLbl>
            <c:numFmt formatCode="#,##0;[White]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Sex!$O$26:$R$26</c:f>
              <c:strCache>
                <c:ptCount val="4"/>
                <c:pt idx="0">
                  <c:v>UK</c:v>
                </c:pt>
                <c:pt idx="1">
                  <c:v>Other EU</c:v>
                </c:pt>
                <c:pt idx="2">
                  <c:v>non-EU</c:v>
                </c:pt>
                <c:pt idx="3">
                  <c:v>All domiciles</c:v>
                </c:pt>
              </c:strCache>
            </c:strRef>
          </c:cat>
          <c:val>
            <c:numRef>
              <c:f>Sex!$O$27:$R$27</c:f>
              <c:numCache>
                <c:formatCode>0.0</c:formatCode>
                <c:ptCount val="4"/>
                <c:pt idx="0">
                  <c:v>-49.8423860329777</c:v>
                </c:pt>
                <c:pt idx="1">
                  <c:v>-46.469188045490597</c:v>
                </c:pt>
                <c:pt idx="2">
                  <c:v>-46.0829992415213</c:v>
                </c:pt>
                <c:pt idx="3">
                  <c:v>-48.234257439164899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46-4F3A-B270-E47BF1EFD0F3}"/>
            </c:ext>
          </c:extLst>
        </c:ser>
        <c:ser>
          <c:idx val="1"/>
          <c:order val="1"/>
          <c:tx>
            <c:strRef>
              <c:f>Sex!$N$28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946-4F3A-B270-E47BF1EFD0F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Sex!$O$26:$R$26</c:f>
              <c:strCache>
                <c:ptCount val="4"/>
                <c:pt idx="0">
                  <c:v>UK</c:v>
                </c:pt>
                <c:pt idx="1">
                  <c:v>Other EU</c:v>
                </c:pt>
                <c:pt idx="2">
                  <c:v>non-EU</c:v>
                </c:pt>
                <c:pt idx="3">
                  <c:v>All domiciles</c:v>
                </c:pt>
              </c:strCache>
            </c:strRef>
          </c:cat>
          <c:val>
            <c:numRef>
              <c:f>Sex!$O$28:$R$28</c:f>
              <c:numCache>
                <c:formatCode>0.0</c:formatCode>
                <c:ptCount val="4"/>
                <c:pt idx="0">
                  <c:v>49.824199806013574</c:v>
                </c:pt>
                <c:pt idx="1">
                  <c:v>53.001851362073523</c:v>
                </c:pt>
                <c:pt idx="2">
                  <c:v>53.873659117997612</c:v>
                </c:pt>
                <c:pt idx="3">
                  <c:v>51.498000406696946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46-4F3A-B270-E47BF1EFD0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overlap val="100"/>
        <c:axId val="617026960"/>
        <c:axId val="617022696"/>
      </c:barChart>
      <c:catAx>
        <c:axId val="617026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022696"/>
        <c:crosses val="autoZero"/>
        <c:auto val="1"/>
        <c:lblAlgn val="ctr"/>
        <c:lblOffset val="100"/>
        <c:noMultiLvlLbl val="0"/>
      </c:catAx>
      <c:valAx>
        <c:axId val="61702269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</a:t>
                </a:r>
              </a:p>
            </c:rich>
          </c:tx>
          <c:layout>
            <c:manualLayout>
              <c:xMode val="edge"/>
              <c:yMode val="edge"/>
              <c:x val="8.6360236220472397E-2"/>
              <c:y val="0.79912280701754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;[Black]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02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447244094488186"/>
          <c:y val="0.89439003642550241"/>
          <c:w val="0.21661067366579179"/>
          <c:h val="7.71081476364460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/>
              <a:t>First-year doctoral students,</a:t>
            </a:r>
            <a:r>
              <a:rPr lang="en-GB" sz="1600" baseline="0" dirty="0"/>
              <a:t> 2017/18</a:t>
            </a:r>
            <a:endParaRPr lang="en-GB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240189423534186"/>
          <c:y val="0.1037230366510434"/>
          <c:w val="0.64123832341632858"/>
          <c:h val="0.735699426614832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Gender!$F$28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ED833B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EEF-4CB6-BD80-32D9BB433D85}"/>
                </c:ext>
              </c:extLst>
            </c:dLbl>
            <c:dLbl>
              <c:idx val="1"/>
              <c:layout>
                <c:manualLayout>
                  <c:x val="2.000800320128051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EEF-4CB6-BD80-32D9BB433D8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EEF-4CB6-BD80-32D9BB433D8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73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EEF-4CB6-BD80-32D9BB433D8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EEF-4CB6-BD80-32D9BB433D8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EEF-4CB6-BD80-32D9BB433D8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71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EEF-4CB6-BD80-32D9BB433D8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70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EEF-4CB6-BD80-32D9BB433D8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72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EEF-4CB6-BD80-32D9BB433D8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69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EEF-4CB6-BD80-32D9BB433D8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60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6EEF-4CB6-BD80-32D9BB433D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Gender!$E$29:$E$39</c:f>
              <c:strCache>
                <c:ptCount val="11"/>
                <c:pt idx="0">
                  <c:v>Doctorate (research)</c:v>
                </c:pt>
                <c:pt idx="1">
                  <c:v>Master's (research)</c:v>
                </c:pt>
                <c:pt idx="2">
                  <c:v>Other postgraduate (research)</c:v>
                </c:pt>
                <c:pt idx="3">
                  <c:v>Doctorate (taught)</c:v>
                </c:pt>
                <c:pt idx="4">
                  <c:v>Master's (taught)</c:v>
                </c:pt>
                <c:pt idx="5">
                  <c:v>Diplomas and Certificates</c:v>
                </c:pt>
                <c:pt idx="6">
                  <c:v>Professional qualifications</c:v>
                </c:pt>
                <c:pt idx="7">
                  <c:v>ITT</c:v>
                </c:pt>
                <c:pt idx="8">
                  <c:v>Taught study for provider credit</c:v>
                </c:pt>
                <c:pt idx="9">
                  <c:v>Other postgraduate (taught)</c:v>
                </c:pt>
                <c:pt idx="10">
                  <c:v>Total</c:v>
                </c:pt>
              </c:strCache>
            </c:strRef>
          </c:cat>
          <c:val>
            <c:numRef>
              <c:f>Gender!$F$29:$F$39</c:f>
              <c:numCache>
                <c:formatCode>0</c:formatCode>
                <c:ptCount val="11"/>
                <c:pt idx="0">
                  <c:v>-48</c:v>
                </c:pt>
                <c:pt idx="1">
                  <c:v>-51</c:v>
                </c:pt>
                <c:pt idx="2">
                  <c:v>-54</c:v>
                </c:pt>
                <c:pt idx="3">
                  <c:v>-73</c:v>
                </c:pt>
                <c:pt idx="4">
                  <c:v>-58</c:v>
                </c:pt>
                <c:pt idx="5">
                  <c:v>-67</c:v>
                </c:pt>
                <c:pt idx="6">
                  <c:v>-71</c:v>
                </c:pt>
                <c:pt idx="7">
                  <c:v>-70</c:v>
                </c:pt>
                <c:pt idx="8">
                  <c:v>-72</c:v>
                </c:pt>
                <c:pt idx="9">
                  <c:v>-69</c:v>
                </c:pt>
                <c:pt idx="10">
                  <c:v>-60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EF-4CB6-BD80-32D9BB433D85}"/>
            </c:ext>
          </c:extLst>
        </c:ser>
        <c:ser>
          <c:idx val="1"/>
          <c:order val="1"/>
          <c:tx>
            <c:strRef>
              <c:f>Gender!$G$28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Gender!$E$29:$E$39</c:f>
              <c:strCache>
                <c:ptCount val="11"/>
                <c:pt idx="0">
                  <c:v>Doctorate (research)</c:v>
                </c:pt>
                <c:pt idx="1">
                  <c:v>Master's (research)</c:v>
                </c:pt>
                <c:pt idx="2">
                  <c:v>Other postgraduate (research)</c:v>
                </c:pt>
                <c:pt idx="3">
                  <c:v>Doctorate (taught)</c:v>
                </c:pt>
                <c:pt idx="4">
                  <c:v>Master's (taught)</c:v>
                </c:pt>
                <c:pt idx="5">
                  <c:v>Diplomas and Certificates</c:v>
                </c:pt>
                <c:pt idx="6">
                  <c:v>Professional qualifications</c:v>
                </c:pt>
                <c:pt idx="7">
                  <c:v>ITT</c:v>
                </c:pt>
                <c:pt idx="8">
                  <c:v>Taught study for provider credit</c:v>
                </c:pt>
                <c:pt idx="9">
                  <c:v>Other postgraduate (taught)</c:v>
                </c:pt>
                <c:pt idx="10">
                  <c:v>Total</c:v>
                </c:pt>
              </c:strCache>
            </c:strRef>
          </c:cat>
          <c:val>
            <c:numRef>
              <c:f>Gender!$G$29:$G$39</c:f>
              <c:numCache>
                <c:formatCode>0</c:formatCode>
                <c:ptCount val="11"/>
                <c:pt idx="0">
                  <c:v>52</c:v>
                </c:pt>
                <c:pt idx="1">
                  <c:v>49</c:v>
                </c:pt>
                <c:pt idx="2">
                  <c:v>46</c:v>
                </c:pt>
                <c:pt idx="3">
                  <c:v>26</c:v>
                </c:pt>
                <c:pt idx="4">
                  <c:v>42</c:v>
                </c:pt>
                <c:pt idx="5">
                  <c:v>33</c:v>
                </c:pt>
                <c:pt idx="6">
                  <c:v>29</c:v>
                </c:pt>
                <c:pt idx="7">
                  <c:v>30</c:v>
                </c:pt>
                <c:pt idx="8">
                  <c:v>27</c:v>
                </c:pt>
                <c:pt idx="9">
                  <c:v>31</c:v>
                </c:pt>
                <c:pt idx="1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EF-4CB6-BD80-32D9BB433D8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914304224"/>
        <c:axId val="914306520"/>
      </c:barChart>
      <c:catAx>
        <c:axId val="914304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306520"/>
        <c:crosses val="autoZero"/>
        <c:auto val="1"/>
        <c:lblAlgn val="ctr"/>
        <c:lblOffset val="100"/>
        <c:noMultiLvlLbl val="0"/>
      </c:catAx>
      <c:valAx>
        <c:axId val="91430652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</a:t>
                </a:r>
              </a:p>
            </c:rich>
          </c:tx>
          <c:layout>
            <c:manualLayout>
              <c:xMode val="edge"/>
              <c:yMode val="edge"/>
              <c:x val="0.18180453487171117"/>
              <c:y val="0.837755146983258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;[Black]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30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125262522505825"/>
          <c:y val="0.89852564515187405"/>
          <c:w val="0.24597166558911399"/>
          <c:h val="6.91036777650951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0" cap="none" dirty="0"/>
              <a:t>UK-domiciled first-year postgraduate research students by ethnicity, 2018/19</a:t>
            </a:r>
          </a:p>
        </c:rich>
      </c:tx>
      <c:layout>
        <c:manualLayout>
          <c:xMode val="edge"/>
          <c:yMode val="edge"/>
          <c:x val="4.5738930199736419E-2"/>
          <c:y val="0.846004494377393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849402108529429"/>
          <c:y val="0.17713758417946202"/>
          <c:w val="0.55817881625757859"/>
          <c:h val="0.6384631783404789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4B-4E1B-A97F-61C9403EEE2A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4B-4E1B-A97F-61C9403EEE2A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04B-4E1B-A97F-61C9403EEE2A}"/>
              </c:ext>
            </c:extLst>
          </c:dPt>
          <c:dLbls>
            <c:dLbl>
              <c:idx val="0"/>
              <c:layout>
                <c:manualLayout>
                  <c:x val="0.12921312833027113"/>
                  <c:y val="-0.3596899224806202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4B-4E1B-A97F-61C9403EEE2A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04B-4E1B-A97F-61C9403EEE2A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BF163A2-CD1E-41A5-9C0A-E4E06F3AFCD1}" type="CATEGORYNAME">
                      <a:rPr lang="en-US">
                        <a:solidFill>
                          <a:schemeClr val="bg2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6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
</a:t>
                    </a:r>
                    <a:fld id="{A92C7B96-B7B2-4423-BF25-872AA51FA098}" type="PERCENTAGE">
                      <a:rPr lang="en-US" baseline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6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bg2">
                          <a:lumMod val="50000"/>
                        </a:schemeClr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04B-4E1B-A97F-61C9403EEE2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Ethnicity!$A$19:$A$21</c:f>
              <c:strCache>
                <c:ptCount val="3"/>
                <c:pt idx="0">
                  <c:v>White</c:v>
                </c:pt>
                <c:pt idx="1">
                  <c:v>Total ethnic minorities</c:v>
                </c:pt>
                <c:pt idx="2">
                  <c:v>Ethnicity not known</c:v>
                </c:pt>
              </c:strCache>
            </c:strRef>
          </c:cat>
          <c:val>
            <c:numRef>
              <c:f>Ethnicity!$B$19:$B$21</c:f>
              <c:numCache>
                <c:formatCode>General</c:formatCode>
                <c:ptCount val="3"/>
                <c:pt idx="0">
                  <c:v>78</c:v>
                </c:pt>
                <c:pt idx="1">
                  <c:v>18.8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4B-4E1B-A97F-61C9403EEE2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0" i="0" baseline="0" dirty="0">
                <a:effectLst/>
              </a:rPr>
              <a:t>Ethnic minorities among postgraduate researchers (inner ring)</a:t>
            </a:r>
            <a:endParaRPr lang="en-GB" sz="1100" dirty="0">
              <a:effectLst/>
            </a:endParaRPr>
          </a:p>
          <a:p>
            <a:pPr>
              <a:defRPr/>
            </a:pPr>
            <a:r>
              <a:rPr lang="en-GB" sz="1400" b="0" i="0" baseline="0" dirty="0">
                <a:effectLst/>
              </a:rPr>
              <a:t>Ethnic minorities among UK population (outer ring)</a:t>
            </a:r>
            <a:endParaRPr lang="en-GB" sz="1100" dirty="0">
              <a:effectLst/>
            </a:endParaRPr>
          </a:p>
        </c:rich>
      </c:tx>
      <c:layout>
        <c:manualLayout>
          <c:xMode val="edge"/>
          <c:yMode val="edge"/>
          <c:x val="1.679609877389773E-2"/>
          <c:y val="1.16756298577113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680839433147417"/>
          <c:y val="0.10649524771304733"/>
          <c:w val="0.36517370430739643"/>
          <c:h val="0.5628274824651377"/>
        </c:manualLayout>
      </c:layout>
      <c:doughnutChart>
        <c:varyColors val="1"/>
        <c:ser>
          <c:idx val="0"/>
          <c:order val="0"/>
          <c:tx>
            <c:strRef>
              <c:f>'ethnicity csv'!$B$2</c:f>
              <c:strCache>
                <c:ptCount val="1"/>
                <c:pt idx="0">
                  <c:v>PGR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13E-41DE-89FD-AB1540F243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3E-41DE-89FD-AB1540F243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13E-41DE-89FD-AB1540F243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13E-41DE-89FD-AB1540F243F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13E-41DE-89FD-AB1540F243F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13E-41DE-89FD-AB1540F243F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13E-41DE-89FD-AB1540F243F9}"/>
              </c:ext>
            </c:extLst>
          </c:dPt>
          <c:dPt>
            <c:idx val="7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13E-41DE-89FD-AB1540F243F9}"/>
              </c:ext>
            </c:extLst>
          </c:dPt>
          <c:dPt>
            <c:idx val="8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13E-41DE-89FD-AB1540F243F9}"/>
              </c:ext>
            </c:extLst>
          </c:dPt>
          <c:cat>
            <c:strRef>
              <c:f>'ethnicity csv'!$A$3:$A$11</c:f>
              <c:strCache>
                <c:ptCount val="9"/>
                <c:pt idx="0">
                  <c:v>Black or Black British – Caribbean</c:v>
                </c:pt>
                <c:pt idx="1">
                  <c:v>Black or Black British – African</c:v>
                </c:pt>
                <c:pt idx="2">
                  <c:v>Other Black background</c:v>
                </c:pt>
                <c:pt idx="3">
                  <c:v>Asian or Asian British – Indian</c:v>
                </c:pt>
                <c:pt idx="4">
                  <c:v>Asian or Asian British – Pakistani</c:v>
                </c:pt>
                <c:pt idx="5">
                  <c:v>Asian or Asian British – Bangladeshi</c:v>
                </c:pt>
                <c:pt idx="6">
                  <c:v>Chinese</c:v>
                </c:pt>
                <c:pt idx="7">
                  <c:v>Other Asian background</c:v>
                </c:pt>
                <c:pt idx="8">
                  <c:v>Other (including mixed)</c:v>
                </c:pt>
              </c:strCache>
            </c:strRef>
          </c:cat>
          <c:val>
            <c:numRef>
              <c:f>'ethnicity csv'!$B$3:$B$11</c:f>
              <c:numCache>
                <c:formatCode>General</c:formatCode>
                <c:ptCount val="9"/>
                <c:pt idx="0">
                  <c:v>0.6</c:v>
                </c:pt>
                <c:pt idx="1">
                  <c:v>3.5</c:v>
                </c:pt>
                <c:pt idx="2">
                  <c:v>0.2</c:v>
                </c:pt>
                <c:pt idx="3">
                  <c:v>2.6</c:v>
                </c:pt>
                <c:pt idx="4">
                  <c:v>1.7</c:v>
                </c:pt>
                <c:pt idx="5">
                  <c:v>0.6</c:v>
                </c:pt>
                <c:pt idx="6" formatCode="#,##0">
                  <c:v>1.6</c:v>
                </c:pt>
                <c:pt idx="7">
                  <c:v>1.8</c:v>
                </c:pt>
                <c:pt idx="8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13E-41DE-89FD-AB1540F243F9}"/>
            </c:ext>
          </c:extLst>
        </c:ser>
        <c:ser>
          <c:idx val="1"/>
          <c:order val="1"/>
          <c:tx>
            <c:strRef>
              <c:f>'ethnicity csv'!$C$2</c:f>
              <c:strCache>
                <c:ptCount val="1"/>
                <c:pt idx="0">
                  <c:v>UK pop.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B13E-41DE-89FD-AB1540F243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B13E-41DE-89FD-AB1540F243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B13E-41DE-89FD-AB1540F243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B13E-41DE-89FD-AB1540F243F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B13E-41DE-89FD-AB1540F243F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B13E-41DE-89FD-AB1540F243F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B13E-41DE-89FD-AB1540F243F9}"/>
              </c:ext>
            </c:extLst>
          </c:dPt>
          <c:dPt>
            <c:idx val="7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B13E-41DE-89FD-AB1540F243F9}"/>
              </c:ext>
            </c:extLst>
          </c:dPt>
          <c:dPt>
            <c:idx val="8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B13E-41DE-89FD-AB1540F243F9}"/>
              </c:ext>
            </c:extLst>
          </c:dPt>
          <c:cat>
            <c:strRef>
              <c:f>'ethnicity csv'!$A$3:$A$11</c:f>
              <c:strCache>
                <c:ptCount val="9"/>
                <c:pt idx="0">
                  <c:v>Black or Black British – Caribbean</c:v>
                </c:pt>
                <c:pt idx="1">
                  <c:v>Black or Black British – African</c:v>
                </c:pt>
                <c:pt idx="2">
                  <c:v>Other Black background</c:v>
                </c:pt>
                <c:pt idx="3">
                  <c:v>Asian or Asian British – Indian</c:v>
                </c:pt>
                <c:pt idx="4">
                  <c:v>Asian or Asian British – Pakistani</c:v>
                </c:pt>
                <c:pt idx="5">
                  <c:v>Asian or Asian British – Bangladeshi</c:v>
                </c:pt>
                <c:pt idx="6">
                  <c:v>Chinese</c:v>
                </c:pt>
                <c:pt idx="7">
                  <c:v>Other Asian background</c:v>
                </c:pt>
                <c:pt idx="8">
                  <c:v>Other (including mixed)</c:v>
                </c:pt>
              </c:strCache>
            </c:strRef>
          </c:cat>
          <c:val>
            <c:numRef>
              <c:f>'ethnicity csv'!$C$3:$C$11</c:f>
              <c:numCache>
                <c:formatCode>0.0</c:formatCode>
                <c:ptCount val="9"/>
                <c:pt idx="0">
                  <c:v>2.4</c:v>
                </c:pt>
                <c:pt idx="1">
                  <c:v>1</c:v>
                </c:pt>
                <c:pt idx="2">
                  <c:v>0.5</c:v>
                </c:pt>
                <c:pt idx="3">
                  <c:v>3.8</c:v>
                </c:pt>
                <c:pt idx="4">
                  <c:v>2.9</c:v>
                </c:pt>
                <c:pt idx="5">
                  <c:v>1.2</c:v>
                </c:pt>
                <c:pt idx="6">
                  <c:v>1.5</c:v>
                </c:pt>
                <c:pt idx="7" formatCode="General">
                  <c:v>2.2000000000000002</c:v>
                </c:pt>
                <c:pt idx="8" formatCode="General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B13E-41DE-89FD-AB1540F24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12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220073368886326E-2"/>
          <c:y val="0.66949523387020271"/>
          <c:w val="0.85973046221278349"/>
          <c:h val="0.30961199212325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2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Age of first-year postgraduate students, 2017/18</a:t>
            </a:r>
          </a:p>
        </c:rich>
      </c:tx>
      <c:layout>
        <c:manualLayout>
          <c:xMode val="edge"/>
          <c:yMode val="edge"/>
          <c:x val="0.2583108710550539"/>
          <c:y val="2.97267039705007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Age!$A$12</c:f>
              <c:strCache>
                <c:ptCount val="1"/>
                <c:pt idx="0">
                  <c:v>Doctorate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Age!$B$11:$AF$11</c:f>
              <c:strCache>
                <c:ptCount val="31"/>
                <c:pt idx="0">
                  <c:v>17 and under</c:v>
                </c:pt>
                <c:pt idx="1">
                  <c:v>18-19</c:v>
                </c:pt>
                <c:pt idx="2">
                  <c:v>20-21</c:v>
                </c:pt>
                <c:pt idx="3">
                  <c:v>22-23</c:v>
                </c:pt>
                <c:pt idx="4">
                  <c:v>24-25</c:v>
                </c:pt>
                <c:pt idx="5">
                  <c:v>26-27</c:v>
                </c:pt>
                <c:pt idx="6">
                  <c:v>28-29</c:v>
                </c:pt>
                <c:pt idx="7">
                  <c:v>30-31</c:v>
                </c:pt>
                <c:pt idx="8">
                  <c:v>32-33</c:v>
                </c:pt>
                <c:pt idx="9">
                  <c:v>34-35</c:v>
                </c:pt>
                <c:pt idx="10">
                  <c:v>36-37</c:v>
                </c:pt>
                <c:pt idx="11">
                  <c:v>38-39</c:v>
                </c:pt>
                <c:pt idx="12">
                  <c:v>40-41</c:v>
                </c:pt>
                <c:pt idx="13">
                  <c:v>42-43</c:v>
                </c:pt>
                <c:pt idx="14">
                  <c:v>44-45</c:v>
                </c:pt>
                <c:pt idx="15">
                  <c:v>46-47</c:v>
                </c:pt>
                <c:pt idx="16">
                  <c:v>48-49</c:v>
                </c:pt>
                <c:pt idx="17">
                  <c:v>50-51</c:v>
                </c:pt>
                <c:pt idx="18">
                  <c:v>52-53</c:v>
                </c:pt>
                <c:pt idx="19">
                  <c:v>54-55</c:v>
                </c:pt>
                <c:pt idx="20">
                  <c:v>56-57</c:v>
                </c:pt>
                <c:pt idx="21">
                  <c:v>58-59</c:v>
                </c:pt>
                <c:pt idx="22">
                  <c:v>60-61</c:v>
                </c:pt>
                <c:pt idx="23">
                  <c:v>62-63</c:v>
                </c:pt>
                <c:pt idx="24">
                  <c:v>64-65</c:v>
                </c:pt>
                <c:pt idx="25">
                  <c:v>66-67</c:v>
                </c:pt>
                <c:pt idx="26">
                  <c:v>68-69</c:v>
                </c:pt>
                <c:pt idx="27">
                  <c:v>70-71</c:v>
                </c:pt>
                <c:pt idx="28">
                  <c:v>72-73</c:v>
                </c:pt>
                <c:pt idx="29">
                  <c:v>74-75</c:v>
                </c:pt>
                <c:pt idx="30">
                  <c:v>76 and over</c:v>
                </c:pt>
              </c:strCache>
            </c:strRef>
          </c:cat>
          <c:val>
            <c:numRef>
              <c:f>Age!$B$12:$AF$12</c:f>
              <c:numCache>
                <c:formatCode>0.0</c:formatCode>
                <c:ptCount val="31"/>
                <c:pt idx="0">
                  <c:v>3.3891411916220438E-3</c:v>
                </c:pt>
                <c:pt idx="1">
                  <c:v>1.6945705958110218E-2</c:v>
                </c:pt>
                <c:pt idx="2">
                  <c:v>2.1792177862129742</c:v>
                </c:pt>
                <c:pt idx="3">
                  <c:v>23.391852504575343</c:v>
                </c:pt>
                <c:pt idx="4">
                  <c:v>18.575882871280413</c:v>
                </c:pt>
                <c:pt idx="5">
                  <c:v>13.088863282044326</c:v>
                </c:pt>
                <c:pt idx="6">
                  <c:v>8.8727716396665048</c:v>
                </c:pt>
                <c:pt idx="7">
                  <c:v>7.0460245373822268</c:v>
                </c:pt>
                <c:pt idx="8">
                  <c:v>5.2701145529722773</c:v>
                </c:pt>
                <c:pt idx="9">
                  <c:v>3.7551684403172256</c:v>
                </c:pt>
                <c:pt idx="10">
                  <c:v>3.0129465193519973</c:v>
                </c:pt>
                <c:pt idx="11">
                  <c:v>2.467294787500848</c:v>
                </c:pt>
                <c:pt idx="12">
                  <c:v>1.9148647732664545</c:v>
                </c:pt>
                <c:pt idx="13">
                  <c:v>1.6200094895953367</c:v>
                </c:pt>
                <c:pt idx="14">
                  <c:v>1.5352809598047858</c:v>
                </c:pt>
                <c:pt idx="15">
                  <c:v>1.3963261709482819</c:v>
                </c:pt>
                <c:pt idx="16">
                  <c:v>1.1251948756185186</c:v>
                </c:pt>
                <c:pt idx="17">
                  <c:v>1.0472446282112116</c:v>
                </c:pt>
                <c:pt idx="18">
                  <c:v>0.90828983935470764</c:v>
                </c:pt>
                <c:pt idx="19">
                  <c:v>0.74222192096522743</c:v>
                </c:pt>
                <c:pt idx="20">
                  <c:v>0.53887344946790494</c:v>
                </c:pt>
                <c:pt idx="21">
                  <c:v>0.43042093133599951</c:v>
                </c:pt>
                <c:pt idx="22">
                  <c:v>0.27113129532976349</c:v>
                </c:pt>
                <c:pt idx="23">
                  <c:v>0.2101267538805667</c:v>
                </c:pt>
                <c:pt idx="24">
                  <c:v>0.16606791838948012</c:v>
                </c:pt>
                <c:pt idx="25">
                  <c:v>0.12878736528163764</c:v>
                </c:pt>
                <c:pt idx="26">
                  <c:v>6.4393682640818822E-2</c:v>
                </c:pt>
                <c:pt idx="27">
                  <c:v>7.4561106215684958E-2</c:v>
                </c:pt>
                <c:pt idx="28">
                  <c:v>4.0669694299464522E-2</c:v>
                </c:pt>
                <c:pt idx="29">
                  <c:v>3.7280553107842479E-2</c:v>
                </c:pt>
                <c:pt idx="30">
                  <c:v>3.3891411916220436E-2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23-423D-9B9A-FE57D797EB10}"/>
            </c:ext>
          </c:extLst>
        </c:ser>
        <c:ser>
          <c:idx val="1"/>
          <c:order val="1"/>
          <c:tx>
            <c:strRef>
              <c:f>Age!$A$13</c:f>
              <c:strCache>
                <c:ptCount val="1"/>
                <c:pt idx="0">
                  <c:v>Masters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Age!$B$11:$AF$11</c:f>
              <c:strCache>
                <c:ptCount val="31"/>
                <c:pt idx="0">
                  <c:v>17 and under</c:v>
                </c:pt>
                <c:pt idx="1">
                  <c:v>18-19</c:v>
                </c:pt>
                <c:pt idx="2">
                  <c:v>20-21</c:v>
                </c:pt>
                <c:pt idx="3">
                  <c:v>22-23</c:v>
                </c:pt>
                <c:pt idx="4">
                  <c:v>24-25</c:v>
                </c:pt>
                <c:pt idx="5">
                  <c:v>26-27</c:v>
                </c:pt>
                <c:pt idx="6">
                  <c:v>28-29</c:v>
                </c:pt>
                <c:pt idx="7">
                  <c:v>30-31</c:v>
                </c:pt>
                <c:pt idx="8">
                  <c:v>32-33</c:v>
                </c:pt>
                <c:pt idx="9">
                  <c:v>34-35</c:v>
                </c:pt>
                <c:pt idx="10">
                  <c:v>36-37</c:v>
                </c:pt>
                <c:pt idx="11">
                  <c:v>38-39</c:v>
                </c:pt>
                <c:pt idx="12">
                  <c:v>40-41</c:v>
                </c:pt>
                <c:pt idx="13">
                  <c:v>42-43</c:v>
                </c:pt>
                <c:pt idx="14">
                  <c:v>44-45</c:v>
                </c:pt>
                <c:pt idx="15">
                  <c:v>46-47</c:v>
                </c:pt>
                <c:pt idx="16">
                  <c:v>48-49</c:v>
                </c:pt>
                <c:pt idx="17">
                  <c:v>50-51</c:v>
                </c:pt>
                <c:pt idx="18">
                  <c:v>52-53</c:v>
                </c:pt>
                <c:pt idx="19">
                  <c:v>54-55</c:v>
                </c:pt>
                <c:pt idx="20">
                  <c:v>56-57</c:v>
                </c:pt>
                <c:pt idx="21">
                  <c:v>58-59</c:v>
                </c:pt>
                <c:pt idx="22">
                  <c:v>60-61</c:v>
                </c:pt>
                <c:pt idx="23">
                  <c:v>62-63</c:v>
                </c:pt>
                <c:pt idx="24">
                  <c:v>64-65</c:v>
                </c:pt>
                <c:pt idx="25">
                  <c:v>66-67</c:v>
                </c:pt>
                <c:pt idx="26">
                  <c:v>68-69</c:v>
                </c:pt>
                <c:pt idx="27">
                  <c:v>70-71</c:v>
                </c:pt>
                <c:pt idx="28">
                  <c:v>72-73</c:v>
                </c:pt>
                <c:pt idx="29">
                  <c:v>74-75</c:v>
                </c:pt>
                <c:pt idx="30">
                  <c:v>76 and over</c:v>
                </c:pt>
              </c:strCache>
            </c:strRef>
          </c:cat>
          <c:val>
            <c:numRef>
              <c:f>Age!$B$13:$AF$13</c:f>
              <c:numCache>
                <c:formatCode>0.0</c:formatCode>
                <c:ptCount val="31"/>
                <c:pt idx="0">
                  <c:v>3.3697831544540089E-3</c:v>
                </c:pt>
                <c:pt idx="1">
                  <c:v>7.5820120975215191E-2</c:v>
                </c:pt>
                <c:pt idx="2">
                  <c:v>12.962713349395973</c:v>
                </c:pt>
                <c:pt idx="3">
                  <c:v>34.517952519755347</c:v>
                </c:pt>
                <c:pt idx="4">
                  <c:v>15.339252919074655</c:v>
                </c:pt>
                <c:pt idx="5">
                  <c:v>8.2930363431113339</c:v>
                </c:pt>
                <c:pt idx="6">
                  <c:v>5.3297332816633221</c:v>
                </c:pt>
                <c:pt idx="7">
                  <c:v>3.8613502721099868</c:v>
                </c:pt>
                <c:pt idx="8">
                  <c:v>3.0686087850246819</c:v>
                </c:pt>
                <c:pt idx="9">
                  <c:v>2.5930481373523602</c:v>
                </c:pt>
                <c:pt idx="10">
                  <c:v>2.3314687199878676</c:v>
                </c:pt>
                <c:pt idx="11">
                  <c:v>1.9211976209330919</c:v>
                </c:pt>
                <c:pt idx="12">
                  <c:v>1.654563528836918</c:v>
                </c:pt>
                <c:pt idx="13">
                  <c:v>1.4544826540412119</c:v>
                </c:pt>
                <c:pt idx="14">
                  <c:v>1.3373826894239347</c:v>
                </c:pt>
                <c:pt idx="15">
                  <c:v>1.1322471398965464</c:v>
                </c:pt>
                <c:pt idx="16">
                  <c:v>0.96375798217384634</c:v>
                </c:pt>
                <c:pt idx="17">
                  <c:v>0.79948105339421349</c:v>
                </c:pt>
                <c:pt idx="18">
                  <c:v>0.6954389985004461</c:v>
                </c:pt>
                <c:pt idx="19">
                  <c:v>0.49662179238765969</c:v>
                </c:pt>
                <c:pt idx="20">
                  <c:v>0.39805563511987979</c:v>
                </c:pt>
                <c:pt idx="21">
                  <c:v>0.27800711024245578</c:v>
                </c:pt>
                <c:pt idx="22">
                  <c:v>0.14153089248706835</c:v>
                </c:pt>
                <c:pt idx="23">
                  <c:v>9.8144934373473006E-2</c:v>
                </c:pt>
                <c:pt idx="24">
                  <c:v>7.1186669137840941E-2</c:v>
                </c:pt>
                <c:pt idx="25">
                  <c:v>5.8549982308638407E-2</c:v>
                </c:pt>
                <c:pt idx="26">
                  <c:v>3.9594952064834606E-2</c:v>
                </c:pt>
                <c:pt idx="27">
                  <c:v>3.0328048390086081E-2</c:v>
                </c:pt>
                <c:pt idx="28">
                  <c:v>1.7691361560883547E-2</c:v>
                </c:pt>
                <c:pt idx="29">
                  <c:v>1.2636686829202534E-2</c:v>
                </c:pt>
                <c:pt idx="30">
                  <c:v>2.1903590503951059E-2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23-423D-9B9A-FE57D797EB10}"/>
            </c:ext>
          </c:extLst>
        </c:ser>
        <c:ser>
          <c:idx val="2"/>
          <c:order val="2"/>
          <c:tx>
            <c:strRef>
              <c:f>Age!$A$14</c:f>
              <c:strCache>
                <c:ptCount val="1"/>
                <c:pt idx="0">
                  <c:v>ITT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Age!$B$11:$AF$11</c:f>
              <c:strCache>
                <c:ptCount val="31"/>
                <c:pt idx="0">
                  <c:v>17 and under</c:v>
                </c:pt>
                <c:pt idx="1">
                  <c:v>18-19</c:v>
                </c:pt>
                <c:pt idx="2">
                  <c:v>20-21</c:v>
                </c:pt>
                <c:pt idx="3">
                  <c:v>22-23</c:v>
                </c:pt>
                <c:pt idx="4">
                  <c:v>24-25</c:v>
                </c:pt>
                <c:pt idx="5">
                  <c:v>26-27</c:v>
                </c:pt>
                <c:pt idx="6">
                  <c:v>28-29</c:v>
                </c:pt>
                <c:pt idx="7">
                  <c:v>30-31</c:v>
                </c:pt>
                <c:pt idx="8">
                  <c:v>32-33</c:v>
                </c:pt>
                <c:pt idx="9">
                  <c:v>34-35</c:v>
                </c:pt>
                <c:pt idx="10">
                  <c:v>36-37</c:v>
                </c:pt>
                <c:pt idx="11">
                  <c:v>38-39</c:v>
                </c:pt>
                <c:pt idx="12">
                  <c:v>40-41</c:v>
                </c:pt>
                <c:pt idx="13">
                  <c:v>42-43</c:v>
                </c:pt>
                <c:pt idx="14">
                  <c:v>44-45</c:v>
                </c:pt>
                <c:pt idx="15">
                  <c:v>46-47</c:v>
                </c:pt>
                <c:pt idx="16">
                  <c:v>48-49</c:v>
                </c:pt>
                <c:pt idx="17">
                  <c:v>50-51</c:v>
                </c:pt>
                <c:pt idx="18">
                  <c:v>52-53</c:v>
                </c:pt>
                <c:pt idx="19">
                  <c:v>54-55</c:v>
                </c:pt>
                <c:pt idx="20">
                  <c:v>56-57</c:v>
                </c:pt>
                <c:pt idx="21">
                  <c:v>58-59</c:v>
                </c:pt>
                <c:pt idx="22">
                  <c:v>60-61</c:v>
                </c:pt>
                <c:pt idx="23">
                  <c:v>62-63</c:v>
                </c:pt>
                <c:pt idx="24">
                  <c:v>64-65</c:v>
                </c:pt>
                <c:pt idx="25">
                  <c:v>66-67</c:v>
                </c:pt>
                <c:pt idx="26">
                  <c:v>68-69</c:v>
                </c:pt>
                <c:pt idx="27">
                  <c:v>70-71</c:v>
                </c:pt>
                <c:pt idx="28">
                  <c:v>72-73</c:v>
                </c:pt>
                <c:pt idx="29">
                  <c:v>74-75</c:v>
                </c:pt>
                <c:pt idx="30">
                  <c:v>76 and over</c:v>
                </c:pt>
              </c:strCache>
            </c:strRef>
          </c:cat>
          <c:val>
            <c:numRef>
              <c:f>Age!$B$14:$AF$14</c:f>
              <c:numCache>
                <c:formatCode>0.0</c:formatCode>
                <c:ptCount val="31"/>
                <c:pt idx="0">
                  <c:v>0</c:v>
                </c:pt>
                <c:pt idx="1">
                  <c:v>8.1920209715736873E-3</c:v>
                </c:pt>
                <c:pt idx="2">
                  <c:v>13.910051609732122</c:v>
                </c:pt>
                <c:pt idx="3">
                  <c:v>29.167690669288113</c:v>
                </c:pt>
                <c:pt idx="4">
                  <c:v>17.477676742852463</c:v>
                </c:pt>
                <c:pt idx="5">
                  <c:v>10.113049889407717</c:v>
                </c:pt>
                <c:pt idx="6">
                  <c:v>6.0457114770213813</c:v>
                </c:pt>
                <c:pt idx="7">
                  <c:v>4.2967149995903995</c:v>
                </c:pt>
                <c:pt idx="8">
                  <c:v>2.9450315392807407</c:v>
                </c:pt>
                <c:pt idx="9">
                  <c:v>2.3060539034979932</c:v>
                </c:pt>
                <c:pt idx="10">
                  <c:v>2.2036536413533221</c:v>
                </c:pt>
                <c:pt idx="11">
                  <c:v>1.9660850331776851</c:v>
                </c:pt>
                <c:pt idx="12">
                  <c:v>1.7981486032604244</c:v>
                </c:pt>
                <c:pt idx="13">
                  <c:v>1.6793642991726059</c:v>
                </c:pt>
                <c:pt idx="14">
                  <c:v>1.4786597853690506</c:v>
                </c:pt>
                <c:pt idx="15">
                  <c:v>1.4704677643974768</c:v>
                </c:pt>
                <c:pt idx="16">
                  <c:v>1.0117145899893505</c:v>
                </c:pt>
                <c:pt idx="17">
                  <c:v>0.72499385598427135</c:v>
                </c:pt>
                <c:pt idx="18">
                  <c:v>0.53248136315228967</c:v>
                </c:pt>
                <c:pt idx="19">
                  <c:v>0.39731301712132383</c:v>
                </c:pt>
                <c:pt idx="20">
                  <c:v>0.25804866060457116</c:v>
                </c:pt>
                <c:pt idx="21">
                  <c:v>0.11878430408781847</c:v>
                </c:pt>
                <c:pt idx="22">
                  <c:v>4.9152125829442124E-2</c:v>
                </c:pt>
                <c:pt idx="23">
                  <c:v>1.6384041943147375E-2</c:v>
                </c:pt>
                <c:pt idx="24">
                  <c:v>8.1920209715736873E-3</c:v>
                </c:pt>
                <c:pt idx="25">
                  <c:v>4.0960104857868437E-3</c:v>
                </c:pt>
                <c:pt idx="26">
                  <c:v>8.1920209715736873E-3</c:v>
                </c:pt>
                <c:pt idx="27">
                  <c:v>0</c:v>
                </c:pt>
                <c:pt idx="28">
                  <c:v>4.0960104857868437E-3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23-423D-9B9A-FE57D797EB10}"/>
            </c:ext>
          </c:extLst>
        </c:ser>
        <c:ser>
          <c:idx val="3"/>
          <c:order val="3"/>
          <c:tx>
            <c:strRef>
              <c:f>Age!$A$15</c:f>
              <c:strCache>
                <c:ptCount val="1"/>
                <c:pt idx="0">
                  <c:v>Other postgraduate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Age!$B$11:$AF$11</c:f>
              <c:strCache>
                <c:ptCount val="31"/>
                <c:pt idx="0">
                  <c:v>17 and under</c:v>
                </c:pt>
                <c:pt idx="1">
                  <c:v>18-19</c:v>
                </c:pt>
                <c:pt idx="2">
                  <c:v>20-21</c:v>
                </c:pt>
                <c:pt idx="3">
                  <c:v>22-23</c:v>
                </c:pt>
                <c:pt idx="4">
                  <c:v>24-25</c:v>
                </c:pt>
                <c:pt idx="5">
                  <c:v>26-27</c:v>
                </c:pt>
                <c:pt idx="6">
                  <c:v>28-29</c:v>
                </c:pt>
                <c:pt idx="7">
                  <c:v>30-31</c:v>
                </c:pt>
                <c:pt idx="8">
                  <c:v>32-33</c:v>
                </c:pt>
                <c:pt idx="9">
                  <c:v>34-35</c:v>
                </c:pt>
                <c:pt idx="10">
                  <c:v>36-37</c:v>
                </c:pt>
                <c:pt idx="11">
                  <c:v>38-39</c:v>
                </c:pt>
                <c:pt idx="12">
                  <c:v>40-41</c:v>
                </c:pt>
                <c:pt idx="13">
                  <c:v>42-43</c:v>
                </c:pt>
                <c:pt idx="14">
                  <c:v>44-45</c:v>
                </c:pt>
                <c:pt idx="15">
                  <c:v>46-47</c:v>
                </c:pt>
                <c:pt idx="16">
                  <c:v>48-49</c:v>
                </c:pt>
                <c:pt idx="17">
                  <c:v>50-51</c:v>
                </c:pt>
                <c:pt idx="18">
                  <c:v>52-53</c:v>
                </c:pt>
                <c:pt idx="19">
                  <c:v>54-55</c:v>
                </c:pt>
                <c:pt idx="20">
                  <c:v>56-57</c:v>
                </c:pt>
                <c:pt idx="21">
                  <c:v>58-59</c:v>
                </c:pt>
                <c:pt idx="22">
                  <c:v>60-61</c:v>
                </c:pt>
                <c:pt idx="23">
                  <c:v>62-63</c:v>
                </c:pt>
                <c:pt idx="24">
                  <c:v>64-65</c:v>
                </c:pt>
                <c:pt idx="25">
                  <c:v>66-67</c:v>
                </c:pt>
                <c:pt idx="26">
                  <c:v>68-69</c:v>
                </c:pt>
                <c:pt idx="27">
                  <c:v>70-71</c:v>
                </c:pt>
                <c:pt idx="28">
                  <c:v>72-73</c:v>
                </c:pt>
                <c:pt idx="29">
                  <c:v>74-75</c:v>
                </c:pt>
                <c:pt idx="30">
                  <c:v>76 and over</c:v>
                </c:pt>
              </c:strCache>
            </c:strRef>
          </c:cat>
          <c:val>
            <c:numRef>
              <c:f>Age!$B$15:$AF$15</c:f>
              <c:numCache>
                <c:formatCode>0.0</c:formatCode>
                <c:ptCount val="31"/>
                <c:pt idx="0">
                  <c:v>1.5227189669874527E-3</c:v>
                </c:pt>
                <c:pt idx="1">
                  <c:v>5.4817882811548299E-2</c:v>
                </c:pt>
                <c:pt idx="2">
                  <c:v>2.1942380314289194</c:v>
                </c:pt>
                <c:pt idx="3">
                  <c:v>8.3627725666950905</c:v>
                </c:pt>
                <c:pt idx="4">
                  <c:v>9.3586307711048864</c:v>
                </c:pt>
                <c:pt idx="5">
                  <c:v>9.3829942745766832</c:v>
                </c:pt>
                <c:pt idx="6">
                  <c:v>8.6566573273236695</c:v>
                </c:pt>
                <c:pt idx="7">
                  <c:v>7.8557071506882687</c:v>
                </c:pt>
                <c:pt idx="8">
                  <c:v>6.7639176513582653</c:v>
                </c:pt>
                <c:pt idx="9">
                  <c:v>6.1654890973321965</c:v>
                </c:pt>
                <c:pt idx="10">
                  <c:v>5.9142404677792664</c:v>
                </c:pt>
                <c:pt idx="11">
                  <c:v>5.5609696674381777</c:v>
                </c:pt>
                <c:pt idx="12">
                  <c:v>4.7706785235716893</c:v>
                </c:pt>
                <c:pt idx="13">
                  <c:v>4.3245218662443659</c:v>
                </c:pt>
                <c:pt idx="14">
                  <c:v>4.2133633816542817</c:v>
                </c:pt>
                <c:pt idx="15">
                  <c:v>3.7946156657327323</c:v>
                </c:pt>
                <c:pt idx="16">
                  <c:v>3.2159824582775003</c:v>
                </c:pt>
                <c:pt idx="17">
                  <c:v>2.835302716530637</c:v>
                </c:pt>
                <c:pt idx="18">
                  <c:v>2.2901693263491287</c:v>
                </c:pt>
                <c:pt idx="19">
                  <c:v>1.6354001705445242</c:v>
                </c:pt>
                <c:pt idx="20">
                  <c:v>1.059812401023267</c:v>
                </c:pt>
                <c:pt idx="21">
                  <c:v>0.66086003167255447</c:v>
                </c:pt>
                <c:pt idx="22">
                  <c:v>0.35783895724205139</c:v>
                </c:pt>
                <c:pt idx="23">
                  <c:v>0.18577171397246922</c:v>
                </c:pt>
                <c:pt idx="24">
                  <c:v>0.12029479839200877</c:v>
                </c:pt>
                <c:pt idx="25">
                  <c:v>6.5476915580460468E-2</c:v>
                </c:pt>
                <c:pt idx="26">
                  <c:v>3.0454379339749055E-2</c:v>
                </c:pt>
                <c:pt idx="27">
                  <c:v>3.0454379339749055E-2</c:v>
                </c:pt>
                <c:pt idx="28">
                  <c:v>1.5227189669874528E-2</c:v>
                </c:pt>
                <c:pt idx="29">
                  <c:v>1.0659032768912169E-2</c:v>
                </c:pt>
                <c:pt idx="30">
                  <c:v>9.1363138019247159E-3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C23-423D-9B9A-FE57D797EB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0654360"/>
        <c:axId val="160655344"/>
      </c:lineChart>
      <c:catAx>
        <c:axId val="16065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655344"/>
        <c:crosses val="autoZero"/>
        <c:auto val="1"/>
        <c:lblAlgn val="ctr"/>
        <c:lblOffset val="100"/>
        <c:noMultiLvlLbl val="0"/>
      </c:catAx>
      <c:valAx>
        <c:axId val="16065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654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0.33345</cdr:x>
      <cdr:y>0.92681</cdr:y>
    </cdr:from>
    <cdr:to>
      <cdr:x>0.35286</cdr:x>
      <cdr:y>0.95657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30DDFC32-C60D-442C-B0E9-295671CE7953}"/>
            </a:ext>
          </a:extLst>
        </cdr:cNvPr>
        <cdr:cNvSpPr/>
      </cdr:nvSpPr>
      <cdr:spPr>
        <a:xfrm xmlns:a="http://schemas.openxmlformats.org/drawingml/2006/main">
          <a:off x="1904726" y="4026377"/>
          <a:ext cx="110837" cy="12931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0.33426</cdr:x>
      <cdr:y>0.97023</cdr:y>
    </cdr:from>
    <cdr:to>
      <cdr:x>0.35366</cdr:x>
      <cdr:y>1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C3C3F3D2-78CE-4C44-9082-33AFA3C970DD}"/>
            </a:ext>
          </a:extLst>
        </cdr:cNvPr>
        <cdr:cNvSpPr/>
      </cdr:nvSpPr>
      <cdr:spPr>
        <a:xfrm xmlns:a="http://schemas.openxmlformats.org/drawingml/2006/main">
          <a:off x="1909344" y="4215043"/>
          <a:ext cx="110837" cy="1293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0.71542</cdr:x>
      <cdr:y>0.15777</cdr:y>
    </cdr:from>
    <cdr:to>
      <cdr:x>0.71542</cdr:x>
      <cdr:y>0.93961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CE06B308-9138-4EFE-BD32-6279F795B0B4}"/>
            </a:ext>
          </a:extLst>
        </cdr:cNvPr>
        <cdr:cNvCxnSpPr/>
      </cdr:nvCxnSpPr>
      <cdr:spPr>
        <a:xfrm xmlns:a="http://schemas.openxmlformats.org/drawingml/2006/main" flipV="1">
          <a:off x="4104261" y="682848"/>
          <a:ext cx="0" cy="33838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0.57644</cdr:x>
      <cdr:y>0.10931</cdr:y>
    </cdr:from>
    <cdr:to>
      <cdr:x>0.93691</cdr:x>
      <cdr:y>0.22358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E4B45957-4A70-4437-B977-213C688491A3}"/>
            </a:ext>
          </a:extLst>
        </cdr:cNvPr>
        <cdr:cNvSpPr txBox="1"/>
      </cdr:nvSpPr>
      <cdr:spPr>
        <a:xfrm xmlns:a="http://schemas.openxmlformats.org/drawingml/2006/main">
          <a:off x="3306938" y="473091"/>
          <a:ext cx="2067964" cy="494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100" dirty="0">
              <a:solidFill>
                <a:schemeClr val="accent1"/>
              </a:solidFill>
            </a:rPr>
            <a:t>doctoral loans introduced</a:t>
          </a:r>
        </a:p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0.18885</cdr:x>
      <cdr:y>0.42228</cdr:y>
    </cdr:from>
    <cdr:to>
      <cdr:x>0.31971</cdr:x>
      <cdr:y>0.60137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ECF9922E-99B2-4CFD-BA71-6652F951D471}"/>
            </a:ext>
          </a:extLst>
        </cdr:cNvPr>
        <cdr:cNvSpPr txBox="1"/>
      </cdr:nvSpPr>
      <cdr:spPr>
        <a:xfrm xmlns:a="http://schemas.openxmlformats.org/drawingml/2006/main">
          <a:off x="894065" y="1374604"/>
          <a:ext cx="619581" cy="582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100"/>
            <a:t>2014-5</a:t>
          </a:r>
        </a:p>
        <a:p xmlns:a="http://schemas.openxmlformats.org/drawingml/2006/main">
          <a:pPr algn="ctr"/>
          <a:r>
            <a:rPr lang="en-GB" sz="1100"/>
            <a:t>↓2.7%</a:t>
          </a:r>
        </a:p>
      </cdr:txBody>
    </cdr:sp>
  </cdr:relSizeAnchor>
  <cdr:relSizeAnchor xmlns:cdr="http://schemas.openxmlformats.org/drawingml/2006/chartDrawing">
    <cdr:from>
      <cdr:x>0.76751</cdr:x>
      <cdr:y>0.28796</cdr:y>
    </cdr:from>
    <cdr:to>
      <cdr:x>0.89838</cdr:x>
      <cdr:y>0.46705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18C1CCF2-2E11-4A2A-B669-89C1F06C5332}"/>
            </a:ext>
          </a:extLst>
        </cdr:cNvPr>
        <cdr:cNvSpPr txBox="1"/>
      </cdr:nvSpPr>
      <cdr:spPr>
        <a:xfrm xmlns:a="http://schemas.openxmlformats.org/drawingml/2006/main">
          <a:off x="3633665" y="937358"/>
          <a:ext cx="619581" cy="582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100"/>
            <a:t>2017-8</a:t>
          </a:r>
        </a:p>
        <a:p xmlns:a="http://schemas.openxmlformats.org/drawingml/2006/main">
          <a:pPr algn="ctr"/>
          <a:r>
            <a:rPr lang="en-GB" sz="1100">
              <a:effectLst/>
              <a:latin typeface="+mn-lt"/>
              <a:ea typeface="+mn-ea"/>
              <a:cs typeface="+mn-cs"/>
            </a:rPr>
            <a:t>↑</a:t>
          </a:r>
          <a:r>
            <a:rPr lang="en-GB" sz="1100"/>
            <a:t>5.2%</a:t>
          </a:r>
        </a:p>
      </cdr:txBody>
    </cdr:sp>
  </cdr:relSizeAnchor>
  <cdr:relSizeAnchor xmlns:cdr="http://schemas.openxmlformats.org/drawingml/2006/chartDrawing">
    <cdr:from>
      <cdr:x>0.36668</cdr:x>
      <cdr:y>0.43651</cdr:y>
    </cdr:from>
    <cdr:to>
      <cdr:x>0.49755</cdr:x>
      <cdr:y>0.6156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18C1CCF2-2E11-4A2A-B669-89C1F06C5332}"/>
            </a:ext>
          </a:extLst>
        </cdr:cNvPr>
        <cdr:cNvSpPr txBox="1"/>
      </cdr:nvSpPr>
      <cdr:spPr>
        <a:xfrm xmlns:a="http://schemas.openxmlformats.org/drawingml/2006/main">
          <a:off x="1735993" y="1420935"/>
          <a:ext cx="619581" cy="582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100"/>
            <a:t>2015-6</a:t>
          </a:r>
        </a:p>
        <a:p xmlns:a="http://schemas.openxmlformats.org/drawingml/2006/main">
          <a:pPr algn="ctr"/>
          <a:r>
            <a:rPr lang="en-GB" sz="1100">
              <a:effectLst/>
              <a:latin typeface="+mn-lt"/>
              <a:ea typeface="+mn-ea"/>
              <a:cs typeface="+mn-cs"/>
            </a:rPr>
            <a:t>↑</a:t>
          </a:r>
          <a:r>
            <a:rPr lang="en-GB" sz="1100"/>
            <a:t>2.5%</a:t>
          </a:r>
        </a:p>
      </cdr:txBody>
    </cdr:sp>
  </cdr:relSizeAnchor>
  <cdr:relSizeAnchor xmlns:cdr="http://schemas.openxmlformats.org/drawingml/2006/chartDrawing">
    <cdr:from>
      <cdr:x>0.58025</cdr:x>
      <cdr:y>0.38024</cdr:y>
    </cdr:from>
    <cdr:to>
      <cdr:x>0.71112</cdr:x>
      <cdr:y>0.55933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18C1CCF2-2E11-4A2A-B669-89C1F06C5332}"/>
            </a:ext>
          </a:extLst>
        </cdr:cNvPr>
        <cdr:cNvSpPr txBox="1"/>
      </cdr:nvSpPr>
      <cdr:spPr>
        <a:xfrm xmlns:a="http://schemas.openxmlformats.org/drawingml/2006/main">
          <a:off x="2747107" y="1237762"/>
          <a:ext cx="619581" cy="582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100"/>
            <a:t>2016-7</a:t>
          </a:r>
        </a:p>
        <a:p xmlns:a="http://schemas.openxmlformats.org/drawingml/2006/main">
          <a:pPr algn="ctr"/>
          <a:r>
            <a:rPr lang="en-GB" sz="1100">
              <a:effectLst/>
              <a:latin typeface="+mn-lt"/>
              <a:ea typeface="+mn-ea"/>
              <a:cs typeface="+mn-cs"/>
            </a:rPr>
            <a:t>↑</a:t>
          </a:r>
          <a:r>
            <a:rPr lang="en-GB" sz="1100"/>
            <a:t>3.2%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86C10-F8D4-47CF-B501-70B5C42C9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3780A-BBED-4C54-A1B5-ACFBDD38E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CF903-CE72-4A1C-BE15-4F8F8E05B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08824-7B37-44D5-8D09-140FBE0AD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7CF14-3A8B-41EC-B107-2A4A12DF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11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D1A82-92F0-492A-B482-AE5958B4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04141-D5B9-4F70-8794-074D488E1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89030-6F4E-473A-A9F7-6E65E7582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397FB-AE3E-43E8-82C2-FA6710AD9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2F5B2-C2CC-46F5-8B3F-285DF8BC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81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E398CC-4C1B-4576-8B7E-0275003E6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4EB7BB-9E47-4F4A-9066-0879AAEA6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73160-9220-4624-AD5D-709E2FF4E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0B726-ABDC-419B-9AB2-8F047E99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C8D2B-432B-4DD0-BFFD-055DACA5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70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E41E1-92C2-4EF6-B945-7852EB427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609D3-38BB-48D0-8145-8F8B0311B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26E6F-48D9-4E98-8F1B-C205BE9E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4C0E1-6D43-4E52-9AD3-884668E2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A677C-5056-4518-84A3-2F4A2E0C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35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E6A66-62DA-4015-9FA7-381EDDE52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E626F-3E9D-4C01-A6FE-A98E79838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C61AD-E885-4FF0-90AD-1D6920E6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FC3E2-52CF-4A42-81C4-9DD5ACCF7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16931-9F59-449F-A289-17B3F88B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23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59BB3-F79E-4816-82A5-737D30FBC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58D36-9B18-4695-AAD8-D200AF747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89D7D6-D95B-4028-95B9-0539D8783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E3164-0C99-402F-A8D2-3B5686FF6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55352-D742-46C0-B4E3-BE21F1833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4482B-0A96-4E92-AE67-9173C97DA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36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4ED5-B8F5-4C53-93D3-668CD406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4BF16-AA40-4C4A-83F8-9FD420081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9D0C2-EE3F-455C-8207-EE79B07F3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C82C-A097-4232-8E6C-6A0E216E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D2A45D-D27C-4A24-81C0-56B216948B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25058-253F-49CD-8A6D-BD1A60D3F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1E877A-7863-4722-9649-20E124AC0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C1AE2A-5210-42AC-9463-35628E0E1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33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804D-C99F-4007-BC90-65045BC6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94CDD-EAF6-43D0-97CE-EB2BE0492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8C427C-A5E9-4A68-B4FE-8DB69CB3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462702-C074-4E6F-BCB0-A82F5B3A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78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A037-0A34-4275-B23E-4BCCAEE6F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968F9B-C172-4F02-9CFD-35C48A095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77624-D337-43C2-A62A-33FD8A1BF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33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DF325-0EA4-4FF5-BB77-C6DC28DC2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D495C-F198-4566-8F73-2865FF16C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4B232-BCFB-4E33-962E-2E5319CCD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22300-A68A-41AB-8EB5-2003D3E9E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8C723-B8DD-41BA-81CC-FB52F451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CCEAA3-3903-4E64-ADF9-5BD3B6D94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12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BDBFA-7E0F-4262-A76F-1DCE19F9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F4A360-14AE-45C8-8F03-ACDE73BE6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D728D-1C4F-44AE-8BE9-2B3725520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77E29-DE16-48BA-BBD5-28F1AB667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AA821-3D80-4E6A-8BB5-3169334E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87B80-58E8-43AA-B763-AAE85F4FE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70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9B0DC-B6FF-433D-9596-3D7300FCF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ADD33-00EF-4B7A-9190-7775F600B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380C5-B603-430D-B702-28F421480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44322-6CDE-4701-912D-63C6119A826F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66706-8F46-4A99-96C4-196763718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9CBBE-1778-49F7-B178-04A4A21BF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9F6AF-3EC0-48CA-BBC2-91E0804D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74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85E40-C946-40A4-AC2C-EA5443490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4873" y="131736"/>
            <a:ext cx="6093025" cy="3370478"/>
          </a:xfrm>
        </p:spPr>
        <p:txBody>
          <a:bodyPr/>
          <a:lstStyle/>
          <a:p>
            <a:r>
              <a:rPr lang="en-GB" dirty="0">
                <a:latin typeface="+mn-lt"/>
              </a:rPr>
              <a:t>Doctoral education in the UK</a:t>
            </a:r>
            <a:r>
              <a:rPr lang="en-GB">
                <a:latin typeface="+mn-lt"/>
              </a:rPr>
              <a:t>: </a:t>
            </a:r>
            <a:br>
              <a:rPr lang="en-GB">
                <a:latin typeface="+mn-lt"/>
              </a:rPr>
            </a:br>
            <a:r>
              <a:rPr lang="en-GB">
                <a:latin typeface="+mn-lt"/>
              </a:rPr>
              <a:t>an </a:t>
            </a:r>
            <a:r>
              <a:rPr lang="en-GB" dirty="0">
                <a:latin typeface="+mn-lt"/>
              </a:rPr>
              <a:t>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8B2EDB-2ED9-485F-8A95-ED1921C18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4854" y="3502214"/>
            <a:ext cx="5615553" cy="1655762"/>
          </a:xfrm>
        </p:spPr>
        <p:txBody>
          <a:bodyPr/>
          <a:lstStyle/>
          <a:p>
            <a:r>
              <a:rPr lang="en-GB" dirty="0"/>
              <a:t>by</a:t>
            </a:r>
          </a:p>
          <a:p>
            <a:r>
              <a:rPr lang="en-GB" dirty="0"/>
              <a:t>Ginevra House</a:t>
            </a:r>
          </a:p>
          <a:p>
            <a:r>
              <a:rPr lang="en-GB" dirty="0"/>
              <a:t>Ebor Research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C44384-D9AD-4975-953A-1FECAD075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152"/>
            <a:ext cx="48598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581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926D-AF8B-4969-A8A1-52F66F21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18" y="-148000"/>
            <a:ext cx="11750964" cy="1325563"/>
          </a:xfrm>
        </p:spPr>
        <p:txBody>
          <a:bodyPr>
            <a:normAutofit/>
          </a:bodyPr>
          <a:lstStyle/>
          <a:p>
            <a:r>
              <a:rPr lang="en-GB" sz="3200" dirty="0"/>
              <a:t>How do UK doctoral students fund their tuition fees?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4D0363-4095-4D42-BBA6-6E5E65212905}"/>
              </a:ext>
            </a:extLst>
          </p:cNvPr>
          <p:cNvSpPr txBox="1"/>
          <p:nvPr/>
        </p:nvSpPr>
        <p:spPr>
          <a:xfrm>
            <a:off x="6857754" y="2948236"/>
            <a:ext cx="4623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At least </a:t>
            </a:r>
            <a:r>
              <a:rPr lang="en-GB" b="1" dirty="0">
                <a:solidFill>
                  <a:srgbClr val="F22CBE"/>
                </a:solidFill>
              </a:rPr>
              <a:t>61% </a:t>
            </a:r>
            <a:r>
              <a:rPr lang="en-GB" dirty="0"/>
              <a:t>of doctoral students receive some form of funding or waiver for their fees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B095BD3-1382-4A42-93F9-B77404A402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91934"/>
              </p:ext>
            </p:extLst>
          </p:nvPr>
        </p:nvGraphicFramePr>
        <p:xfrm>
          <a:off x="1032351" y="1052345"/>
          <a:ext cx="6876099" cy="5084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1405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926D-AF8B-4969-A8A1-52F66F21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18" y="-148000"/>
            <a:ext cx="11750964" cy="1325563"/>
          </a:xfrm>
        </p:spPr>
        <p:txBody>
          <a:bodyPr>
            <a:normAutofit/>
          </a:bodyPr>
          <a:lstStyle/>
          <a:p>
            <a:r>
              <a:rPr lang="en-GB" sz="3200" dirty="0"/>
              <a:t>Have doctoral loans increased participation?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4D0363-4095-4D42-BBA6-6E5E65212905}"/>
              </a:ext>
            </a:extLst>
          </p:cNvPr>
          <p:cNvSpPr txBox="1"/>
          <p:nvPr/>
        </p:nvSpPr>
        <p:spPr>
          <a:xfrm>
            <a:off x="637312" y="4977571"/>
            <a:ext cx="50162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Participation increased by </a:t>
            </a:r>
            <a:r>
              <a:rPr lang="en-GB" b="1" dirty="0">
                <a:solidFill>
                  <a:srgbClr val="F22CBE"/>
                </a:solidFill>
              </a:rPr>
              <a:t>5.2%</a:t>
            </a:r>
            <a:r>
              <a:rPr lang="en-GB" b="1" dirty="0"/>
              <a:t> </a:t>
            </a:r>
            <a:r>
              <a:rPr lang="en-GB" dirty="0"/>
              <a:t>after loans were introduced, compared to 3.2% increase the previous year. If this was due to loans, the effect is mild, compared to the effect of Master’s loans, which resulted in a </a:t>
            </a:r>
            <a:r>
              <a:rPr lang="en-GB" b="1" dirty="0">
                <a:solidFill>
                  <a:srgbClr val="F22CBE"/>
                </a:solidFill>
              </a:rPr>
              <a:t>31%</a:t>
            </a:r>
            <a:r>
              <a:rPr lang="en-GB" dirty="0"/>
              <a:t> increase in uptake.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48D271-269A-4020-91BC-9E4EB645B213}"/>
              </a:ext>
            </a:extLst>
          </p:cNvPr>
          <p:cNvSpPr txBox="1"/>
          <p:nvPr/>
        </p:nvSpPr>
        <p:spPr>
          <a:xfrm>
            <a:off x="6538437" y="943754"/>
            <a:ext cx="5016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greatest interest is from Arts and Humanities students, where funded doctorates are sparse; interest from STEM students was much lower.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5049C3-EF71-430C-978A-8F7A0EBE0076}"/>
              </a:ext>
            </a:extLst>
          </p:cNvPr>
          <p:cNvSpPr txBox="1"/>
          <p:nvPr/>
        </p:nvSpPr>
        <p:spPr>
          <a:xfrm>
            <a:off x="6301661" y="5546218"/>
            <a:ext cx="56698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Source: Mark Bennett, Understanding the Journey to Doctoral Education: Results from the 2019 FUTURE PhD STUDENT SURVEY</a:t>
            </a:r>
          </a:p>
          <a:p>
            <a:r>
              <a:rPr lang="en-GB" sz="1200" dirty="0"/>
              <a:t>https://www.findauniversity.com/comment/5829/understanding-the-journey-to-doctoral-education-results-from-the-2019-future-phd-student-survey</a:t>
            </a:r>
            <a:endParaRPr lang="en-GB" sz="160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930793B-4697-4C2F-B450-2536168EB1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7364825"/>
              </p:ext>
            </p:extLst>
          </p:nvPr>
        </p:nvGraphicFramePr>
        <p:xfrm>
          <a:off x="637312" y="904752"/>
          <a:ext cx="5180291" cy="3916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585B88E-21F4-4168-931E-012108EE01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765010"/>
              </p:ext>
            </p:extLst>
          </p:nvPr>
        </p:nvGraphicFramePr>
        <p:xfrm>
          <a:off x="5966691" y="2269317"/>
          <a:ext cx="5930900" cy="3276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F4BE28D-A4CB-419B-B53A-EBE437C7B827}"/>
              </a:ext>
            </a:extLst>
          </p:cNvPr>
          <p:cNvSpPr txBox="1"/>
          <p:nvPr/>
        </p:nvSpPr>
        <p:spPr>
          <a:xfrm>
            <a:off x="8213132" y="172189"/>
            <a:ext cx="334155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22CBE"/>
                </a:solidFill>
              </a:rPr>
              <a:t>£25,700  </a:t>
            </a:r>
            <a:r>
              <a:rPr lang="en-GB" dirty="0"/>
              <a:t>= 2019/20 loan to cover </a:t>
            </a:r>
          </a:p>
          <a:p>
            <a:r>
              <a:rPr lang="en-GB" dirty="0"/>
              <a:t>3 years’ fees and living costs</a:t>
            </a:r>
          </a:p>
        </p:txBody>
      </p:sp>
    </p:spTree>
    <p:extLst>
      <p:ext uri="{BB962C8B-B14F-4D97-AF65-F5344CB8AC3E}">
        <p14:creationId xmlns:p14="http://schemas.microsoft.com/office/powerpoint/2010/main" val="1410431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926D-AF8B-4969-A8A1-52F66F21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18" y="-148000"/>
            <a:ext cx="11750964" cy="1325563"/>
          </a:xfrm>
        </p:spPr>
        <p:txBody>
          <a:bodyPr>
            <a:normAutofit/>
          </a:bodyPr>
          <a:lstStyle/>
          <a:p>
            <a:r>
              <a:rPr lang="en-GB" sz="3200" dirty="0"/>
              <a:t>Do doctoral graduates have an advantage when </a:t>
            </a:r>
            <a:r>
              <a:rPr lang="en-GB" sz="3200" dirty="0" err="1"/>
              <a:t>jobseeking</a:t>
            </a:r>
            <a:r>
              <a:rPr lang="en-GB" sz="3200" dirty="0"/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4D0363-4095-4D42-BBA6-6E5E65212905}"/>
              </a:ext>
            </a:extLst>
          </p:cNvPr>
          <p:cNvSpPr txBox="1"/>
          <p:nvPr/>
        </p:nvSpPr>
        <p:spPr>
          <a:xfrm>
            <a:off x="7083384" y="1938481"/>
            <a:ext cx="5016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22CBE"/>
                </a:solidFill>
              </a:rPr>
              <a:t>51% </a:t>
            </a:r>
            <a:r>
              <a:rPr lang="en-GB" dirty="0"/>
              <a:t> of UK-domiciled doctoral students who graduated in 2017/18 were employed, compared to </a:t>
            </a:r>
          </a:p>
          <a:p>
            <a:pPr algn="ctr"/>
            <a:r>
              <a:rPr lang="en-GB" b="1" dirty="0">
                <a:solidFill>
                  <a:srgbClr val="F22CBE"/>
                </a:solidFill>
              </a:rPr>
              <a:t>41% </a:t>
            </a:r>
            <a:r>
              <a:rPr lang="en-GB" dirty="0"/>
              <a:t>of those graduating with a Master’s degree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AB958190-9C12-4546-BD61-0B29F33A5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896443"/>
              </p:ext>
            </p:extLst>
          </p:nvPr>
        </p:nvGraphicFramePr>
        <p:xfrm>
          <a:off x="330447" y="1859414"/>
          <a:ext cx="6752937" cy="2998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624">
                  <a:extLst>
                    <a:ext uri="{9D8B030D-6E8A-4147-A177-3AD203B41FA5}">
                      <a16:colId xmlns:a16="http://schemas.microsoft.com/office/drawing/2014/main" val="3497949079"/>
                    </a:ext>
                  </a:extLst>
                </a:gridCol>
                <a:gridCol w="1246953">
                  <a:extLst>
                    <a:ext uri="{9D8B030D-6E8A-4147-A177-3AD203B41FA5}">
                      <a16:colId xmlns:a16="http://schemas.microsoft.com/office/drawing/2014/main" val="1635507991"/>
                    </a:ext>
                  </a:extLst>
                </a:gridCol>
                <a:gridCol w="1045240">
                  <a:extLst>
                    <a:ext uri="{9D8B030D-6E8A-4147-A177-3AD203B41FA5}">
                      <a16:colId xmlns:a16="http://schemas.microsoft.com/office/drawing/2014/main" val="1420158317"/>
                    </a:ext>
                  </a:extLst>
                </a:gridCol>
                <a:gridCol w="1004120">
                  <a:extLst>
                    <a:ext uri="{9D8B030D-6E8A-4147-A177-3AD203B41FA5}">
                      <a16:colId xmlns:a16="http://schemas.microsoft.com/office/drawing/2014/main" val="869980489"/>
                    </a:ext>
                  </a:extLst>
                </a:gridCol>
              </a:tblGrid>
              <a:tr h="742903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Doctorate research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Master’s taught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First degree %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196065"/>
                  </a:ext>
                </a:extLst>
              </a:tr>
              <a:tr h="301288">
                <a:tc>
                  <a:txBody>
                    <a:bodyPr/>
                    <a:lstStyle/>
                    <a:p>
                      <a:r>
                        <a:rPr lang="en-GB" sz="1600" dirty="0"/>
                        <a:t>Employment (full/part-time)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43351355"/>
                  </a:ext>
                </a:extLst>
              </a:tr>
              <a:tr h="301288">
                <a:tc>
                  <a:txBody>
                    <a:bodyPr/>
                    <a:lstStyle/>
                    <a:p>
                      <a:r>
                        <a:rPr lang="en-GB" sz="1600" dirty="0"/>
                        <a:t>Study (full/part-time)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06228065"/>
                  </a:ext>
                </a:extLst>
              </a:tr>
              <a:tr h="301288">
                <a:tc>
                  <a:txBody>
                    <a:bodyPr/>
                    <a:lstStyle/>
                    <a:p>
                      <a:r>
                        <a:rPr lang="en-GB" sz="1600" dirty="0"/>
                        <a:t>Employment and further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132197"/>
                  </a:ext>
                </a:extLst>
              </a:tr>
              <a:tr h="301288">
                <a:tc>
                  <a:txBody>
                    <a:bodyPr/>
                    <a:lstStyle/>
                    <a:p>
                      <a:r>
                        <a:rPr lang="en-GB" sz="1600" dirty="0"/>
                        <a:t>Unemployed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1920078"/>
                  </a:ext>
                </a:extLst>
              </a:tr>
              <a:tr h="521564">
                <a:tc>
                  <a:txBody>
                    <a:bodyPr/>
                    <a:lstStyle/>
                    <a:p>
                      <a:r>
                        <a:rPr lang="en-GB" sz="1600" dirty="0"/>
                        <a:t>Other, including travel, caring for someone, volunteering, 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60520149"/>
                  </a:ext>
                </a:extLst>
              </a:tr>
              <a:tr h="301288">
                <a:tc>
                  <a:txBody>
                    <a:bodyPr/>
                    <a:lstStyle/>
                    <a:p>
                      <a:r>
                        <a:rPr lang="en-GB" sz="1600" dirty="0"/>
                        <a:t>Non-respondents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1354870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948D271-269A-4020-91BC-9E4EB645B213}"/>
              </a:ext>
            </a:extLst>
          </p:cNvPr>
          <p:cNvSpPr txBox="1"/>
          <p:nvPr/>
        </p:nvSpPr>
        <p:spPr>
          <a:xfrm>
            <a:off x="7175749" y="3206550"/>
            <a:ext cx="5016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Only</a:t>
            </a:r>
            <a:r>
              <a:rPr lang="en-GB" dirty="0">
                <a:solidFill>
                  <a:srgbClr val="F22CBE"/>
                </a:solidFill>
              </a:rPr>
              <a:t> </a:t>
            </a:r>
            <a:r>
              <a:rPr lang="en-GB" b="1" dirty="0">
                <a:solidFill>
                  <a:srgbClr val="F22CBE"/>
                </a:solidFill>
              </a:rPr>
              <a:t>1%</a:t>
            </a:r>
            <a:r>
              <a:rPr lang="en-GB" dirty="0"/>
              <a:t> of doctoral students were unemployed, compared to </a:t>
            </a:r>
          </a:p>
          <a:p>
            <a:pPr algn="ctr"/>
            <a:r>
              <a:rPr lang="en-GB" b="1" dirty="0">
                <a:solidFill>
                  <a:srgbClr val="F22CBE"/>
                </a:solidFill>
              </a:rPr>
              <a:t>2% </a:t>
            </a:r>
            <a:r>
              <a:rPr lang="en-GB" dirty="0"/>
              <a:t>of those graduating with a Master’s degree and</a:t>
            </a:r>
          </a:p>
          <a:p>
            <a:pPr algn="ctr"/>
            <a:r>
              <a:rPr lang="en-GB" b="1" dirty="0">
                <a:solidFill>
                  <a:srgbClr val="F22CBE"/>
                </a:solidFill>
              </a:rPr>
              <a:t>3% </a:t>
            </a:r>
            <a:r>
              <a:rPr lang="en-GB" dirty="0"/>
              <a:t>of those with a first degree</a:t>
            </a:r>
            <a:endParaRPr lang="en-GB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331E95-EB83-4653-87FA-632BC4AD20D0}"/>
              </a:ext>
            </a:extLst>
          </p:cNvPr>
          <p:cNvSpPr txBox="1"/>
          <p:nvPr/>
        </p:nvSpPr>
        <p:spPr>
          <a:xfrm>
            <a:off x="426178" y="5370411"/>
            <a:ext cx="5669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Source: </a:t>
            </a:r>
            <a:r>
              <a:rPr lang="en-GB" sz="1600" dirty="0" err="1"/>
              <a:t>HESA</a:t>
            </a:r>
            <a:r>
              <a:rPr lang="en-GB" sz="1600" dirty="0"/>
              <a:t> Graduate Outcomes 2017/18 experimental statistics</a:t>
            </a:r>
          </a:p>
        </p:txBody>
      </p:sp>
    </p:spTree>
    <p:extLst>
      <p:ext uri="{BB962C8B-B14F-4D97-AF65-F5344CB8AC3E}">
        <p14:creationId xmlns:p14="http://schemas.microsoft.com/office/powerpoint/2010/main" val="3981579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926D-AF8B-4969-A8A1-52F66F21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18" y="-148000"/>
            <a:ext cx="11750964" cy="1325563"/>
          </a:xfrm>
        </p:spPr>
        <p:txBody>
          <a:bodyPr>
            <a:normAutofit/>
          </a:bodyPr>
          <a:lstStyle/>
          <a:p>
            <a:r>
              <a:rPr lang="en-GB" sz="3200" dirty="0"/>
              <a:t>Is there a doctoral premium in terms of salary?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4D0363-4095-4D42-BBA6-6E5E65212905}"/>
              </a:ext>
            </a:extLst>
          </p:cNvPr>
          <p:cNvSpPr txBox="1"/>
          <p:nvPr/>
        </p:nvSpPr>
        <p:spPr>
          <a:xfrm>
            <a:off x="6538437" y="1164634"/>
            <a:ext cx="5016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22CBE"/>
                </a:solidFill>
              </a:rPr>
              <a:t>84% </a:t>
            </a:r>
            <a:r>
              <a:rPr lang="en-GB" dirty="0"/>
              <a:t>of female and</a:t>
            </a:r>
            <a:r>
              <a:rPr lang="en-GB" b="1" dirty="0">
                <a:solidFill>
                  <a:srgbClr val="F22CBE"/>
                </a:solidFill>
              </a:rPr>
              <a:t> 86%</a:t>
            </a:r>
            <a:r>
              <a:rPr lang="en-GB" dirty="0">
                <a:solidFill>
                  <a:srgbClr val="F22CBE"/>
                </a:solidFill>
              </a:rPr>
              <a:t> </a:t>
            </a:r>
            <a:r>
              <a:rPr lang="en-GB" dirty="0"/>
              <a:t>of male doctoral graduates who responded to the Graduate Outcomes survey were earning over £30,000 15 months after graduation in 2017/18</a:t>
            </a:r>
            <a:endParaRPr lang="en-GB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48D271-269A-4020-91BC-9E4EB645B213}"/>
              </a:ext>
            </a:extLst>
          </p:cNvPr>
          <p:cNvSpPr txBox="1"/>
          <p:nvPr/>
        </p:nvSpPr>
        <p:spPr>
          <a:xfrm>
            <a:off x="6538437" y="2408993"/>
            <a:ext cx="50162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For those graduating with a Master’s degree,</a:t>
            </a:r>
          </a:p>
          <a:p>
            <a:pPr algn="ctr"/>
            <a:r>
              <a:rPr lang="en-GB" dirty="0"/>
              <a:t>only </a:t>
            </a:r>
            <a:r>
              <a:rPr lang="en-GB" b="1" dirty="0">
                <a:solidFill>
                  <a:srgbClr val="F22CBE"/>
                </a:solidFill>
              </a:rPr>
              <a:t>41% </a:t>
            </a:r>
            <a:r>
              <a:rPr lang="en-GB" dirty="0"/>
              <a:t>of females and </a:t>
            </a:r>
            <a:r>
              <a:rPr lang="en-GB" b="1" dirty="0">
                <a:solidFill>
                  <a:srgbClr val="F22CBE"/>
                </a:solidFill>
              </a:rPr>
              <a:t>47%</a:t>
            </a:r>
            <a:r>
              <a:rPr lang="en-GB" dirty="0">
                <a:solidFill>
                  <a:srgbClr val="F22CBE"/>
                </a:solidFill>
              </a:rPr>
              <a:t> </a:t>
            </a:r>
            <a:r>
              <a:rPr lang="en-GB" dirty="0"/>
              <a:t>of males earn over £30,000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For those graduating with a first degree,</a:t>
            </a:r>
          </a:p>
          <a:p>
            <a:pPr algn="ctr"/>
            <a:r>
              <a:rPr lang="en-GB" dirty="0"/>
              <a:t>only </a:t>
            </a:r>
            <a:r>
              <a:rPr lang="en-GB" b="1" dirty="0">
                <a:solidFill>
                  <a:srgbClr val="F22CBE"/>
                </a:solidFill>
              </a:rPr>
              <a:t>16% </a:t>
            </a:r>
            <a:r>
              <a:rPr lang="en-GB" dirty="0"/>
              <a:t>of females and </a:t>
            </a:r>
            <a:r>
              <a:rPr lang="en-GB" b="1" dirty="0">
                <a:solidFill>
                  <a:srgbClr val="F22CBE"/>
                </a:solidFill>
              </a:rPr>
              <a:t>29%</a:t>
            </a:r>
            <a:r>
              <a:rPr lang="en-GB" dirty="0">
                <a:solidFill>
                  <a:srgbClr val="F22CBE"/>
                </a:solidFill>
              </a:rPr>
              <a:t> </a:t>
            </a:r>
            <a:r>
              <a:rPr lang="en-GB" dirty="0"/>
              <a:t>of males earn over £30,000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C2621D6-5131-4DCB-B152-BAAA31A0D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017745"/>
              </p:ext>
            </p:extLst>
          </p:nvPr>
        </p:nvGraphicFramePr>
        <p:xfrm>
          <a:off x="743526" y="836319"/>
          <a:ext cx="5601855" cy="5546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718E81F-536B-42FA-B6C9-7C023108F7C3}"/>
              </a:ext>
            </a:extLst>
          </p:cNvPr>
          <p:cNvSpPr txBox="1"/>
          <p:nvPr/>
        </p:nvSpPr>
        <p:spPr>
          <a:xfrm>
            <a:off x="6538436" y="4665944"/>
            <a:ext cx="51086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male salary advantage diminishes with the level of study, which suggests higher qualifications are helping females achieve salary parity.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5049C3-EF71-430C-978A-8F7A0EBE0076}"/>
              </a:ext>
            </a:extLst>
          </p:cNvPr>
          <p:cNvSpPr txBox="1"/>
          <p:nvPr/>
        </p:nvSpPr>
        <p:spPr>
          <a:xfrm>
            <a:off x="1228436" y="6420270"/>
            <a:ext cx="5669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Source: </a:t>
            </a:r>
            <a:r>
              <a:rPr lang="en-GB" sz="1600" dirty="0" err="1"/>
              <a:t>HESA</a:t>
            </a:r>
            <a:r>
              <a:rPr lang="en-GB" sz="1600" dirty="0"/>
              <a:t> Graduate Outcomes 2017/18 experimental statistics</a:t>
            </a:r>
          </a:p>
        </p:txBody>
      </p:sp>
    </p:spTree>
    <p:extLst>
      <p:ext uri="{BB962C8B-B14F-4D97-AF65-F5344CB8AC3E}">
        <p14:creationId xmlns:p14="http://schemas.microsoft.com/office/powerpoint/2010/main" val="148298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40C8A-382B-4F8F-8BBA-8A113EF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976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Doctoral students at UK higher education providers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4E6FE61-061C-4DFA-8CB8-005B45A126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709793"/>
              </p:ext>
            </p:extLst>
          </p:nvPr>
        </p:nvGraphicFramePr>
        <p:xfrm>
          <a:off x="216976" y="1348510"/>
          <a:ext cx="6465717" cy="3800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E18BE67-ECE2-48BF-B4EE-3B1BF5C0D49A}"/>
              </a:ext>
            </a:extLst>
          </p:cNvPr>
          <p:cNvSpPr txBox="1"/>
          <p:nvPr/>
        </p:nvSpPr>
        <p:spPr>
          <a:xfrm>
            <a:off x="6382328" y="2271874"/>
            <a:ext cx="5116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were </a:t>
            </a:r>
            <a:r>
              <a:rPr lang="en-GB" sz="2400" b="1" dirty="0">
                <a:solidFill>
                  <a:srgbClr val="F22CBE"/>
                </a:solidFill>
              </a:rPr>
              <a:t>356,995</a:t>
            </a:r>
            <a:r>
              <a:rPr lang="en-GB" sz="2400" dirty="0">
                <a:solidFill>
                  <a:srgbClr val="F22CBE"/>
                </a:solidFill>
              </a:rPr>
              <a:t>  </a:t>
            </a:r>
            <a:r>
              <a:rPr lang="en-GB" sz="2400" dirty="0"/>
              <a:t>first-year postgraduate students in the UK in 2017/18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A4F16-BF38-4502-8066-7AAFEC5A1984}"/>
              </a:ext>
            </a:extLst>
          </p:cNvPr>
          <p:cNvSpPr txBox="1"/>
          <p:nvPr/>
        </p:nvSpPr>
        <p:spPr>
          <a:xfrm>
            <a:off x="6310746" y="3618212"/>
            <a:ext cx="5043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22CBE"/>
                </a:solidFill>
              </a:rPr>
              <a:t>29,510 </a:t>
            </a:r>
            <a:r>
              <a:rPr lang="en-GB" sz="2400" dirty="0"/>
              <a:t>of them were doctoral students</a:t>
            </a:r>
          </a:p>
          <a:p>
            <a:pPr algn="ctr"/>
            <a:r>
              <a:rPr lang="en-GB" sz="2400" dirty="0"/>
              <a:t>which amounts to </a:t>
            </a:r>
            <a:r>
              <a:rPr lang="en-GB" sz="2400" b="1" dirty="0">
                <a:solidFill>
                  <a:srgbClr val="F22CBE"/>
                </a:solidFill>
              </a:rPr>
              <a:t>8% </a:t>
            </a:r>
            <a:r>
              <a:rPr lang="en-GB" sz="2400" dirty="0"/>
              <a:t>of the cohort</a:t>
            </a:r>
          </a:p>
          <a:p>
            <a:pPr algn="ctr"/>
            <a:endParaRPr lang="en-GB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9F7310-36B5-4051-90DA-18024EB063E1}"/>
              </a:ext>
            </a:extLst>
          </p:cNvPr>
          <p:cNvSpPr txBox="1"/>
          <p:nvPr/>
        </p:nvSpPr>
        <p:spPr>
          <a:xfrm>
            <a:off x="216976" y="6129579"/>
            <a:ext cx="5757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Data source: </a:t>
            </a:r>
            <a:r>
              <a:rPr lang="en-GB" sz="1400" dirty="0" err="1"/>
              <a:t>HESA</a:t>
            </a:r>
            <a:r>
              <a:rPr lang="en-GB" sz="1400" dirty="0"/>
              <a:t> Student Record, bespoke data request</a:t>
            </a:r>
          </a:p>
          <a:p>
            <a:r>
              <a:rPr lang="en-GB" sz="1400" dirty="0"/>
              <a:t>Unless stated otherwise, all statistics in this report are from the same source</a:t>
            </a:r>
          </a:p>
        </p:txBody>
      </p:sp>
    </p:spTree>
    <p:extLst>
      <p:ext uri="{BB962C8B-B14F-4D97-AF65-F5344CB8AC3E}">
        <p14:creationId xmlns:p14="http://schemas.microsoft.com/office/powerpoint/2010/main" val="359707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231F1-C23B-4123-8F46-6862E1610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How have doctoral student numbers changed?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C9905-B10B-4CE1-AC17-74222240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4764" y="5082308"/>
            <a:ext cx="9839036" cy="13255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Doctoral student numbers have grown by </a:t>
            </a:r>
            <a:r>
              <a:rPr lang="en-GB" b="1" dirty="0">
                <a:solidFill>
                  <a:srgbClr val="F22CBE"/>
                </a:solidFill>
              </a:rPr>
              <a:t>23%</a:t>
            </a:r>
            <a:r>
              <a:rPr lang="en-GB" dirty="0"/>
              <a:t> since 2008/09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505C30B-8C2A-4332-81E0-9EB5CD8365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35379"/>
              </p:ext>
            </p:extLst>
          </p:nvPr>
        </p:nvGraphicFramePr>
        <p:xfrm>
          <a:off x="838200" y="1595293"/>
          <a:ext cx="8416636" cy="315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039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40C8A-382B-4F8F-8BBA-8A113EF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21" y="-126667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Where are doctoral students from?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18BE67-ECE2-48BF-B4EE-3B1BF5C0D49A}"/>
              </a:ext>
            </a:extLst>
          </p:cNvPr>
          <p:cNvSpPr txBox="1"/>
          <p:nvPr/>
        </p:nvSpPr>
        <p:spPr>
          <a:xfrm>
            <a:off x="729458" y="4604661"/>
            <a:ext cx="4066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22CBE"/>
                </a:solidFill>
              </a:rPr>
              <a:t>44%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dirty="0"/>
              <a:t>of doctoral students are international students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C820F0-2092-4D88-A027-B84C90DC2B6B}"/>
              </a:ext>
            </a:extLst>
          </p:cNvPr>
          <p:cNvSpPr txBox="1"/>
          <p:nvPr/>
        </p:nvSpPr>
        <p:spPr>
          <a:xfrm>
            <a:off x="6216073" y="688148"/>
            <a:ext cx="557876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r>
              <a:rPr lang="en-GB" dirty="0"/>
              <a:t>Despite strong growth from all domiciles since 2008/09, progress has not been steady. Likely factors affecting student numbers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Unemployment in the wake of the 2008 financial crisis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Falls and rises in the value of the pound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UK referendum on leaving the EU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1E426E9-C88C-4B83-AE4E-58FF19D02B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5875447"/>
              </p:ext>
            </p:extLst>
          </p:nvPr>
        </p:nvGraphicFramePr>
        <p:xfrm>
          <a:off x="198064" y="1155378"/>
          <a:ext cx="4761423" cy="326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E92F562-B0B1-4BAB-B0B2-09D9C29DF6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046354"/>
              </p:ext>
            </p:extLst>
          </p:nvPr>
        </p:nvGraphicFramePr>
        <p:xfrm>
          <a:off x="5618018" y="2899129"/>
          <a:ext cx="5264403" cy="3601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4D5F986-0DC2-4584-8217-119DDDB9346C}"/>
              </a:ext>
            </a:extLst>
          </p:cNvPr>
          <p:cNvSpPr txBox="1"/>
          <p:nvPr/>
        </p:nvSpPr>
        <p:spPr>
          <a:xfrm>
            <a:off x="10700095" y="3059668"/>
            <a:ext cx="130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/>
                </a:solidFill>
              </a:rPr>
              <a:t>23%</a:t>
            </a:r>
            <a:r>
              <a:rPr lang="en-GB" dirty="0">
                <a:solidFill>
                  <a:schemeClr val="accent6"/>
                </a:solidFill>
              </a:rPr>
              <a:t> growth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EDDD41-EBEE-4BFE-AAF8-309F0B4225CE}"/>
              </a:ext>
            </a:extLst>
          </p:cNvPr>
          <p:cNvSpPr txBox="1"/>
          <p:nvPr/>
        </p:nvSpPr>
        <p:spPr>
          <a:xfrm>
            <a:off x="10683321" y="4235329"/>
            <a:ext cx="1310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/>
                </a:solidFill>
              </a:rPr>
              <a:t>24%</a:t>
            </a:r>
            <a:r>
              <a:rPr lang="en-GB" dirty="0">
                <a:solidFill>
                  <a:schemeClr val="accent4"/>
                </a:solidFill>
              </a:rPr>
              <a:t> growth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80B890-0CC7-4D95-8A73-A62F565333DE}"/>
              </a:ext>
            </a:extLst>
          </p:cNvPr>
          <p:cNvSpPr txBox="1"/>
          <p:nvPr/>
        </p:nvSpPr>
        <p:spPr>
          <a:xfrm>
            <a:off x="10686527" y="5176676"/>
            <a:ext cx="130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23%</a:t>
            </a:r>
            <a:r>
              <a:rPr lang="en-GB" dirty="0">
                <a:solidFill>
                  <a:schemeClr val="accent1"/>
                </a:solidFill>
              </a:rPr>
              <a:t> growth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E3EEA3-2428-4BA3-A136-04CA7C26DFED}"/>
              </a:ext>
            </a:extLst>
          </p:cNvPr>
          <p:cNvSpPr txBox="1"/>
          <p:nvPr/>
        </p:nvSpPr>
        <p:spPr>
          <a:xfrm>
            <a:off x="610769" y="5403025"/>
            <a:ext cx="4066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Postgraduate researchers from other EU countries have declined by </a:t>
            </a:r>
            <a:r>
              <a:rPr lang="en-GB" b="1" dirty="0">
                <a:solidFill>
                  <a:srgbClr val="F22CBE"/>
                </a:solidFill>
              </a:rPr>
              <a:t>9%</a:t>
            </a:r>
            <a:r>
              <a:rPr lang="en-GB" dirty="0"/>
              <a:t> since 2016/17, according to </a:t>
            </a:r>
            <a:r>
              <a:rPr lang="en-GB" dirty="0" err="1"/>
              <a:t>HESA’s</a:t>
            </a:r>
            <a:r>
              <a:rPr lang="en-GB" dirty="0"/>
              <a:t> 2018/19 data release.</a:t>
            </a:r>
          </a:p>
        </p:txBody>
      </p:sp>
    </p:spTree>
    <p:extLst>
      <p:ext uri="{BB962C8B-B14F-4D97-AF65-F5344CB8AC3E}">
        <p14:creationId xmlns:p14="http://schemas.microsoft.com/office/powerpoint/2010/main" val="184237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40C8A-382B-4F8F-8BBA-8A113EF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3616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What is the gender balance among doctoral students?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C820F0-2092-4D88-A027-B84C90DC2B6B}"/>
              </a:ext>
            </a:extLst>
          </p:cNvPr>
          <p:cNvSpPr txBox="1"/>
          <p:nvPr/>
        </p:nvSpPr>
        <p:spPr>
          <a:xfrm>
            <a:off x="6517063" y="750970"/>
            <a:ext cx="55787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r>
              <a:rPr lang="en-GB" dirty="0"/>
              <a:t>Doctoral students are the only postgraduate cohort in which males still outnumber females – and only just.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182B25B0-0A86-4D83-AEF9-A2CF3AAB0B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933923"/>
              </p:ext>
            </p:extLst>
          </p:nvPr>
        </p:nvGraphicFramePr>
        <p:xfrm>
          <a:off x="6410036" y="2509544"/>
          <a:ext cx="5158510" cy="3899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3E5C942D-85B1-4228-80AD-CD4CBC3BDECF}"/>
              </a:ext>
            </a:extLst>
          </p:cNvPr>
          <p:cNvSpPr txBox="1"/>
          <p:nvPr/>
        </p:nvSpPr>
        <p:spPr>
          <a:xfrm>
            <a:off x="6322292" y="1891867"/>
            <a:ext cx="5578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fact, among UK students, the balance is an even </a:t>
            </a:r>
            <a:r>
              <a:rPr lang="en-GB" b="1" dirty="0">
                <a:solidFill>
                  <a:srgbClr val="F22CBE"/>
                </a:solidFill>
              </a:rPr>
              <a:t>50-50</a:t>
            </a:r>
            <a:r>
              <a:rPr lang="en-GB" dirty="0"/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73C55F-DCD8-42BB-BA62-BA09955D780C}"/>
              </a:ext>
            </a:extLst>
          </p:cNvPr>
          <p:cNvSpPr txBox="1"/>
          <p:nvPr/>
        </p:nvSpPr>
        <p:spPr>
          <a:xfrm>
            <a:off x="246668" y="4931895"/>
            <a:ext cx="61633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2017/18, there were:</a:t>
            </a:r>
          </a:p>
          <a:p>
            <a:r>
              <a:rPr lang="en-GB" b="1" dirty="0">
                <a:solidFill>
                  <a:srgbClr val="F22CBE"/>
                </a:solidFill>
              </a:rPr>
              <a:t>	14,230 (48.2%) </a:t>
            </a:r>
            <a:r>
              <a:rPr lang="en-GB" dirty="0"/>
              <a:t>female</a:t>
            </a:r>
          </a:p>
          <a:p>
            <a:r>
              <a:rPr lang="en-GB" b="1" dirty="0">
                <a:solidFill>
                  <a:srgbClr val="F22CBE"/>
                </a:solidFill>
              </a:rPr>
              <a:t>	15,195 (51.5%) </a:t>
            </a:r>
            <a:r>
              <a:rPr lang="en-GB" dirty="0"/>
              <a:t>male</a:t>
            </a:r>
          </a:p>
          <a:p>
            <a:r>
              <a:rPr lang="en-GB" b="1" dirty="0">
                <a:solidFill>
                  <a:srgbClr val="F22CBE"/>
                </a:solidFill>
              </a:rPr>
              <a:t>	80 (0.3%)  </a:t>
            </a:r>
            <a:r>
              <a:rPr lang="en-GB" dirty="0"/>
              <a:t>other</a:t>
            </a:r>
          </a:p>
          <a:p>
            <a:r>
              <a:rPr lang="en-GB" dirty="0"/>
              <a:t>first-year doctoral students registered in UK institutions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ADF3DE1-FCEC-4D5A-B907-66B600639F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5962912"/>
              </p:ext>
            </p:extLst>
          </p:nvPr>
        </p:nvGraphicFramePr>
        <p:xfrm>
          <a:off x="444356" y="859416"/>
          <a:ext cx="5965679" cy="389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4023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926D-AF8B-4969-A8A1-52F66F21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18" y="-148000"/>
            <a:ext cx="11750964" cy="1325563"/>
          </a:xfrm>
        </p:spPr>
        <p:txBody>
          <a:bodyPr>
            <a:normAutofit/>
          </a:bodyPr>
          <a:lstStyle/>
          <a:p>
            <a:r>
              <a:rPr lang="en-GB" sz="3200" dirty="0"/>
              <a:t>How well represented are the UK’s ethnic minorities at doctoral level?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6344885-B2BC-48F6-9718-372995FC3D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833319"/>
              </p:ext>
            </p:extLst>
          </p:nvPr>
        </p:nvGraphicFramePr>
        <p:xfrm>
          <a:off x="323358" y="946655"/>
          <a:ext cx="4442605" cy="3883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80F5F8B-ACCD-44DC-A357-54B616D64A4A}"/>
              </a:ext>
            </a:extLst>
          </p:cNvPr>
          <p:cNvSpPr txBox="1"/>
          <p:nvPr/>
        </p:nvSpPr>
        <p:spPr>
          <a:xfrm>
            <a:off x="5024583" y="944607"/>
            <a:ext cx="511694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22CBE"/>
                </a:solidFill>
              </a:rPr>
              <a:t>19.7%</a:t>
            </a:r>
            <a:r>
              <a:rPr lang="en-GB" dirty="0">
                <a:solidFill>
                  <a:srgbClr val="F22CBE"/>
                </a:solidFill>
              </a:rPr>
              <a:t>  </a:t>
            </a:r>
            <a:r>
              <a:rPr lang="en-GB" dirty="0"/>
              <a:t>of UK 20 to 34-year-olds are estimated to be ethnic minorities or of mixed ancestry*</a:t>
            </a:r>
          </a:p>
          <a:p>
            <a:pPr algn="ctr"/>
            <a:r>
              <a:rPr lang="en-GB" sz="1200" dirty="0"/>
              <a:t>*ONS, based on 2011 census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4D0363-4095-4D42-BBA6-6E5E65212905}"/>
              </a:ext>
            </a:extLst>
          </p:cNvPr>
          <p:cNvSpPr txBox="1"/>
          <p:nvPr/>
        </p:nvSpPr>
        <p:spPr>
          <a:xfrm>
            <a:off x="5024583" y="1860726"/>
            <a:ext cx="5116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22CBE"/>
                </a:solidFill>
              </a:rPr>
              <a:t>18.8%</a:t>
            </a:r>
            <a:r>
              <a:rPr lang="en-GB" dirty="0">
                <a:solidFill>
                  <a:srgbClr val="F22CBE"/>
                </a:solidFill>
              </a:rPr>
              <a:t>  </a:t>
            </a:r>
            <a:r>
              <a:rPr lang="en-GB" dirty="0"/>
              <a:t>of doctoral students in 2018/19 identified as an ethnic minority</a:t>
            </a:r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22AE3B-40F4-492E-8A36-0250A91CDAC3}"/>
              </a:ext>
            </a:extLst>
          </p:cNvPr>
          <p:cNvSpPr txBox="1"/>
          <p:nvPr/>
        </p:nvSpPr>
        <p:spPr>
          <a:xfrm>
            <a:off x="323358" y="5116819"/>
            <a:ext cx="5116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22CBE"/>
                </a:solidFill>
              </a:rPr>
              <a:t>3.2%</a:t>
            </a:r>
            <a:r>
              <a:rPr lang="en-GB" dirty="0">
                <a:solidFill>
                  <a:srgbClr val="F22CBE"/>
                </a:solidFill>
              </a:rPr>
              <a:t> </a:t>
            </a:r>
            <a:r>
              <a:rPr lang="en-GB" dirty="0"/>
              <a:t>of doctoral students did not answer the ethnicity question – a level of uncertainty which makes it hard to pin down levels of representation. </a:t>
            </a:r>
            <a:endParaRPr lang="en-GB" sz="120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FAB7455-DA91-413B-99D6-C1D3F1F63F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488304"/>
              </p:ext>
            </p:extLst>
          </p:nvPr>
        </p:nvGraphicFramePr>
        <p:xfrm>
          <a:off x="5264727" y="2507056"/>
          <a:ext cx="6603915" cy="4350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7448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926D-AF8B-4969-A8A1-52F66F21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18" y="-148000"/>
            <a:ext cx="11750964" cy="1325563"/>
          </a:xfrm>
        </p:spPr>
        <p:txBody>
          <a:bodyPr>
            <a:normAutofit/>
          </a:bodyPr>
          <a:lstStyle/>
          <a:p>
            <a:r>
              <a:rPr lang="en-GB" sz="3200" dirty="0"/>
              <a:t>At what age do people study for doctorates?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4D0363-4095-4D42-BBA6-6E5E65212905}"/>
              </a:ext>
            </a:extLst>
          </p:cNvPr>
          <p:cNvSpPr txBox="1"/>
          <p:nvPr/>
        </p:nvSpPr>
        <p:spPr>
          <a:xfrm>
            <a:off x="7846045" y="1628812"/>
            <a:ext cx="3948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22CBE"/>
                </a:solidFill>
              </a:rPr>
              <a:t>34-35 </a:t>
            </a:r>
            <a:r>
              <a:rPr lang="en-GB" dirty="0"/>
              <a:t>= median age of full-time</a:t>
            </a:r>
          </a:p>
          <a:p>
            <a:pPr algn="ctr"/>
            <a:r>
              <a:rPr lang="en-GB" b="1" dirty="0">
                <a:solidFill>
                  <a:srgbClr val="F22CBE"/>
                </a:solidFill>
              </a:rPr>
              <a:t>36-37 </a:t>
            </a:r>
            <a:r>
              <a:rPr lang="en-GB" dirty="0"/>
              <a:t>= median age of part-time doctoral students in 2018/19 </a:t>
            </a:r>
            <a:endParaRPr lang="en-GB" sz="12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4FA9F9A-462D-49B2-A6DA-32A07C653B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761861"/>
              </p:ext>
            </p:extLst>
          </p:nvPr>
        </p:nvGraphicFramePr>
        <p:xfrm>
          <a:off x="475513" y="922958"/>
          <a:ext cx="7218377" cy="4306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7700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926D-AF8B-4969-A8A1-52F66F21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18" y="-148000"/>
            <a:ext cx="11750964" cy="1325563"/>
          </a:xfrm>
        </p:spPr>
        <p:txBody>
          <a:bodyPr>
            <a:normAutofit/>
          </a:bodyPr>
          <a:lstStyle/>
          <a:p>
            <a:r>
              <a:rPr lang="en-GB" sz="3200" dirty="0"/>
              <a:t>Has there been a change in the proportion studying full-time?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4D0363-4095-4D42-BBA6-6E5E65212905}"/>
              </a:ext>
            </a:extLst>
          </p:cNvPr>
          <p:cNvSpPr txBox="1"/>
          <p:nvPr/>
        </p:nvSpPr>
        <p:spPr>
          <a:xfrm>
            <a:off x="6876227" y="2617102"/>
            <a:ext cx="39487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proportion of part-time doctoral students among the UK-domiciled cohort has fallen from </a:t>
            </a:r>
            <a:r>
              <a:rPr lang="en-GB" b="1" dirty="0">
                <a:solidFill>
                  <a:srgbClr val="F22CBE"/>
                </a:solidFill>
              </a:rPr>
              <a:t>29% </a:t>
            </a:r>
            <a:r>
              <a:rPr lang="en-GB" dirty="0"/>
              <a:t>to </a:t>
            </a:r>
            <a:r>
              <a:rPr lang="en-GB" b="1" dirty="0">
                <a:solidFill>
                  <a:srgbClr val="F22CBE"/>
                </a:solidFill>
              </a:rPr>
              <a:t>23% </a:t>
            </a:r>
            <a:r>
              <a:rPr lang="en-GB" dirty="0"/>
              <a:t>since 2008/09. </a:t>
            </a:r>
          </a:p>
          <a:p>
            <a:pPr algn="ctr"/>
            <a:endParaRPr lang="en-GB" sz="12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5D99465-71D2-47B0-8B9C-F09164296D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370910"/>
              </p:ext>
            </p:extLst>
          </p:nvPr>
        </p:nvGraphicFramePr>
        <p:xfrm>
          <a:off x="220518" y="1302118"/>
          <a:ext cx="6328064" cy="4581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063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926D-AF8B-4969-A8A1-52F66F21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18" y="-148000"/>
            <a:ext cx="11750964" cy="1325563"/>
          </a:xfrm>
        </p:spPr>
        <p:txBody>
          <a:bodyPr>
            <a:normAutofit/>
          </a:bodyPr>
          <a:lstStyle/>
          <a:p>
            <a:r>
              <a:rPr lang="en-GB" sz="3200" dirty="0"/>
              <a:t>What subjects are doctoral students studying?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4D0363-4095-4D42-BBA6-6E5E65212905}"/>
              </a:ext>
            </a:extLst>
          </p:cNvPr>
          <p:cNvSpPr txBox="1"/>
          <p:nvPr/>
        </p:nvSpPr>
        <p:spPr>
          <a:xfrm>
            <a:off x="6876227" y="2617102"/>
            <a:ext cx="3948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hard sciences remain the most popular subjects for doctoral study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2D2AC21-A740-453E-97E5-B69E2B06CE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981902"/>
              </p:ext>
            </p:extLst>
          </p:nvPr>
        </p:nvGraphicFramePr>
        <p:xfrm>
          <a:off x="561382" y="887369"/>
          <a:ext cx="5712143" cy="4344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36BA317-C1EC-4CB9-A2C4-64D6172E8B2D}"/>
              </a:ext>
            </a:extLst>
          </p:cNvPr>
          <p:cNvSpPr txBox="1"/>
          <p:nvPr/>
        </p:nvSpPr>
        <p:spPr>
          <a:xfrm>
            <a:off x="2632364" y="4876800"/>
            <a:ext cx="914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STEM</a:t>
            </a:r>
            <a:endParaRPr lang="en-GB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EBEEB8-D011-4F5C-A341-7E5AF04C9A13}"/>
              </a:ext>
            </a:extLst>
          </p:cNvPr>
          <p:cNvSpPr txBox="1"/>
          <p:nvPr/>
        </p:nvSpPr>
        <p:spPr>
          <a:xfrm>
            <a:off x="2646220" y="5056908"/>
            <a:ext cx="914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Non-STEM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045219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4582</TotalTime>
  <Words>1034</Words>
  <Application>Microsoft Office PowerPoint</Application>
  <PresentationFormat>Widescreen</PresentationFormat>
  <Paragraphs>162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Doctoral education in the UK:  an overview</vt:lpstr>
      <vt:lpstr>Doctoral students at UK higher education providers</vt:lpstr>
      <vt:lpstr>How have doctoral student numbers changed?</vt:lpstr>
      <vt:lpstr>Where are doctoral students from?</vt:lpstr>
      <vt:lpstr>What is the gender balance among doctoral students?</vt:lpstr>
      <vt:lpstr>How well represented are the UK’s ethnic minorities at doctoral level?</vt:lpstr>
      <vt:lpstr>At what age do people study for doctorates?</vt:lpstr>
      <vt:lpstr>Has there been a change in the proportion studying full-time?</vt:lpstr>
      <vt:lpstr>What subjects are doctoral students studying?</vt:lpstr>
      <vt:lpstr>How do UK doctoral students fund their tuition fees?</vt:lpstr>
      <vt:lpstr>Have doctoral loans increased participation?</vt:lpstr>
      <vt:lpstr>Do doctoral graduates have an advantage when jobseeking?</vt:lpstr>
      <vt:lpstr>Is there a doctoral premium in terms of salary?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Doctoral education in the UK: overview</dc:title>
  <dc:creator>Ginevra House</dc:creator>
  <cp:lastModifiedBy>Ginevra House</cp:lastModifiedBy>
  <cp:revision>28</cp:revision>
  <dcterms:created xsi:type="dcterms:W3CDTF">2020-07-07T13:26:03Z</dcterms:created>
  <dcterms:modified xsi:type="dcterms:W3CDTF">2020-07-13T10:40:02Z</dcterms:modified>
</cp:coreProperties>
</file>