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3"/>
  </p:notesMasterIdLst>
  <p:sldIdLst>
    <p:sldId id="415" r:id="rId5"/>
    <p:sldId id="409" r:id="rId6"/>
    <p:sldId id="342" r:id="rId7"/>
    <p:sldId id="417" r:id="rId8"/>
    <p:sldId id="420" r:id="rId9"/>
    <p:sldId id="424" r:id="rId10"/>
    <p:sldId id="453" r:id="rId11"/>
    <p:sldId id="432" r:id="rId12"/>
    <p:sldId id="437" r:id="rId13"/>
    <p:sldId id="454" r:id="rId14"/>
    <p:sldId id="436" r:id="rId15"/>
    <p:sldId id="455" r:id="rId16"/>
    <p:sldId id="259" r:id="rId17"/>
    <p:sldId id="308" r:id="rId18"/>
    <p:sldId id="289" r:id="rId19"/>
    <p:sldId id="336" r:id="rId20"/>
    <p:sldId id="345"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ke Halterbeck" initials="MH" lastIdx="20" clrIdx="0">
    <p:extLst>
      <p:ext uri="{19B8F6BF-5375-455C-9EA6-DF929625EA0E}">
        <p15:presenceInfo xmlns:p15="http://schemas.microsoft.com/office/powerpoint/2012/main" userId="S::mhalterbeck@londecon.co.uk::036065be-01d6-494d-8624-3bed3db6f081" providerId="AD"/>
      </p:ext>
    </p:extLst>
  </p:cmAuthor>
  <p:cmAuthor id="2" name="Gavan Conlon" initials="GC" lastIdx="1" clrIdx="1">
    <p:extLst>
      <p:ext uri="{19B8F6BF-5375-455C-9EA6-DF929625EA0E}">
        <p15:presenceInfo xmlns:p15="http://schemas.microsoft.com/office/powerpoint/2012/main" userId="S-1-5-21-187996549-3105301312-125427838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85C"/>
    <a:srgbClr val="2579F4"/>
    <a:srgbClr val="632523"/>
    <a:srgbClr val="08439B"/>
    <a:srgbClr val="B6D2FB"/>
    <a:srgbClr val="06357A"/>
    <a:srgbClr val="007635"/>
    <a:srgbClr val="C0504D"/>
    <a:srgbClr val="D99694"/>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8" autoAdjust="0"/>
    <p:restoredTop sz="96357" autoAdjust="0"/>
  </p:normalViewPr>
  <p:slideViewPr>
    <p:cSldViewPr snapToGrid="0">
      <p:cViewPr>
        <p:scale>
          <a:sx n="100" d="100"/>
          <a:sy n="100" d="100"/>
        </p:scale>
        <p:origin x="966" y="3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06E31-3882-44FD-A922-062969ABEC83}"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564FA-F9E1-4110-8124-C4F73EFD26DF}" type="slidenum">
              <a:rPr lang="en-GB" smtClean="0"/>
              <a:t>‹#›</a:t>
            </a:fld>
            <a:endParaRPr lang="en-GB"/>
          </a:p>
        </p:txBody>
      </p:sp>
    </p:spTree>
    <p:extLst>
      <p:ext uri="{BB962C8B-B14F-4D97-AF65-F5344CB8AC3E}">
        <p14:creationId xmlns:p14="http://schemas.microsoft.com/office/powerpoint/2010/main" val="181102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A18822-C42E-426D-B569-6B55D6CDE904}" type="slidenum">
              <a:rPr lang="en-GB" smtClean="0"/>
              <a:t>2</a:t>
            </a:fld>
            <a:endParaRPr lang="en-GB"/>
          </a:p>
        </p:txBody>
      </p:sp>
    </p:spTree>
    <p:extLst>
      <p:ext uri="{BB962C8B-B14F-4D97-AF65-F5344CB8AC3E}">
        <p14:creationId xmlns:p14="http://schemas.microsoft.com/office/powerpoint/2010/main" val="199981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D564FA-F9E1-4110-8124-C4F73EFD26DF}" type="slidenum">
              <a:rPr lang="en-GB" smtClean="0"/>
              <a:t>15</a:t>
            </a:fld>
            <a:endParaRPr lang="en-GB"/>
          </a:p>
        </p:txBody>
      </p:sp>
    </p:spTree>
    <p:extLst>
      <p:ext uri="{BB962C8B-B14F-4D97-AF65-F5344CB8AC3E}">
        <p14:creationId xmlns:p14="http://schemas.microsoft.com/office/powerpoint/2010/main" val="176180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D564FA-F9E1-4110-8124-C4F73EFD26DF}" type="slidenum">
              <a:rPr lang="en-GB" smtClean="0"/>
              <a:t>17</a:t>
            </a:fld>
            <a:endParaRPr lang="en-GB"/>
          </a:p>
        </p:txBody>
      </p:sp>
    </p:spTree>
    <p:extLst>
      <p:ext uri="{BB962C8B-B14F-4D97-AF65-F5344CB8AC3E}">
        <p14:creationId xmlns:p14="http://schemas.microsoft.com/office/powerpoint/2010/main" val="123924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D564FA-F9E1-4110-8124-C4F73EFD26DF}" type="slidenum">
              <a:rPr lang="en-GB" smtClean="0"/>
              <a:t>18</a:t>
            </a:fld>
            <a:endParaRPr lang="en-GB"/>
          </a:p>
        </p:txBody>
      </p:sp>
    </p:spTree>
    <p:extLst>
      <p:ext uri="{BB962C8B-B14F-4D97-AF65-F5344CB8AC3E}">
        <p14:creationId xmlns:p14="http://schemas.microsoft.com/office/powerpoint/2010/main" val="2085796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7" name="Image 7" descr="LE Map V light grey.jpg"/>
          <p:cNvPicPr>
            <a:picLocks noChangeAspect="1"/>
          </p:cNvPicPr>
          <p:nvPr/>
        </p:nvPicPr>
        <p:blipFill>
          <a:blip r:embed="rId2" cstate="print"/>
          <a:stretch>
            <a:fillRect/>
          </a:stretch>
        </p:blipFill>
        <p:spPr>
          <a:xfrm>
            <a:off x="6334314" y="1"/>
            <a:ext cx="5857686" cy="6857999"/>
          </a:xfrm>
          <a:prstGeom prst="rect">
            <a:avLst/>
          </a:prstGeom>
          <a:noFill/>
          <a:ln>
            <a:noFill/>
          </a:ln>
        </p:spPr>
      </p:pic>
      <p:pic>
        <p:nvPicPr>
          <p:cNvPr id="11" name="Picture 2"/>
          <p:cNvPicPr>
            <a:picLocks noChangeAspect="1" noChangeArrowheads="1"/>
          </p:cNvPicPr>
          <p:nvPr/>
        </p:nvPicPr>
        <p:blipFill>
          <a:blip r:embed="rId3" cstate="print"/>
          <a:srcRect l="11728" t="18109" r="11108" b="17845"/>
          <a:stretch>
            <a:fillRect/>
          </a:stretch>
        </p:blipFill>
        <p:spPr bwMode="auto">
          <a:xfrm>
            <a:off x="521733" y="5704681"/>
            <a:ext cx="2186146" cy="1077246"/>
          </a:xfrm>
          <a:prstGeom prst="rect">
            <a:avLst/>
          </a:prstGeom>
          <a:noFill/>
          <a:ln w="9525">
            <a:noFill/>
            <a:miter lim="800000"/>
            <a:headEnd/>
            <a:tailEnd/>
          </a:ln>
          <a:effectLst/>
        </p:spPr>
      </p:pic>
      <p:sp>
        <p:nvSpPr>
          <p:cNvPr id="12" name="Title 1"/>
          <p:cNvSpPr>
            <a:spLocks noGrp="1"/>
          </p:cNvSpPr>
          <p:nvPr>
            <p:ph type="title" hasCustomPrompt="1"/>
          </p:nvPr>
        </p:nvSpPr>
        <p:spPr>
          <a:xfrm>
            <a:off x="1525592" y="260649"/>
            <a:ext cx="9217024" cy="3382059"/>
          </a:xfrm>
          <a:noFill/>
        </p:spPr>
        <p:txBody>
          <a:bodyPr vert="horz" wrap="square" anchor="b">
            <a:noAutofit/>
          </a:bodyPr>
          <a:lstStyle>
            <a:lvl1pPr algn="l" rtl="0" eaLnBrk="1" latinLnBrk="0" hangingPunct="1">
              <a:spcBef>
                <a:spcPct val="0"/>
              </a:spcBef>
              <a:buNone/>
              <a:defRPr kumimoji="0" lang="en-US" sz="3600" b="1" kern="1200" baseline="0">
                <a:solidFill>
                  <a:srgbClr val="06357A"/>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484026" y="3661757"/>
            <a:ext cx="9258591" cy="1994728"/>
          </a:xfrm>
          <a:noFill/>
        </p:spPr>
        <p:txBody>
          <a:bodyPr wrap="square" anchor="t">
            <a:noAutofit/>
          </a:bodyPr>
          <a:lstStyle>
            <a:lvl1pPr marL="45720" indent="0">
              <a:buNone/>
              <a:defRPr sz="2400" b="0" baseline="0">
                <a:solidFill>
                  <a:schemeClr val="bg1">
                    <a:lumMod val="65000"/>
                  </a:schemeClr>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spTree>
    <p:extLst>
      <p:ext uri="{BB962C8B-B14F-4D97-AF65-F5344CB8AC3E}">
        <p14:creationId xmlns:p14="http://schemas.microsoft.com/office/powerpoint/2010/main" val="46718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ey message &amp; Dual bullet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kumimoji="0" lang="en-US" dirty="0"/>
              <a:t>Slide title</a:t>
            </a:r>
          </a:p>
        </p:txBody>
      </p:sp>
      <p:sp>
        <p:nvSpPr>
          <p:cNvPr id="3" name="Content Placeholder 2"/>
          <p:cNvSpPr>
            <a:spLocks noGrp="1"/>
          </p:cNvSpPr>
          <p:nvPr>
            <p:ph sz="half" idx="1" hasCustomPrompt="1"/>
          </p:nvPr>
        </p:nvSpPr>
        <p:spPr>
          <a:xfrm>
            <a:off x="285709" y="1916832"/>
            <a:ext cx="5708691" cy="4608512"/>
          </a:xfrm>
        </p:spPr>
        <p:txBody>
          <a:bodyPr/>
          <a:lstStyle>
            <a:lvl1pPr eaLnBrk="1" latinLnBrk="0" hangingPunct="1">
              <a:defRPr sz="2000"/>
            </a:lvl1pPr>
            <a:lvl2pPr>
              <a:defRPr sz="1800"/>
            </a:lvl2pPr>
            <a:lvl3pPr>
              <a:defRPr sz="1600"/>
            </a:lvl3pPr>
            <a:lvl4pPr>
              <a:defRPr sz="1400"/>
            </a:lvl4pPr>
            <a:lvl5pPr>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hasCustomPrompt="1"/>
          </p:nvPr>
        </p:nvSpPr>
        <p:spPr>
          <a:xfrm>
            <a:off x="6197600" y="1916832"/>
            <a:ext cx="5755051" cy="4608512"/>
          </a:xfrm>
        </p:spPr>
        <p:txBody>
          <a:bodyPr/>
          <a:lstStyle>
            <a:lvl1pPr eaLnBrk="1" latinLnBrk="0" hangingPunct="1">
              <a:defRPr sz="2000"/>
            </a:lvl1pPr>
            <a:lvl2pPr eaLnBrk="1" latinLnBrk="0" hangingPunct="1">
              <a:defRPr sz="1800"/>
            </a:lvl2pPr>
            <a:lvl3pPr eaLnBrk="1" latinLnBrk="0" hangingPunct="1">
              <a:defRPr sz="1600"/>
            </a:lvl3pPr>
            <a:lvl4pPr eaLnBrk="1" latinLnBrk="0" hangingPunct="1">
              <a:defRPr sz="1400"/>
            </a:lvl4pPr>
            <a:lvl5pPr eaLnBrk="1" latinLnBrk="0" hangingPunct="1">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7C4F2E0A-34A0-4A2B-BF0F-B37A12AB72F5}" type="datetime1">
              <a:rPr lang="en-GB" smtClean="0"/>
              <a:t>07/06/2021</a:t>
            </a:fld>
            <a:endParaRPr lang="en-GB"/>
          </a:p>
        </p:txBody>
      </p:sp>
      <p:sp>
        <p:nvSpPr>
          <p:cNvPr id="6" name="Footer Placeholder 5"/>
          <p:cNvSpPr>
            <a:spLocks noGrp="1"/>
          </p:cNvSpPr>
          <p:nvPr>
            <p:ph type="ftr" sz="quarter" idx="11"/>
          </p:nvPr>
        </p:nvSpPr>
        <p:spPr>
          <a:xfrm>
            <a:off x="1976009" y="6634412"/>
            <a:ext cx="65" cy="153888"/>
          </a:xfrm>
        </p:spPr>
        <p:txBody>
          <a:bodyPr/>
          <a:lstStyle/>
          <a:p>
            <a:endParaRPr lang="en-GB"/>
          </a:p>
        </p:txBody>
      </p:sp>
      <p:sp>
        <p:nvSpPr>
          <p:cNvPr id="7" name="Slide Number Placeholder 6"/>
          <p:cNvSpPr>
            <a:spLocks noGrp="1"/>
          </p:cNvSpPr>
          <p:nvPr>
            <p:ph type="sldNum" sz="quarter" idx="12"/>
          </p:nvPr>
        </p:nvSpPr>
        <p:spPr/>
        <p:txBody>
          <a:bodyPr/>
          <a:lstStyle/>
          <a:p>
            <a:fld id="{E662957B-846B-43B9-8E68-0756A19658DB}" type="slidenum">
              <a:rPr lang="en-GB" smtClean="0"/>
              <a:t>‹#›</a:t>
            </a:fld>
            <a:endParaRPr lang="en-GB"/>
          </a:p>
        </p:txBody>
      </p:sp>
      <p:sp>
        <p:nvSpPr>
          <p:cNvPr id="8" name="Content Placeholder 2"/>
          <p:cNvSpPr>
            <a:spLocks noGrp="1"/>
          </p:cNvSpPr>
          <p:nvPr>
            <p:ph idx="13" hasCustomPrompt="1"/>
          </p:nvPr>
        </p:nvSpPr>
        <p:spPr>
          <a:xfrm>
            <a:off x="292059" y="980728"/>
            <a:ext cx="11660591" cy="926578"/>
          </a:xfrm>
        </p:spPr>
        <p:txBody>
          <a:bodyPr anchor="ctr"/>
          <a:lstStyle>
            <a:lvl1pPr marL="0" indent="0" algn="ctr" eaLnBrk="1" latinLnBrk="0" hangingPunct="1">
              <a:buFontTx/>
              <a:buNone/>
              <a:defRPr/>
            </a:lvl1pPr>
          </a:lstStyle>
          <a:p>
            <a:pPr lvl="0" eaLnBrk="1" latinLnBrk="0" hangingPunct="1"/>
            <a:r>
              <a:rPr lang="en-US" dirty="0"/>
              <a:t>Key message</a:t>
            </a:r>
          </a:p>
        </p:txBody>
      </p:sp>
    </p:spTree>
    <p:extLst>
      <p:ext uri="{BB962C8B-B14F-4D97-AF65-F5344CB8AC3E}">
        <p14:creationId xmlns:p14="http://schemas.microsoft.com/office/powerpoint/2010/main" val="13853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85709" y="980729"/>
            <a:ext cx="5714280" cy="516969"/>
          </a:xfrm>
          <a:solidFill>
            <a:srgbClr val="A6A6A6"/>
          </a:solidFill>
          <a:ln w="12700">
            <a:noFill/>
          </a:ln>
        </p:spPr>
        <p:txBody>
          <a:bodyPr anchor="ctr">
            <a:noAutofit/>
          </a:bodyPr>
          <a:lstStyle>
            <a:lvl1pPr marL="45720" indent="0" algn="ctr">
              <a:buNone/>
              <a:defRPr sz="19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Heading</a:t>
            </a:r>
          </a:p>
        </p:txBody>
      </p:sp>
      <p:sp>
        <p:nvSpPr>
          <p:cNvPr id="4" name="Text Placeholder 3"/>
          <p:cNvSpPr>
            <a:spLocks noGrp="1"/>
          </p:cNvSpPr>
          <p:nvPr>
            <p:ph type="body" sz="half" idx="3" hasCustomPrompt="1"/>
          </p:nvPr>
        </p:nvSpPr>
        <p:spPr>
          <a:xfrm>
            <a:off x="6186811" y="980729"/>
            <a:ext cx="5715040" cy="516969"/>
          </a:xfrm>
          <a:solidFill>
            <a:srgbClr val="A6A6A6"/>
          </a:solidFill>
          <a:ln w="12700">
            <a:noFill/>
          </a:ln>
        </p:spPr>
        <p:txBody>
          <a:bodyPr anchor="ctr">
            <a:noAutofit/>
          </a:bodyPr>
          <a:lstStyle>
            <a:lvl1pPr marL="45720" indent="0" algn="ctr">
              <a:buNone/>
              <a:defRPr sz="19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Heading</a:t>
            </a:r>
          </a:p>
        </p:txBody>
      </p:sp>
      <p:sp>
        <p:nvSpPr>
          <p:cNvPr id="5" name="Content Placeholder 4"/>
          <p:cNvSpPr>
            <a:spLocks noGrp="1"/>
          </p:cNvSpPr>
          <p:nvPr>
            <p:ph sz="quarter" idx="2"/>
          </p:nvPr>
        </p:nvSpPr>
        <p:spPr>
          <a:xfrm>
            <a:off x="285709" y="1556792"/>
            <a:ext cx="5714280" cy="4968552"/>
          </a:xfrm>
        </p:spPr>
        <p:txBody>
          <a:bodyPr/>
          <a:lstStyle>
            <a:lvl1pPr>
              <a:defRPr sz="2000"/>
            </a:lvl1pPr>
            <a:lvl2pPr>
              <a:defRPr sz="1800"/>
            </a:lvl2pPr>
            <a:lvl3pPr>
              <a:defRPr sz="1600"/>
            </a:lvl3pPr>
            <a:lvl4pPr>
              <a:defRPr sz="14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6182916" y="1556792"/>
            <a:ext cx="5715040" cy="4968552"/>
          </a:xfrm>
        </p:spPr>
        <p:txBody>
          <a:bodyPr/>
          <a:lstStyle>
            <a:lvl1pPr>
              <a:defRPr sz="2000"/>
            </a:lvl1pPr>
            <a:lvl2pPr>
              <a:defRPr sz="1800"/>
            </a:lvl2pPr>
            <a:lvl3pPr>
              <a:defRPr sz="1600"/>
            </a:lvl3pPr>
            <a:lvl4pPr>
              <a:defRPr sz="14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6" name="Date Placeholder 25"/>
          <p:cNvSpPr>
            <a:spLocks noGrp="1"/>
          </p:cNvSpPr>
          <p:nvPr>
            <p:ph type="dt" sz="half" idx="10"/>
          </p:nvPr>
        </p:nvSpPr>
        <p:spPr/>
        <p:txBody>
          <a:bodyPr rtlCol="0"/>
          <a:lstStyle/>
          <a:p>
            <a:fld id="{BED5E4FB-D784-41C1-A5E4-273AF63A857D}" type="datetime1">
              <a:rPr lang="en-GB" smtClean="0"/>
              <a:t>07/06/2021</a:t>
            </a:fld>
            <a:endParaRPr lang="en-GB"/>
          </a:p>
        </p:txBody>
      </p:sp>
      <p:sp>
        <p:nvSpPr>
          <p:cNvPr id="28" name="Footer Placeholder 27"/>
          <p:cNvSpPr>
            <a:spLocks noGrp="1"/>
          </p:cNvSpPr>
          <p:nvPr>
            <p:ph type="ftr" sz="quarter" idx="12"/>
          </p:nvPr>
        </p:nvSpPr>
        <p:spPr>
          <a:xfrm>
            <a:off x="1976009" y="6634412"/>
            <a:ext cx="65" cy="153888"/>
          </a:xfrm>
        </p:spPr>
        <p:txBody>
          <a:bodyPr rtlCol="0"/>
          <a:lstStyle/>
          <a:p>
            <a:endParaRPr lang="en-GB"/>
          </a:p>
        </p:txBody>
      </p:sp>
      <p:sp>
        <p:nvSpPr>
          <p:cNvPr id="11" name="Slide Number Placeholder 5"/>
          <p:cNvSpPr>
            <a:spLocks noGrp="1"/>
          </p:cNvSpPr>
          <p:nvPr>
            <p:ph type="sldNum" sz="quarter" idx="13"/>
          </p:nvPr>
        </p:nvSpPr>
        <p:spPr>
          <a:xfrm>
            <a:off x="279467" y="6525344"/>
            <a:ext cx="631957" cy="264458"/>
          </a:xfrm>
        </p:spPr>
        <p:txBody>
          <a:bodyPr/>
          <a:lstStyle/>
          <a:p>
            <a:fld id="{E662957B-846B-43B9-8E68-0756A19658DB}" type="slidenum">
              <a:rPr lang="en-GB" smtClean="0"/>
              <a:t>‹#›</a:t>
            </a:fld>
            <a:endParaRPr lang="en-GB"/>
          </a:p>
        </p:txBody>
      </p:sp>
      <p:sp>
        <p:nvSpPr>
          <p:cNvPr id="12" name="Title 1"/>
          <p:cNvSpPr>
            <a:spLocks noGrp="1"/>
          </p:cNvSpPr>
          <p:nvPr>
            <p:ph type="title" hasCustomPrompt="1"/>
          </p:nvPr>
        </p:nvSpPr>
        <p:spPr>
          <a:xfrm>
            <a:off x="285709" y="116632"/>
            <a:ext cx="10067966" cy="792088"/>
          </a:xfrm>
        </p:spPr>
        <p:txBody>
          <a:bodyPr>
            <a:normAutofit/>
          </a:bodyPr>
          <a:lstStyle>
            <a:lvl1pPr>
              <a:defRPr sz="3200"/>
            </a:lvl1pPr>
          </a:lstStyle>
          <a:p>
            <a:r>
              <a:rPr kumimoji="0" lang="en-US" dirty="0"/>
              <a:t>Slide title</a:t>
            </a:r>
          </a:p>
        </p:txBody>
      </p:sp>
    </p:spTree>
    <p:extLst>
      <p:ext uri="{BB962C8B-B14F-4D97-AF65-F5344CB8AC3E}">
        <p14:creationId xmlns:p14="http://schemas.microsoft.com/office/powerpoint/2010/main" val="356070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ext &amp;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kumimoji="0" lang="en-US" dirty="0"/>
              <a:t>Slide title</a:t>
            </a:r>
          </a:p>
        </p:txBody>
      </p:sp>
      <p:sp>
        <p:nvSpPr>
          <p:cNvPr id="3" name="Content Placeholder 2"/>
          <p:cNvSpPr>
            <a:spLocks noGrp="1"/>
          </p:cNvSpPr>
          <p:nvPr>
            <p:ph sz="half" idx="1" hasCustomPrompt="1"/>
          </p:nvPr>
        </p:nvSpPr>
        <p:spPr>
          <a:xfrm>
            <a:off x="285709" y="980728"/>
            <a:ext cx="6002312" cy="5544616"/>
          </a:xfrm>
        </p:spPr>
        <p:txBody>
          <a:bodyPr/>
          <a:lstStyle>
            <a:lvl1pPr eaLnBrk="1" latinLnBrk="0" hangingPunct="1">
              <a:defRPr sz="2000"/>
            </a:lvl1pPr>
            <a:lvl2pPr>
              <a:defRPr sz="1800"/>
            </a:lvl2pPr>
            <a:lvl3pPr>
              <a:defRPr sz="1600"/>
            </a:lvl3pPr>
            <a:lvl4pPr>
              <a:defRPr sz="1400"/>
            </a:lvl4pPr>
            <a:lvl5pPr>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hasCustomPrompt="1"/>
          </p:nvPr>
        </p:nvSpPr>
        <p:spPr>
          <a:xfrm>
            <a:off x="6288022" y="980728"/>
            <a:ext cx="5664629" cy="5544616"/>
          </a:xfrm>
        </p:spPr>
        <p:txBody>
          <a:bodyPr anchor="ctr"/>
          <a:lstStyle>
            <a:lvl1pPr algn="ctr" eaLnBrk="1" latinLnBrk="0" hangingPunct="1">
              <a:buFontTx/>
              <a:buNone/>
              <a:defRPr sz="2000" baseline="0"/>
            </a:lvl1pPr>
            <a:lvl2pPr eaLnBrk="1" latinLnBrk="0" hangingPunct="1">
              <a:defRPr sz="1800"/>
            </a:lvl2pPr>
            <a:lvl3pPr eaLnBrk="1" latinLnBrk="0" hangingPunct="1">
              <a:defRPr sz="1600"/>
            </a:lvl3pPr>
            <a:lvl4pPr eaLnBrk="1" latinLnBrk="0" hangingPunct="1">
              <a:defRPr sz="1400"/>
            </a:lvl4pPr>
            <a:lvl5pPr eaLnBrk="1" latinLnBrk="0" hangingPunct="1">
              <a:defRPr sz="1200"/>
            </a:lvl5pPr>
          </a:lstStyle>
          <a:p>
            <a:pPr lvl="0" eaLnBrk="1" latinLnBrk="0" hangingPunct="1"/>
            <a:r>
              <a:rPr kumimoji="0" lang="en-US" dirty="0"/>
              <a:t>Paste in or click to add Object</a:t>
            </a:r>
          </a:p>
        </p:txBody>
      </p:sp>
      <p:sp>
        <p:nvSpPr>
          <p:cNvPr id="5" name="Date Placeholder 4"/>
          <p:cNvSpPr>
            <a:spLocks noGrp="1"/>
          </p:cNvSpPr>
          <p:nvPr>
            <p:ph type="dt" sz="half" idx="10"/>
          </p:nvPr>
        </p:nvSpPr>
        <p:spPr/>
        <p:txBody>
          <a:bodyPr/>
          <a:lstStyle/>
          <a:p>
            <a:fld id="{E1DBF50A-0CA7-42B0-A8F0-92AFEAF0534E}" type="datetime1">
              <a:rPr lang="en-GB" smtClean="0"/>
              <a:t>07/06/2021</a:t>
            </a:fld>
            <a:endParaRPr lang="en-GB"/>
          </a:p>
        </p:txBody>
      </p:sp>
      <p:sp>
        <p:nvSpPr>
          <p:cNvPr id="6" name="Footer Placeholder 5"/>
          <p:cNvSpPr>
            <a:spLocks noGrp="1"/>
          </p:cNvSpPr>
          <p:nvPr>
            <p:ph type="ftr" sz="quarter" idx="11"/>
          </p:nvPr>
        </p:nvSpPr>
        <p:spPr>
          <a:xfrm>
            <a:off x="1976009" y="6634412"/>
            <a:ext cx="65" cy="153888"/>
          </a:xfrm>
        </p:spPr>
        <p:txBody>
          <a:bodyPr/>
          <a:lstStyle/>
          <a:p>
            <a:endParaRPr lang="en-GB"/>
          </a:p>
        </p:txBody>
      </p:sp>
      <p:sp>
        <p:nvSpPr>
          <p:cNvPr id="7" name="Slide Number Placeholder 6"/>
          <p:cNvSpPr>
            <a:spLocks noGrp="1"/>
          </p:cNvSpPr>
          <p:nvPr>
            <p:ph type="sldNum" sz="quarter" idx="12"/>
          </p:nvPr>
        </p:nvSpPr>
        <p:spPr/>
        <p:txBody>
          <a:bodyPr/>
          <a:lstStyle/>
          <a:p>
            <a:fld id="{E662957B-846B-43B9-8E68-0756A19658DB}" type="slidenum">
              <a:rPr lang="en-GB" smtClean="0"/>
              <a:t>‹#›</a:t>
            </a:fld>
            <a:endParaRPr lang="en-GB"/>
          </a:p>
        </p:txBody>
      </p:sp>
    </p:spTree>
    <p:extLst>
      <p:ext uri="{BB962C8B-B14F-4D97-AF65-F5344CB8AC3E}">
        <p14:creationId xmlns:p14="http://schemas.microsoft.com/office/powerpoint/2010/main" val="82091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tica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5333B-4A68-4B97-A5FC-404FB2EF06BA}" type="datetime1">
              <a:rPr lang="en-GB" smtClean="0"/>
              <a:t>07/06/2021</a:t>
            </a:fld>
            <a:endParaRPr lang="en-GB"/>
          </a:p>
        </p:txBody>
      </p:sp>
      <p:sp>
        <p:nvSpPr>
          <p:cNvPr id="3" name="Footer Placeholder 2"/>
          <p:cNvSpPr>
            <a:spLocks noGrp="1"/>
          </p:cNvSpPr>
          <p:nvPr>
            <p:ph type="ftr" sz="quarter" idx="11"/>
          </p:nvPr>
        </p:nvSpPr>
        <p:spPr>
          <a:xfrm>
            <a:off x="1976009" y="6634412"/>
            <a:ext cx="65" cy="153888"/>
          </a:xfrm>
        </p:spPr>
        <p:txBody>
          <a:bodyPr/>
          <a:lstStyle/>
          <a:p>
            <a:endParaRPr lang="en-GB"/>
          </a:p>
        </p:txBody>
      </p:sp>
      <p:sp>
        <p:nvSpPr>
          <p:cNvPr id="4" name="Slide Number Placeholder 3"/>
          <p:cNvSpPr>
            <a:spLocks noGrp="1"/>
          </p:cNvSpPr>
          <p:nvPr>
            <p:ph type="sldNum" sz="quarter" idx="12"/>
          </p:nvPr>
        </p:nvSpPr>
        <p:spPr/>
        <p:txBody>
          <a:bodyPr/>
          <a:lstStyle/>
          <a:p>
            <a:fld id="{E662957B-846B-43B9-8E68-0756A19658DB}" type="slidenum">
              <a:rPr lang="en-GB" smtClean="0"/>
              <a:t>‹#›</a:t>
            </a:fld>
            <a:endParaRPr lang="en-GB"/>
          </a:p>
        </p:txBody>
      </p:sp>
      <p:sp>
        <p:nvSpPr>
          <p:cNvPr id="5" name="Title 1"/>
          <p:cNvSpPr>
            <a:spLocks noGrp="1"/>
          </p:cNvSpPr>
          <p:nvPr>
            <p:ph type="title" hasCustomPrompt="1"/>
          </p:nvPr>
        </p:nvSpPr>
        <p:spPr>
          <a:xfrm rot="16200000">
            <a:off x="-2634015" y="2883957"/>
            <a:ext cx="6312764" cy="778115"/>
          </a:xfrm>
        </p:spPr>
        <p:txBody>
          <a:bodyPr anchor="t">
            <a:normAutofit/>
          </a:bodyPr>
          <a:lstStyle>
            <a:lvl1pPr>
              <a:defRPr sz="3600">
                <a:solidFill>
                  <a:srgbClr val="06357A"/>
                </a:solidFill>
              </a:defRPr>
            </a:lvl1pPr>
          </a:lstStyle>
          <a:p>
            <a:r>
              <a:rPr kumimoji="0" lang="en-US" dirty="0"/>
              <a:t>Slide title</a:t>
            </a:r>
          </a:p>
        </p:txBody>
      </p:sp>
      <p:pic>
        <p:nvPicPr>
          <p:cNvPr id="3074" name="Picture 2" descr="C:\Users\gsadlier\AppData\Local\Microsoft\Windows\Temporary Internet Files\Content.Outlook\NKOZXTZL\LE Map V light grey (3).jpg"/>
          <p:cNvPicPr>
            <a:picLocks noChangeAspect="1" noChangeArrowheads="1"/>
          </p:cNvPicPr>
          <p:nvPr/>
        </p:nvPicPr>
        <p:blipFill>
          <a:blip r:embed="rId2" cstate="print"/>
          <a:srcRect/>
          <a:stretch>
            <a:fillRect/>
          </a:stretch>
        </p:blipFill>
        <p:spPr bwMode="auto">
          <a:xfrm>
            <a:off x="6858001" y="2180481"/>
            <a:ext cx="5309329" cy="4662000"/>
          </a:xfrm>
          <a:prstGeom prst="rect">
            <a:avLst/>
          </a:prstGeom>
          <a:noFill/>
        </p:spPr>
      </p:pic>
    </p:spTree>
    <p:extLst>
      <p:ext uri="{BB962C8B-B14F-4D97-AF65-F5344CB8AC3E}">
        <p14:creationId xmlns:p14="http://schemas.microsoft.com/office/powerpoint/2010/main" val="1179141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Title)">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l="11728" t="18109" r="11108" b="17845"/>
          <a:stretch>
            <a:fillRect/>
          </a:stretch>
        </p:blipFill>
        <p:spPr bwMode="auto">
          <a:xfrm>
            <a:off x="133309" y="6320833"/>
            <a:ext cx="825944" cy="406992"/>
          </a:xfrm>
          <a:prstGeom prst="rect">
            <a:avLst/>
          </a:prstGeom>
          <a:noFill/>
          <a:ln w="9525">
            <a:noFill/>
            <a:miter lim="800000"/>
            <a:headEnd/>
            <a:tailEnd/>
          </a:ln>
          <a:effectLst/>
        </p:spPr>
      </p:pic>
      <p:sp>
        <p:nvSpPr>
          <p:cNvPr id="4" name="Title 1"/>
          <p:cNvSpPr>
            <a:spLocks noGrp="1"/>
          </p:cNvSpPr>
          <p:nvPr>
            <p:ph type="title" hasCustomPrompt="1"/>
          </p:nvPr>
        </p:nvSpPr>
        <p:spPr>
          <a:xfrm rot="16200000">
            <a:off x="-2394739" y="2932713"/>
            <a:ext cx="5834213" cy="778115"/>
          </a:xfrm>
        </p:spPr>
        <p:txBody>
          <a:bodyPr anchor="ctr" anchorCtr="0">
            <a:normAutofit/>
          </a:bodyPr>
          <a:lstStyle>
            <a:lvl1pPr>
              <a:defRPr sz="3600">
                <a:solidFill>
                  <a:srgbClr val="06357A"/>
                </a:solidFill>
              </a:defRPr>
            </a:lvl1pPr>
          </a:lstStyle>
          <a:p>
            <a:r>
              <a:rPr kumimoji="0" lang="en-US" dirty="0"/>
              <a:t>Slide title</a:t>
            </a:r>
          </a:p>
        </p:txBody>
      </p:sp>
      <p:sp>
        <p:nvSpPr>
          <p:cNvPr id="5" name="Slide Number Placeholder 3"/>
          <p:cNvSpPr>
            <a:spLocks noGrp="1"/>
          </p:cNvSpPr>
          <p:nvPr>
            <p:ph type="sldNum" sz="quarter" idx="12"/>
          </p:nvPr>
        </p:nvSpPr>
        <p:spPr>
          <a:xfrm>
            <a:off x="179915" y="112440"/>
            <a:ext cx="635499" cy="263696"/>
          </a:xfrm>
        </p:spPr>
        <p:txBody>
          <a:bodyPr/>
          <a:lstStyle/>
          <a:p>
            <a:fld id="{E662957B-846B-43B9-8E68-0756A19658DB}" type="slidenum">
              <a:rPr lang="en-GB" smtClean="0"/>
              <a:t>‹#›</a:t>
            </a:fld>
            <a:endParaRPr lang="en-GB"/>
          </a:p>
        </p:txBody>
      </p:sp>
      <p:pic>
        <p:nvPicPr>
          <p:cNvPr id="8" name="Picture 2" descr="C:\Users\gsadlier\AppData\Local\Microsoft\Windows\Temporary Internet Files\Content.Outlook\NKOZXTZL\LE Map V light grey (3).jpg"/>
          <p:cNvPicPr>
            <a:picLocks noChangeAspect="1" noChangeArrowheads="1"/>
          </p:cNvPicPr>
          <p:nvPr userDrawn="1"/>
        </p:nvPicPr>
        <p:blipFill>
          <a:blip r:embed="rId3" cstate="print"/>
          <a:srcRect/>
          <a:stretch>
            <a:fillRect/>
          </a:stretch>
        </p:blipFill>
        <p:spPr bwMode="auto">
          <a:xfrm>
            <a:off x="6858001" y="2180481"/>
            <a:ext cx="5309329" cy="4662000"/>
          </a:xfrm>
          <a:prstGeom prst="rect">
            <a:avLst/>
          </a:prstGeom>
          <a:noFill/>
        </p:spPr>
      </p:pic>
    </p:spTree>
    <p:extLst>
      <p:ext uri="{BB962C8B-B14F-4D97-AF65-F5344CB8AC3E}">
        <p14:creationId xmlns:p14="http://schemas.microsoft.com/office/powerpoint/2010/main" val="123886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Blank(Title)">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l="11728" t="18109" r="11108" b="17845"/>
          <a:stretch>
            <a:fillRect/>
          </a:stretch>
        </p:blipFill>
        <p:spPr bwMode="auto">
          <a:xfrm>
            <a:off x="133309" y="6320833"/>
            <a:ext cx="825944" cy="406992"/>
          </a:xfrm>
          <a:prstGeom prst="rect">
            <a:avLst/>
          </a:prstGeom>
          <a:noFill/>
          <a:ln w="9525">
            <a:noFill/>
            <a:miter lim="800000"/>
            <a:headEnd/>
            <a:tailEnd/>
          </a:ln>
          <a:effectLst/>
        </p:spPr>
      </p:pic>
      <p:sp>
        <p:nvSpPr>
          <p:cNvPr id="4" name="Title 1"/>
          <p:cNvSpPr>
            <a:spLocks noGrp="1"/>
          </p:cNvSpPr>
          <p:nvPr>
            <p:ph type="title" hasCustomPrompt="1"/>
          </p:nvPr>
        </p:nvSpPr>
        <p:spPr>
          <a:xfrm rot="16200000">
            <a:off x="-2394739" y="2932713"/>
            <a:ext cx="5834213" cy="778115"/>
          </a:xfrm>
        </p:spPr>
        <p:txBody>
          <a:bodyPr anchor="ctr" anchorCtr="0">
            <a:normAutofit/>
          </a:bodyPr>
          <a:lstStyle>
            <a:lvl1pPr>
              <a:defRPr sz="3600">
                <a:solidFill>
                  <a:srgbClr val="06357A"/>
                </a:solidFill>
              </a:defRPr>
            </a:lvl1pPr>
          </a:lstStyle>
          <a:p>
            <a:r>
              <a:rPr kumimoji="0" lang="en-US" dirty="0"/>
              <a:t>Slide title</a:t>
            </a:r>
          </a:p>
        </p:txBody>
      </p:sp>
      <p:sp>
        <p:nvSpPr>
          <p:cNvPr id="5" name="Slide Number Placeholder 3"/>
          <p:cNvSpPr>
            <a:spLocks noGrp="1"/>
          </p:cNvSpPr>
          <p:nvPr>
            <p:ph type="sldNum" sz="quarter" idx="12"/>
          </p:nvPr>
        </p:nvSpPr>
        <p:spPr>
          <a:xfrm>
            <a:off x="179915" y="112440"/>
            <a:ext cx="635499" cy="263696"/>
          </a:xfrm>
        </p:spPr>
        <p:txBody>
          <a:bodyPr/>
          <a:lstStyle/>
          <a:p>
            <a:fld id="{E662957B-846B-43B9-8E68-0756A19658DB}" type="slidenum">
              <a:rPr lang="en-GB" smtClean="0"/>
              <a:t>‹#›</a:t>
            </a:fld>
            <a:endParaRPr lang="en-GB"/>
          </a:p>
        </p:txBody>
      </p:sp>
    </p:spTree>
    <p:extLst>
      <p:ext uri="{BB962C8B-B14F-4D97-AF65-F5344CB8AC3E}">
        <p14:creationId xmlns:p14="http://schemas.microsoft.com/office/powerpoint/2010/main" val="286661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09" y="3933057"/>
            <a:ext cx="6962419" cy="492443"/>
          </a:xfrm>
          <a:solidFill>
            <a:schemeClr val="bg1">
              <a:alpha val="50000"/>
            </a:schemeClr>
          </a:solidFill>
        </p:spPr>
        <p:txBody>
          <a:bodyPr vert="horz" wrap="square" anchor="b">
            <a:spAutoFit/>
          </a:bodyPr>
          <a:lstStyle>
            <a:lvl1pPr algn="l" rtl="0" eaLnBrk="1" latinLnBrk="0" hangingPunct="1">
              <a:spcBef>
                <a:spcPct val="0"/>
              </a:spcBef>
              <a:buNone/>
              <a:defRPr kumimoji="0" lang="en-US" sz="3200" b="1" kern="1200">
                <a:solidFill>
                  <a:srgbClr val="06357A"/>
                </a:solidFill>
                <a:latin typeface="Calibri" pitchFamily="34" charset="0"/>
                <a:ea typeface="+mj-ea"/>
                <a:cs typeface="+mj-cs"/>
              </a:defRPr>
            </a:lvl1pPr>
          </a:lstStyle>
          <a:p>
            <a:r>
              <a:rPr lang="en-US" dirty="0"/>
              <a:t>Contact details</a:t>
            </a:r>
            <a:endParaRPr kumimoji="0" lang="en-US" dirty="0"/>
          </a:p>
        </p:txBody>
      </p:sp>
      <p:sp>
        <p:nvSpPr>
          <p:cNvPr id="3" name="Text Placeholder 2"/>
          <p:cNvSpPr>
            <a:spLocks noGrp="1"/>
          </p:cNvSpPr>
          <p:nvPr>
            <p:ph type="body" idx="1" hasCustomPrompt="1"/>
          </p:nvPr>
        </p:nvSpPr>
        <p:spPr>
          <a:xfrm>
            <a:off x="239349" y="4667652"/>
            <a:ext cx="3648405" cy="1785684"/>
          </a:xfrm>
        </p:spPr>
        <p:txBody>
          <a:bodyPr wrap="square" anchor="t">
            <a:noAutofit/>
          </a:bodyPr>
          <a:lstStyle>
            <a:lvl1pPr marL="45720" indent="0">
              <a:buNone/>
              <a:defRPr sz="2400" b="0" baseline="0">
                <a:solidFill>
                  <a:srgbClr val="06357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marL="45720" marR="0" lvl="0" indent="0" algn="l" defTabSz="914400" rtl="0" eaLnBrk="1" fontAlgn="auto" latinLnBrk="0" hangingPunct="1">
              <a:lnSpc>
                <a:spcPct val="100000"/>
              </a:lnSpc>
              <a:spcBef>
                <a:spcPts val="300"/>
              </a:spcBef>
              <a:spcAft>
                <a:spcPts val="0"/>
              </a:spcAft>
              <a:buClr>
                <a:srgbClr val="06357A"/>
              </a:buClr>
              <a:buSzTx/>
              <a:buFont typeface="Georgia"/>
              <a:buNone/>
              <a:tabLst/>
              <a:defRPr/>
            </a:pPr>
            <a:r>
              <a:rPr lang="en-GB" sz="1600" b="1" dirty="0"/>
              <a:t>Name, Position, Phone, Email</a:t>
            </a:r>
          </a:p>
        </p:txBody>
      </p:sp>
      <p:sp>
        <p:nvSpPr>
          <p:cNvPr id="4" name="Date Placeholder 3"/>
          <p:cNvSpPr>
            <a:spLocks noGrp="1"/>
          </p:cNvSpPr>
          <p:nvPr>
            <p:ph type="dt" sz="half" idx="10"/>
          </p:nvPr>
        </p:nvSpPr>
        <p:spPr/>
        <p:txBody>
          <a:bodyPr/>
          <a:lstStyle/>
          <a:p>
            <a:fld id="{7821389F-A18F-42AC-989B-D9A6B3F03C22}" type="datetime1">
              <a:rPr lang="en-GB" smtClean="0"/>
              <a:t>07/06/2021</a:t>
            </a:fld>
            <a:endParaRPr lang="en-GB"/>
          </a:p>
        </p:txBody>
      </p:sp>
      <p:sp>
        <p:nvSpPr>
          <p:cNvPr id="5" name="Footer Placeholder 4"/>
          <p:cNvSpPr>
            <a:spLocks noGrp="1"/>
          </p:cNvSpPr>
          <p:nvPr>
            <p:ph type="ftr" sz="quarter" idx="11"/>
          </p:nvPr>
        </p:nvSpPr>
        <p:spPr>
          <a:xfrm>
            <a:off x="1976009" y="6634412"/>
            <a:ext cx="65" cy="153888"/>
          </a:xfrm>
        </p:spPr>
        <p:txBody>
          <a:bodyPr/>
          <a:lstStyle/>
          <a:p>
            <a:endParaRPr lang="en-GB"/>
          </a:p>
        </p:txBody>
      </p:sp>
      <p:sp>
        <p:nvSpPr>
          <p:cNvPr id="6" name="Slide Number Placeholder 5"/>
          <p:cNvSpPr>
            <a:spLocks noGrp="1"/>
          </p:cNvSpPr>
          <p:nvPr>
            <p:ph type="sldNum" sz="quarter" idx="12"/>
          </p:nvPr>
        </p:nvSpPr>
        <p:spPr/>
        <p:txBody>
          <a:bodyPr/>
          <a:lstStyle/>
          <a:p>
            <a:fld id="{E662957B-846B-43B9-8E68-0756A19658DB}" type="slidenum">
              <a:rPr lang="en-GB" smtClean="0"/>
              <a:t>‹#›</a:t>
            </a:fld>
            <a:endParaRPr lang="en-GB"/>
          </a:p>
        </p:txBody>
      </p:sp>
      <p:sp>
        <p:nvSpPr>
          <p:cNvPr id="9" name="Title 1"/>
          <p:cNvSpPr txBox="1">
            <a:spLocks/>
          </p:cNvSpPr>
          <p:nvPr/>
        </p:nvSpPr>
        <p:spPr>
          <a:xfrm>
            <a:off x="285710" y="404664"/>
            <a:ext cx="9074653" cy="1080120"/>
          </a:xfrm>
          <a:prstGeom prst="rect">
            <a:avLst/>
          </a:prstGeom>
        </p:spPr>
        <p:txBody>
          <a:bodyPr vert="horz" lIns="0" tIns="0" rIns="0" bIns="0" anchor="ctr">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6357A"/>
              </a:solidFill>
              <a:effectLst/>
              <a:uLnTx/>
              <a:uFillTx/>
              <a:latin typeface="Calibri" pitchFamily="34" charset="0"/>
              <a:ea typeface="+mj-ea"/>
              <a:cs typeface="+mj-cs"/>
            </a:endParaRPr>
          </a:p>
        </p:txBody>
      </p:sp>
      <p:sp>
        <p:nvSpPr>
          <p:cNvPr id="10" name="Text Placeholder 2"/>
          <p:cNvSpPr>
            <a:spLocks noGrp="1"/>
          </p:cNvSpPr>
          <p:nvPr>
            <p:ph type="body" idx="13" hasCustomPrompt="1"/>
          </p:nvPr>
        </p:nvSpPr>
        <p:spPr>
          <a:xfrm>
            <a:off x="4175787" y="4662661"/>
            <a:ext cx="3648405" cy="1785684"/>
          </a:xfrm>
        </p:spPr>
        <p:txBody>
          <a:bodyPr wrap="square" anchor="t">
            <a:noAutofit/>
          </a:bodyPr>
          <a:lstStyle>
            <a:lvl1pPr marL="45720" marR="0" indent="0" algn="l" defTabSz="914400" rtl="0" eaLnBrk="1" fontAlgn="auto" latinLnBrk="0" hangingPunct="1">
              <a:lnSpc>
                <a:spcPct val="100000"/>
              </a:lnSpc>
              <a:spcBef>
                <a:spcPts val="300"/>
              </a:spcBef>
              <a:spcAft>
                <a:spcPts val="0"/>
              </a:spcAft>
              <a:buClr>
                <a:srgbClr val="06357A"/>
              </a:buClr>
              <a:buSzTx/>
              <a:buFont typeface="Georgia"/>
              <a:buNone/>
              <a:tabLst/>
              <a:defRPr sz="2400" b="0" baseline="0">
                <a:solidFill>
                  <a:srgbClr val="06357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marL="45720" marR="0" lvl="0" indent="0" algn="l" defTabSz="914400" rtl="0" eaLnBrk="1" fontAlgn="auto" latinLnBrk="0" hangingPunct="1">
              <a:lnSpc>
                <a:spcPct val="100000"/>
              </a:lnSpc>
              <a:spcBef>
                <a:spcPts val="300"/>
              </a:spcBef>
              <a:spcAft>
                <a:spcPts val="0"/>
              </a:spcAft>
              <a:buClr>
                <a:srgbClr val="06357A"/>
              </a:buClr>
              <a:buSzTx/>
              <a:buFont typeface="Georgia"/>
              <a:buNone/>
              <a:tabLst/>
              <a:defRPr/>
            </a:pPr>
            <a:r>
              <a:rPr lang="en-GB" sz="1600" b="1" dirty="0"/>
              <a:t>Name, Position, Phone, Email</a:t>
            </a:r>
          </a:p>
        </p:txBody>
      </p:sp>
      <p:sp>
        <p:nvSpPr>
          <p:cNvPr id="11" name="Text Placeholder 2"/>
          <p:cNvSpPr>
            <a:spLocks noGrp="1"/>
          </p:cNvSpPr>
          <p:nvPr>
            <p:ph type="body" idx="14" hasCustomPrompt="1"/>
          </p:nvPr>
        </p:nvSpPr>
        <p:spPr>
          <a:xfrm>
            <a:off x="8112224" y="4667652"/>
            <a:ext cx="3648405" cy="1785684"/>
          </a:xfrm>
        </p:spPr>
        <p:txBody>
          <a:bodyPr wrap="square" anchor="t">
            <a:noAutofit/>
          </a:bodyPr>
          <a:lstStyle>
            <a:lvl1pPr marL="45720" marR="0" indent="0" algn="l" defTabSz="914400" rtl="0" eaLnBrk="1" fontAlgn="auto" latinLnBrk="0" hangingPunct="1">
              <a:lnSpc>
                <a:spcPct val="100000"/>
              </a:lnSpc>
              <a:spcBef>
                <a:spcPts val="300"/>
              </a:spcBef>
              <a:spcAft>
                <a:spcPts val="0"/>
              </a:spcAft>
              <a:buClr>
                <a:srgbClr val="06357A"/>
              </a:buClr>
              <a:buSzTx/>
              <a:buFont typeface="Georgia"/>
              <a:buNone/>
              <a:tabLst/>
              <a:defRPr sz="2400" b="0" baseline="0">
                <a:solidFill>
                  <a:srgbClr val="06357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marL="45720" marR="0" lvl="0" indent="0" algn="l" defTabSz="914400" rtl="0" eaLnBrk="1" fontAlgn="auto" latinLnBrk="0" hangingPunct="1">
              <a:lnSpc>
                <a:spcPct val="100000"/>
              </a:lnSpc>
              <a:spcBef>
                <a:spcPts val="300"/>
              </a:spcBef>
              <a:spcAft>
                <a:spcPts val="0"/>
              </a:spcAft>
              <a:buClr>
                <a:srgbClr val="06357A"/>
              </a:buClr>
              <a:buSzTx/>
              <a:buFont typeface="Georgia"/>
              <a:buNone/>
              <a:tabLst/>
              <a:defRPr/>
            </a:pPr>
            <a:r>
              <a:rPr lang="en-GB" sz="1600" b="1" dirty="0"/>
              <a:t>Name, Position, Phone, Email</a:t>
            </a:r>
          </a:p>
        </p:txBody>
      </p:sp>
    </p:spTree>
    <p:extLst>
      <p:ext uri="{BB962C8B-B14F-4D97-AF65-F5344CB8AC3E}">
        <p14:creationId xmlns:p14="http://schemas.microsoft.com/office/powerpoint/2010/main" val="135382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E5A7-D4B4-4297-A570-CDFFB9CC7D15}" type="datetime1">
              <a:rPr lang="en-GB" smtClean="0"/>
              <a:t>07/06/2021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62957B-846B-43B9-8E68-0756A19658DB}" type="slidenum">
              <a:rPr lang="en-GB" smtClean="0"/>
              <a:t>‹#›</a:t>
            </a:fld>
            <a:endParaRPr lang="en-GB"/>
          </a:p>
        </p:txBody>
      </p:sp>
    </p:spTree>
    <p:extLst>
      <p:ext uri="{BB962C8B-B14F-4D97-AF65-F5344CB8AC3E}">
        <p14:creationId xmlns:p14="http://schemas.microsoft.com/office/powerpoint/2010/main" val="177637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Navy)">
    <p:bg>
      <p:bgPr>
        <a:solidFill>
          <a:srgbClr val="06357A"/>
        </a:solidFill>
        <a:effectLst/>
      </p:bgPr>
    </p:bg>
    <p:spTree>
      <p:nvGrpSpPr>
        <p:cNvPr id="1" name=""/>
        <p:cNvGrpSpPr/>
        <p:nvPr/>
      </p:nvGrpSpPr>
      <p:grpSpPr>
        <a:xfrm>
          <a:off x="0" y="0"/>
          <a:ext cx="0" cy="0"/>
          <a:chOff x="0" y="0"/>
          <a:chExt cx="0" cy="0"/>
        </a:xfrm>
      </p:grpSpPr>
      <p:pic>
        <p:nvPicPr>
          <p:cNvPr id="1029" name="Picture 5" descr="C:\Users\gsadlier\Desktop\Logo &amp; Templates\Maps\LE-Map-White-L.png"/>
          <p:cNvPicPr preferRelativeResize="0">
            <a:picLocks noChangeArrowheads="1"/>
          </p:cNvPicPr>
          <p:nvPr/>
        </p:nvPicPr>
        <p:blipFill>
          <a:blip r:embed="rId2" cstate="print">
            <a:duotone>
              <a:prstClr val="black"/>
              <a:schemeClr val="accent2">
                <a:tint val="45000"/>
                <a:satMod val="400000"/>
              </a:schemeClr>
            </a:duotone>
            <a:lum bright="-41000" contrast="-15000"/>
          </a:blip>
          <a:srcRect/>
          <a:stretch>
            <a:fillRect/>
          </a:stretch>
        </p:blipFill>
        <p:spPr bwMode="auto">
          <a:xfrm>
            <a:off x="6334800" y="0"/>
            <a:ext cx="5857200" cy="6858000"/>
          </a:xfrm>
          <a:prstGeom prst="rect">
            <a:avLst/>
          </a:prstGeom>
          <a:noFill/>
        </p:spPr>
      </p:pic>
      <p:sp>
        <p:nvSpPr>
          <p:cNvPr id="12" name="Title 1"/>
          <p:cNvSpPr>
            <a:spLocks noGrp="1"/>
          </p:cNvSpPr>
          <p:nvPr>
            <p:ph type="title" hasCustomPrompt="1"/>
          </p:nvPr>
        </p:nvSpPr>
        <p:spPr>
          <a:xfrm>
            <a:off x="1525592" y="260649"/>
            <a:ext cx="9217024" cy="3382059"/>
          </a:xfrm>
          <a:noFill/>
        </p:spPr>
        <p:txBody>
          <a:bodyPr vert="horz" wrap="square" anchor="b">
            <a:noAutofit/>
          </a:bodyPr>
          <a:lstStyle>
            <a:lvl1pPr algn="l" rtl="0" eaLnBrk="1" latinLnBrk="0" hangingPunct="1">
              <a:spcBef>
                <a:spcPct val="0"/>
              </a:spcBef>
              <a:buNone/>
              <a:defRPr kumimoji="0" lang="en-US" sz="3600" b="1" kern="1200" baseline="0">
                <a:solidFill>
                  <a:schemeClr val="bg1"/>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484026" y="3661757"/>
            <a:ext cx="9258591" cy="1994728"/>
          </a:xfrm>
          <a:noFill/>
        </p:spPr>
        <p:txBody>
          <a:bodyPr wrap="square" anchor="t">
            <a:noAutofit/>
          </a:bodyPr>
          <a:lstStyle>
            <a:lvl1pPr marL="45720" indent="0">
              <a:buNone/>
              <a:defRPr sz="2400" b="0" baseline="0">
                <a:solidFill>
                  <a:srgbClr val="A6A6A6"/>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pic>
        <p:nvPicPr>
          <p:cNvPr id="1026" name="Picture 2" descr="C:\Users\gsadlier\Desktop\Logo &amp; Templates\LE logo inverse\LE-Logo-White-S.png"/>
          <p:cNvPicPr>
            <a:picLocks noChangeAspect="1" noChangeArrowheads="1"/>
          </p:cNvPicPr>
          <p:nvPr/>
        </p:nvPicPr>
        <p:blipFill>
          <a:blip r:embed="rId3" cstate="print"/>
          <a:srcRect/>
          <a:stretch>
            <a:fillRect/>
          </a:stretch>
        </p:blipFill>
        <p:spPr bwMode="auto">
          <a:xfrm>
            <a:off x="521735" y="5742782"/>
            <a:ext cx="2195417" cy="988124"/>
          </a:xfrm>
          <a:prstGeom prst="rect">
            <a:avLst/>
          </a:prstGeom>
          <a:noFill/>
        </p:spPr>
      </p:pic>
    </p:spTree>
    <p:extLst>
      <p:ext uri="{BB962C8B-B14F-4D97-AF65-F5344CB8AC3E}">
        <p14:creationId xmlns:p14="http://schemas.microsoft.com/office/powerpoint/2010/main" val="339669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Navy)_nologo">
    <p:bg>
      <p:bgPr>
        <a:solidFill>
          <a:srgbClr val="06357A"/>
        </a:solidFill>
        <a:effectLst/>
      </p:bgPr>
    </p:bg>
    <p:spTree>
      <p:nvGrpSpPr>
        <p:cNvPr id="1" name=""/>
        <p:cNvGrpSpPr/>
        <p:nvPr/>
      </p:nvGrpSpPr>
      <p:grpSpPr>
        <a:xfrm>
          <a:off x="0" y="0"/>
          <a:ext cx="0" cy="0"/>
          <a:chOff x="0" y="0"/>
          <a:chExt cx="0" cy="0"/>
        </a:xfrm>
      </p:grpSpPr>
      <p:pic>
        <p:nvPicPr>
          <p:cNvPr id="1029" name="Picture 5" descr="C:\Users\gsadlier\Desktop\Logo &amp; Templates\Maps\LE-Map-White-L.png"/>
          <p:cNvPicPr preferRelativeResize="0">
            <a:picLocks noChangeArrowheads="1"/>
          </p:cNvPicPr>
          <p:nvPr/>
        </p:nvPicPr>
        <p:blipFill>
          <a:blip r:embed="rId2" cstate="print">
            <a:duotone>
              <a:prstClr val="black"/>
              <a:schemeClr val="accent2">
                <a:tint val="45000"/>
                <a:satMod val="400000"/>
              </a:schemeClr>
            </a:duotone>
            <a:lum bright="-41000" contrast="-15000"/>
          </a:blip>
          <a:srcRect/>
          <a:stretch>
            <a:fillRect/>
          </a:stretch>
        </p:blipFill>
        <p:spPr bwMode="auto">
          <a:xfrm>
            <a:off x="6334800" y="0"/>
            <a:ext cx="5857200" cy="6858000"/>
          </a:xfrm>
          <a:prstGeom prst="rect">
            <a:avLst/>
          </a:prstGeom>
          <a:noFill/>
        </p:spPr>
      </p:pic>
      <p:sp>
        <p:nvSpPr>
          <p:cNvPr id="12" name="Title 1"/>
          <p:cNvSpPr>
            <a:spLocks noGrp="1"/>
          </p:cNvSpPr>
          <p:nvPr>
            <p:ph type="title" hasCustomPrompt="1"/>
          </p:nvPr>
        </p:nvSpPr>
        <p:spPr>
          <a:xfrm>
            <a:off x="1525592" y="260649"/>
            <a:ext cx="9217024" cy="3382059"/>
          </a:xfrm>
          <a:noFill/>
        </p:spPr>
        <p:txBody>
          <a:bodyPr vert="horz" wrap="square" anchor="b">
            <a:noAutofit/>
          </a:bodyPr>
          <a:lstStyle>
            <a:lvl1pPr algn="l" rtl="0" eaLnBrk="1" latinLnBrk="0" hangingPunct="1">
              <a:spcBef>
                <a:spcPct val="0"/>
              </a:spcBef>
              <a:buNone/>
              <a:defRPr kumimoji="0" lang="en-US" sz="3600" b="1" kern="1200" baseline="0">
                <a:solidFill>
                  <a:schemeClr val="bg1"/>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484026" y="3661757"/>
            <a:ext cx="9258591" cy="1994728"/>
          </a:xfrm>
          <a:noFill/>
        </p:spPr>
        <p:txBody>
          <a:bodyPr wrap="square" anchor="t">
            <a:noAutofit/>
          </a:bodyPr>
          <a:lstStyle>
            <a:lvl1pPr marL="45720" indent="0">
              <a:buNone/>
              <a:defRPr sz="2400" b="0" baseline="0">
                <a:solidFill>
                  <a:srgbClr val="A6A6A6"/>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spTree>
    <p:extLst>
      <p:ext uri="{BB962C8B-B14F-4D97-AF65-F5344CB8AC3E}">
        <p14:creationId xmlns:p14="http://schemas.microsoft.com/office/powerpoint/2010/main" val="158521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WONKHE Title">
    <p:bg>
      <p:bgPr>
        <a:solidFill>
          <a:srgbClr val="06357A"/>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525592" y="260649"/>
            <a:ext cx="9217024" cy="3382059"/>
          </a:xfrm>
          <a:noFill/>
        </p:spPr>
        <p:txBody>
          <a:bodyPr vert="horz" wrap="square" anchor="b">
            <a:noAutofit/>
          </a:bodyPr>
          <a:lstStyle>
            <a:lvl1pPr algn="l" rtl="0" eaLnBrk="1" latinLnBrk="0" hangingPunct="1">
              <a:spcBef>
                <a:spcPct val="0"/>
              </a:spcBef>
              <a:buNone/>
              <a:defRPr kumimoji="0" lang="en-US" sz="3600" b="1" kern="1200" baseline="0">
                <a:solidFill>
                  <a:schemeClr val="bg1"/>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484026" y="3661757"/>
            <a:ext cx="9258591" cy="1994728"/>
          </a:xfrm>
          <a:noFill/>
        </p:spPr>
        <p:txBody>
          <a:bodyPr wrap="square" anchor="t">
            <a:noAutofit/>
          </a:bodyPr>
          <a:lstStyle>
            <a:lvl1pPr marL="45720" indent="0">
              <a:buNone/>
              <a:defRPr sz="2400" b="0" baseline="0">
                <a:solidFill>
                  <a:srgbClr val="A6A6A6"/>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spTree>
    <p:extLst>
      <p:ext uri="{BB962C8B-B14F-4D97-AF65-F5344CB8AC3E}">
        <p14:creationId xmlns:p14="http://schemas.microsoft.com/office/powerpoint/2010/main" val="423607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Grey)">
    <p:bg>
      <p:bgPr>
        <a:solidFill>
          <a:srgbClr val="A6A6A6"/>
        </a:solidFill>
        <a:effectLst/>
      </p:bgPr>
    </p:bg>
    <p:spTree>
      <p:nvGrpSpPr>
        <p:cNvPr id="1" name=""/>
        <p:cNvGrpSpPr/>
        <p:nvPr/>
      </p:nvGrpSpPr>
      <p:grpSpPr>
        <a:xfrm>
          <a:off x="0" y="0"/>
          <a:ext cx="0" cy="0"/>
          <a:chOff x="0" y="0"/>
          <a:chExt cx="0" cy="0"/>
        </a:xfrm>
      </p:grpSpPr>
      <p:pic>
        <p:nvPicPr>
          <p:cNvPr id="6" name="Picture 5" descr="C:\Users\gsadlier\Desktop\Logo &amp; Templates\Maps\LE-Map-White-L.png"/>
          <p:cNvPicPr preferRelativeResize="0">
            <a:picLocks noChangeArrowheads="1"/>
          </p:cNvPicPr>
          <p:nvPr/>
        </p:nvPicPr>
        <p:blipFill>
          <a:blip r:embed="rId2" cstate="print">
            <a:grayscl/>
            <a:lum bright="-43000"/>
          </a:blip>
          <a:srcRect/>
          <a:stretch>
            <a:fillRect/>
          </a:stretch>
        </p:blipFill>
        <p:spPr bwMode="auto">
          <a:xfrm>
            <a:off x="6334800" y="0"/>
            <a:ext cx="5857200" cy="6858000"/>
          </a:xfrm>
          <a:prstGeom prst="rect">
            <a:avLst/>
          </a:prstGeom>
          <a:noFill/>
        </p:spPr>
      </p:pic>
      <p:sp>
        <p:nvSpPr>
          <p:cNvPr id="12" name="Title 1"/>
          <p:cNvSpPr>
            <a:spLocks noGrp="1"/>
          </p:cNvSpPr>
          <p:nvPr>
            <p:ph type="title" hasCustomPrompt="1"/>
          </p:nvPr>
        </p:nvSpPr>
        <p:spPr>
          <a:xfrm>
            <a:off x="1525592" y="260649"/>
            <a:ext cx="9217024" cy="3382059"/>
          </a:xfrm>
          <a:noFill/>
        </p:spPr>
        <p:txBody>
          <a:bodyPr vert="horz" wrap="square" anchor="b">
            <a:noAutofit/>
          </a:bodyPr>
          <a:lstStyle>
            <a:lvl1pPr algn="l" rtl="0" eaLnBrk="1" latinLnBrk="0" hangingPunct="1">
              <a:spcBef>
                <a:spcPct val="0"/>
              </a:spcBef>
              <a:buNone/>
              <a:defRPr kumimoji="0" lang="en-US" sz="3600" b="1" kern="1200" baseline="0">
                <a:solidFill>
                  <a:srgbClr val="06357A"/>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484026" y="3661757"/>
            <a:ext cx="9258591" cy="1994728"/>
          </a:xfrm>
          <a:noFill/>
        </p:spPr>
        <p:txBody>
          <a:bodyPr wrap="square" anchor="t">
            <a:noAutofit/>
          </a:bodyPr>
          <a:lstStyle>
            <a:lvl1pPr marL="45720" indent="0">
              <a:buNone/>
              <a:defRPr sz="2400" b="0" baseline="0">
                <a:solidFill>
                  <a:schemeClr val="bg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pic>
        <p:nvPicPr>
          <p:cNvPr id="8" name="Picture 2" descr="C:\Users\gsadlier\Desktop\Logo &amp; Templates\LE logo inverse\LE-Logo-White-S.png"/>
          <p:cNvPicPr>
            <a:picLocks noChangeAspect="1" noChangeArrowheads="1"/>
          </p:cNvPicPr>
          <p:nvPr userDrawn="1"/>
        </p:nvPicPr>
        <p:blipFill>
          <a:blip r:embed="rId3" cstate="print"/>
          <a:srcRect/>
          <a:stretch>
            <a:fillRect/>
          </a:stretch>
        </p:blipFill>
        <p:spPr bwMode="auto">
          <a:xfrm>
            <a:off x="521735" y="5742782"/>
            <a:ext cx="2195417" cy="988124"/>
          </a:xfrm>
          <a:prstGeom prst="rect">
            <a:avLst/>
          </a:prstGeom>
          <a:noFill/>
        </p:spPr>
      </p:pic>
    </p:spTree>
    <p:extLst>
      <p:ext uri="{BB962C8B-B14F-4D97-AF65-F5344CB8AC3E}">
        <p14:creationId xmlns:p14="http://schemas.microsoft.com/office/powerpoint/2010/main" val="259968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10" y="4351032"/>
            <a:ext cx="7058429" cy="492443"/>
          </a:xfrm>
          <a:noFill/>
        </p:spPr>
        <p:txBody>
          <a:bodyPr vert="horz" anchor="b">
            <a:spAutoFit/>
          </a:bodyPr>
          <a:lstStyle>
            <a:lvl1pPr algn="l" rtl="0" eaLnBrk="1" latinLnBrk="0" hangingPunct="1">
              <a:spcBef>
                <a:spcPct val="0"/>
              </a:spcBef>
              <a:buNone/>
              <a:defRPr kumimoji="0" lang="en-US" sz="3200" b="1" kern="1200">
                <a:solidFill>
                  <a:srgbClr val="06357A"/>
                </a:solidFill>
                <a:latin typeface="Calibri" pitchFamily="34" charset="0"/>
                <a:ea typeface="+mj-ea"/>
                <a:cs typeface="+mj-cs"/>
              </a:defRPr>
            </a:lvl1pPr>
          </a:lstStyle>
          <a:p>
            <a:r>
              <a:rPr kumimoji="0" lang="en-US" dirty="0"/>
              <a:t>Section title</a:t>
            </a:r>
          </a:p>
        </p:txBody>
      </p:sp>
      <p:sp>
        <p:nvSpPr>
          <p:cNvPr id="3" name="Text Placeholder 2"/>
          <p:cNvSpPr>
            <a:spLocks noGrp="1"/>
          </p:cNvSpPr>
          <p:nvPr>
            <p:ph type="body" idx="1" hasCustomPrompt="1"/>
          </p:nvPr>
        </p:nvSpPr>
        <p:spPr>
          <a:xfrm>
            <a:off x="239350" y="4867287"/>
            <a:ext cx="7104789" cy="323165"/>
          </a:xfrm>
          <a:noFill/>
        </p:spPr>
        <p:txBody>
          <a:bodyPr wrap="square" anchor="t">
            <a:spAutoFit/>
          </a:bodyPr>
          <a:lstStyle>
            <a:lvl1pPr marL="45720" indent="0">
              <a:buNone/>
              <a:defRPr sz="2100" b="0">
                <a:solidFill>
                  <a:schemeClr val="bg1">
                    <a:lumMod val="6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a:t>
            </a:r>
          </a:p>
        </p:txBody>
      </p:sp>
      <p:sp>
        <p:nvSpPr>
          <p:cNvPr id="4" name="Date Placeholder 3"/>
          <p:cNvSpPr>
            <a:spLocks noGrp="1"/>
          </p:cNvSpPr>
          <p:nvPr>
            <p:ph type="dt" sz="half" idx="10"/>
          </p:nvPr>
        </p:nvSpPr>
        <p:spPr>
          <a:noFill/>
        </p:spPr>
        <p:txBody>
          <a:bodyPr/>
          <a:lstStyle/>
          <a:p>
            <a:fld id="{DE253A6C-63DE-4500-9019-B19FB44878D3}" type="datetime1">
              <a:rPr lang="en-GB" smtClean="0"/>
              <a:t>07/06/2021</a:t>
            </a:fld>
            <a:endParaRPr lang="en-GB"/>
          </a:p>
        </p:txBody>
      </p:sp>
      <p:sp>
        <p:nvSpPr>
          <p:cNvPr id="5" name="Footer Placeholder 4"/>
          <p:cNvSpPr>
            <a:spLocks noGrp="1"/>
          </p:cNvSpPr>
          <p:nvPr>
            <p:ph type="ftr" sz="quarter" idx="11"/>
          </p:nvPr>
        </p:nvSpPr>
        <p:spPr>
          <a:xfrm>
            <a:off x="1839483" y="6634412"/>
            <a:ext cx="1884792" cy="154628"/>
          </a:xfrm>
          <a:noFill/>
        </p:spPr>
        <p:txBody>
          <a:bodyPr/>
          <a:lstStyle/>
          <a:p>
            <a:endParaRPr lang="en-GB" dirty="0"/>
          </a:p>
        </p:txBody>
      </p:sp>
      <p:sp>
        <p:nvSpPr>
          <p:cNvPr id="6" name="Slide Number Placeholder 5"/>
          <p:cNvSpPr>
            <a:spLocks noGrp="1"/>
          </p:cNvSpPr>
          <p:nvPr>
            <p:ph type="sldNum" sz="quarter" idx="12"/>
          </p:nvPr>
        </p:nvSpPr>
        <p:spPr>
          <a:noFill/>
        </p:spPr>
        <p:txBody>
          <a:bodyPr/>
          <a:lstStyle/>
          <a:p>
            <a:fld id="{E662957B-846B-43B9-8E68-0756A19658DB}" type="slidenum">
              <a:rPr lang="en-GB" smtClean="0"/>
              <a:t>‹#›</a:t>
            </a:fld>
            <a:endParaRPr lang="en-GB"/>
          </a:p>
        </p:txBody>
      </p:sp>
    </p:spTree>
    <p:extLst>
      <p:ext uri="{BB962C8B-B14F-4D97-AF65-F5344CB8AC3E}">
        <p14:creationId xmlns:p14="http://schemas.microsoft.com/office/powerpoint/2010/main" val="108435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kumimoji="0" lang="en-US" dirty="0"/>
              <a:t>Slide title</a:t>
            </a:r>
          </a:p>
        </p:txBody>
      </p:sp>
      <p:sp>
        <p:nvSpPr>
          <p:cNvPr id="3" name="Content Placeholder 2"/>
          <p:cNvSpPr>
            <a:spLocks noGrp="1"/>
          </p:cNvSpPr>
          <p:nvPr>
            <p:ph idx="1" hasCustomPrompt="1"/>
          </p:nvPr>
        </p:nvSpPr>
        <p:spPr/>
        <p:txBody>
          <a:bodyPr/>
          <a:lstStyle>
            <a:lvl1pPr eaLnBrk="1" latinLnBrk="0" hangingPunct="1">
              <a:defRPr/>
            </a:lvl1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5940345-A4FC-4389-AED6-74829CF3A96C}" type="datetime1">
              <a:rPr lang="en-GB" smtClean="0"/>
              <a:t>07/06/2021</a:t>
            </a:fld>
            <a:endParaRPr lang="en-GB"/>
          </a:p>
        </p:txBody>
      </p:sp>
      <p:sp>
        <p:nvSpPr>
          <p:cNvPr id="5" name="Footer Placeholder 4"/>
          <p:cNvSpPr>
            <a:spLocks noGrp="1"/>
          </p:cNvSpPr>
          <p:nvPr>
            <p:ph type="ftr" sz="quarter" idx="11"/>
          </p:nvPr>
        </p:nvSpPr>
        <p:spPr>
          <a:xfrm>
            <a:off x="1976009" y="6634412"/>
            <a:ext cx="65" cy="153888"/>
          </a:xfrm>
        </p:spPr>
        <p:txBody>
          <a:bodyPr/>
          <a:lstStyle/>
          <a:p>
            <a:endParaRPr lang="en-GB"/>
          </a:p>
        </p:txBody>
      </p:sp>
      <p:sp>
        <p:nvSpPr>
          <p:cNvPr id="6" name="Slide Number Placeholder 5"/>
          <p:cNvSpPr>
            <a:spLocks noGrp="1"/>
          </p:cNvSpPr>
          <p:nvPr>
            <p:ph type="sldNum" sz="quarter" idx="12"/>
          </p:nvPr>
        </p:nvSpPr>
        <p:spPr/>
        <p:txBody>
          <a:bodyPr/>
          <a:lstStyle/>
          <a:p>
            <a:fld id="{E662957B-846B-43B9-8E68-0756A19658DB}" type="slidenum">
              <a:rPr lang="en-GB" smtClean="0"/>
              <a:t>‹#›</a:t>
            </a:fld>
            <a:endParaRPr lang="en-GB"/>
          </a:p>
        </p:txBody>
      </p:sp>
    </p:spTree>
    <p:extLst>
      <p:ext uri="{BB962C8B-B14F-4D97-AF65-F5344CB8AC3E}">
        <p14:creationId xmlns:p14="http://schemas.microsoft.com/office/powerpoint/2010/main" val="252819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amp;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kumimoji="0" lang="en-US" dirty="0"/>
              <a:t>Slide title</a:t>
            </a:r>
          </a:p>
        </p:txBody>
      </p:sp>
      <p:sp>
        <p:nvSpPr>
          <p:cNvPr id="3" name="Content Placeholder 2"/>
          <p:cNvSpPr>
            <a:spLocks noGrp="1"/>
          </p:cNvSpPr>
          <p:nvPr>
            <p:ph idx="1" hasCustomPrompt="1"/>
          </p:nvPr>
        </p:nvSpPr>
        <p:spPr>
          <a:xfrm>
            <a:off x="292060" y="990254"/>
            <a:ext cx="11570931" cy="926578"/>
          </a:xfrm>
        </p:spPr>
        <p:txBody>
          <a:bodyPr anchor="ctr"/>
          <a:lstStyle>
            <a:lvl1pPr marL="0" indent="0" algn="ctr" eaLnBrk="1" latinLnBrk="0" hangingPunct="1">
              <a:buFontTx/>
              <a:buNone/>
              <a:defRPr/>
            </a:lvl1pPr>
          </a:lstStyle>
          <a:p>
            <a:pPr lvl="0" eaLnBrk="1" latinLnBrk="0" hangingPunct="1"/>
            <a:r>
              <a:rPr lang="en-US" dirty="0"/>
              <a:t>Key point</a:t>
            </a:r>
          </a:p>
        </p:txBody>
      </p:sp>
      <p:sp>
        <p:nvSpPr>
          <p:cNvPr id="4" name="Date Placeholder 3"/>
          <p:cNvSpPr>
            <a:spLocks noGrp="1"/>
          </p:cNvSpPr>
          <p:nvPr>
            <p:ph type="dt" sz="half" idx="10"/>
          </p:nvPr>
        </p:nvSpPr>
        <p:spPr/>
        <p:txBody>
          <a:bodyPr/>
          <a:lstStyle/>
          <a:p>
            <a:fld id="{A09FA178-C1EC-4E04-941C-990F0360180C}" type="datetime1">
              <a:rPr lang="en-GB" smtClean="0"/>
              <a:t>07/06/2021</a:t>
            </a:fld>
            <a:endParaRPr lang="en-GB"/>
          </a:p>
        </p:txBody>
      </p:sp>
      <p:sp>
        <p:nvSpPr>
          <p:cNvPr id="5" name="Footer Placeholder 4"/>
          <p:cNvSpPr>
            <a:spLocks noGrp="1"/>
          </p:cNvSpPr>
          <p:nvPr>
            <p:ph type="ftr" sz="quarter" idx="11"/>
          </p:nvPr>
        </p:nvSpPr>
        <p:spPr>
          <a:xfrm>
            <a:off x="1976009" y="6634412"/>
            <a:ext cx="65" cy="153888"/>
          </a:xfrm>
        </p:spPr>
        <p:txBody>
          <a:bodyPr/>
          <a:lstStyle/>
          <a:p>
            <a:endParaRPr lang="en-GB"/>
          </a:p>
        </p:txBody>
      </p:sp>
      <p:sp>
        <p:nvSpPr>
          <p:cNvPr id="6" name="Slide Number Placeholder 5"/>
          <p:cNvSpPr>
            <a:spLocks noGrp="1"/>
          </p:cNvSpPr>
          <p:nvPr>
            <p:ph type="sldNum" sz="quarter" idx="12"/>
          </p:nvPr>
        </p:nvSpPr>
        <p:spPr/>
        <p:txBody>
          <a:bodyPr/>
          <a:lstStyle/>
          <a:p>
            <a:fld id="{E662957B-846B-43B9-8E68-0756A19658DB}" type="slidenum">
              <a:rPr lang="en-GB" smtClean="0"/>
              <a:t>‹#›</a:t>
            </a:fld>
            <a:endParaRPr lang="en-GB"/>
          </a:p>
        </p:txBody>
      </p:sp>
      <p:sp>
        <p:nvSpPr>
          <p:cNvPr id="7" name="Content Placeholder 2"/>
          <p:cNvSpPr>
            <a:spLocks noGrp="1"/>
          </p:cNvSpPr>
          <p:nvPr>
            <p:ph idx="13" hasCustomPrompt="1"/>
          </p:nvPr>
        </p:nvSpPr>
        <p:spPr>
          <a:xfrm>
            <a:off x="302849" y="1916832"/>
            <a:ext cx="11570931" cy="4608512"/>
          </a:xfrm>
        </p:spPr>
        <p:txBody>
          <a:bodyPr anchor="ctr"/>
          <a:lstStyle>
            <a:lvl1pPr algn="ctr">
              <a:buNone/>
              <a:defRPr baseline="0"/>
            </a:lvl1pPr>
          </a:lstStyle>
          <a:p>
            <a:pPr lvl="0" eaLnBrk="1" latinLnBrk="0" hangingPunct="1"/>
            <a:r>
              <a:rPr kumimoji="0" lang="en-US" dirty="0"/>
              <a:t>Paste in or click to add Object</a:t>
            </a:r>
          </a:p>
        </p:txBody>
      </p:sp>
    </p:spTree>
    <p:extLst>
      <p:ext uri="{BB962C8B-B14F-4D97-AF65-F5344CB8AC3E}">
        <p14:creationId xmlns:p14="http://schemas.microsoft.com/office/powerpoint/2010/main" val="305964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l bullet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kumimoji="0" lang="en-US" dirty="0"/>
              <a:t>Slide title</a:t>
            </a:r>
          </a:p>
        </p:txBody>
      </p:sp>
      <p:sp>
        <p:nvSpPr>
          <p:cNvPr id="3" name="Content Placeholder 2"/>
          <p:cNvSpPr>
            <a:spLocks noGrp="1"/>
          </p:cNvSpPr>
          <p:nvPr>
            <p:ph sz="half" idx="1" hasCustomPrompt="1"/>
          </p:nvPr>
        </p:nvSpPr>
        <p:spPr>
          <a:xfrm>
            <a:off x="285709" y="980728"/>
            <a:ext cx="5708691" cy="5544616"/>
          </a:xfrm>
        </p:spPr>
        <p:txBody>
          <a:bodyPr/>
          <a:lstStyle>
            <a:lvl1pPr>
              <a:defRPr sz="2000"/>
            </a:lvl1pPr>
            <a:lvl2pPr>
              <a:defRPr sz="1800"/>
            </a:lvl2pPr>
            <a:lvl3pPr>
              <a:defRPr sz="1600"/>
            </a:lvl3pPr>
            <a:lvl4pPr>
              <a:defRPr sz="1400"/>
            </a:lvl4pPr>
            <a:lvl5pPr>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hasCustomPrompt="1"/>
          </p:nvPr>
        </p:nvSpPr>
        <p:spPr>
          <a:xfrm>
            <a:off x="6197600" y="980728"/>
            <a:ext cx="5755051" cy="5544616"/>
          </a:xfrm>
        </p:spPr>
        <p:txBody>
          <a:bodyPr/>
          <a:lstStyle>
            <a:lvl1pPr eaLnBrk="1" latinLnBrk="0" hangingPunct="1">
              <a:defRPr sz="2000"/>
            </a:lvl1pPr>
            <a:lvl2pPr eaLnBrk="1" latinLnBrk="0" hangingPunct="1">
              <a:defRPr sz="1800"/>
            </a:lvl2pPr>
            <a:lvl3pPr eaLnBrk="1" latinLnBrk="0" hangingPunct="1">
              <a:defRPr sz="1600"/>
            </a:lvl3pPr>
            <a:lvl4pPr eaLnBrk="1" latinLnBrk="0" hangingPunct="1">
              <a:defRPr sz="1400"/>
            </a:lvl4pPr>
            <a:lvl5pPr eaLnBrk="1" latinLnBrk="0" hangingPunct="1">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610F4464-36AB-4B41-BED8-45535FBB0243}" type="datetime1">
              <a:rPr lang="en-GB" smtClean="0"/>
              <a:t>07/06/2021</a:t>
            </a:fld>
            <a:endParaRPr lang="en-GB"/>
          </a:p>
        </p:txBody>
      </p:sp>
      <p:sp>
        <p:nvSpPr>
          <p:cNvPr id="6" name="Footer Placeholder 5"/>
          <p:cNvSpPr>
            <a:spLocks noGrp="1"/>
          </p:cNvSpPr>
          <p:nvPr>
            <p:ph type="ftr" sz="quarter" idx="11"/>
          </p:nvPr>
        </p:nvSpPr>
        <p:spPr>
          <a:xfrm>
            <a:off x="1976009" y="6634412"/>
            <a:ext cx="65" cy="153888"/>
          </a:xfrm>
        </p:spPr>
        <p:txBody>
          <a:bodyPr/>
          <a:lstStyle/>
          <a:p>
            <a:endParaRPr lang="en-GB"/>
          </a:p>
        </p:txBody>
      </p:sp>
      <p:sp>
        <p:nvSpPr>
          <p:cNvPr id="7" name="Slide Number Placeholder 6"/>
          <p:cNvSpPr>
            <a:spLocks noGrp="1"/>
          </p:cNvSpPr>
          <p:nvPr>
            <p:ph type="sldNum" sz="quarter" idx="12"/>
          </p:nvPr>
        </p:nvSpPr>
        <p:spPr/>
        <p:txBody>
          <a:bodyPr/>
          <a:lstStyle/>
          <a:p>
            <a:fld id="{E662957B-846B-43B9-8E68-0756A19658DB}" type="slidenum">
              <a:rPr lang="en-GB" smtClean="0"/>
              <a:t>‹#›</a:t>
            </a:fld>
            <a:endParaRPr lang="en-GB"/>
          </a:p>
        </p:txBody>
      </p:sp>
    </p:spTree>
    <p:extLst>
      <p:ext uri="{BB962C8B-B14F-4D97-AF65-F5344CB8AC3E}">
        <p14:creationId xmlns:p14="http://schemas.microsoft.com/office/powerpoint/2010/main" val="255702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C:\Users\gsadlier\AppData\Local\Microsoft\Windows\Temporary Internet Files\Content.Outlook\NKOZXTZL\LE Map V light grey (3).jpg"/>
          <p:cNvPicPr>
            <a:picLocks noChangeAspect="1" noChangeArrowheads="1"/>
          </p:cNvPicPr>
          <p:nvPr/>
        </p:nvPicPr>
        <p:blipFill>
          <a:blip r:embed="rId19" cstate="print"/>
          <a:srcRect/>
          <a:stretch>
            <a:fillRect/>
          </a:stretch>
        </p:blipFill>
        <p:spPr bwMode="auto">
          <a:xfrm>
            <a:off x="6858001" y="2180481"/>
            <a:ext cx="5309329" cy="4662000"/>
          </a:xfrm>
          <a:prstGeom prst="rect">
            <a:avLst/>
          </a:prstGeom>
          <a:noFill/>
        </p:spPr>
      </p:pic>
      <p:sp>
        <p:nvSpPr>
          <p:cNvPr id="22" name="Title Placeholder 21"/>
          <p:cNvSpPr>
            <a:spLocks noGrp="1"/>
          </p:cNvSpPr>
          <p:nvPr>
            <p:ph type="title"/>
          </p:nvPr>
        </p:nvSpPr>
        <p:spPr>
          <a:xfrm>
            <a:off x="149183" y="116632"/>
            <a:ext cx="10194967" cy="792088"/>
          </a:xfrm>
          <a:prstGeom prst="rect">
            <a:avLst/>
          </a:prstGeom>
          <a:noFill/>
        </p:spPr>
        <p:txBody>
          <a:bodyPr vert="horz" lIns="0" tIns="0" rIns="0" bIns="0" anchor="ctr">
            <a:normAutofit/>
          </a:bodyPr>
          <a:lstStyle/>
          <a:p>
            <a:r>
              <a:rPr kumimoji="0" lang="en-US" dirty="0"/>
              <a:t>Slide title</a:t>
            </a:r>
          </a:p>
        </p:txBody>
      </p:sp>
      <p:sp>
        <p:nvSpPr>
          <p:cNvPr id="13" name="Text Placeholder 12"/>
          <p:cNvSpPr>
            <a:spLocks noGrp="1"/>
          </p:cNvSpPr>
          <p:nvPr>
            <p:ph type="body" idx="1"/>
          </p:nvPr>
        </p:nvSpPr>
        <p:spPr>
          <a:xfrm>
            <a:off x="155535" y="980728"/>
            <a:ext cx="11910656" cy="5544616"/>
          </a:xfrm>
          <a:prstGeom prst="rect">
            <a:avLst/>
          </a:prstGeom>
          <a:noFill/>
        </p:spPr>
        <p:txBody>
          <a:bodyPr vert="horz" lIns="0" tIns="0" rIns="0" bIns="0">
            <a:noAutofit/>
          </a:bodyPr>
          <a:lstStyle/>
          <a:p>
            <a:pPr lvl="0" eaLnBrk="1" latinLnBrk="0" hangingPunct="1"/>
            <a:r>
              <a:rPr kumimoji="0" lang="en-US" dirty="0"/>
              <a:t>First level</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bwMode="gray">
          <a:xfrm>
            <a:off x="783366" y="6525344"/>
            <a:ext cx="1056117" cy="263803"/>
          </a:xfrm>
          <a:prstGeom prst="rect">
            <a:avLst/>
          </a:prstGeom>
          <a:noFill/>
        </p:spPr>
        <p:txBody>
          <a:bodyPr vert="horz" wrap="none" lIns="0" tIns="0" rIns="0" bIns="0" anchor="b"/>
          <a:lstStyle>
            <a:lvl1pPr algn="ctr" eaLnBrk="1" latinLnBrk="0" hangingPunct="1">
              <a:defRPr kumimoji="0" sz="1000">
                <a:solidFill>
                  <a:schemeClr val="bg1">
                    <a:lumMod val="65000"/>
                  </a:schemeClr>
                </a:solidFill>
                <a:latin typeface="Calibri" pitchFamily="34" charset="0"/>
              </a:defRPr>
            </a:lvl1pPr>
          </a:lstStyle>
          <a:p>
            <a:fld id="{EF80B478-9DE3-422B-A5BB-363E5C112CB6}" type="datetime1">
              <a:rPr lang="en-GB" smtClean="0"/>
              <a:t>07/06/2021</a:t>
            </a:fld>
            <a:endParaRPr lang="en-GB"/>
          </a:p>
        </p:txBody>
      </p:sp>
      <p:sp>
        <p:nvSpPr>
          <p:cNvPr id="3" name="Footer Placeholder 2"/>
          <p:cNvSpPr>
            <a:spLocks noGrp="1"/>
          </p:cNvSpPr>
          <p:nvPr>
            <p:ph type="ftr" sz="quarter" idx="3"/>
          </p:nvPr>
        </p:nvSpPr>
        <p:spPr bwMode="gray">
          <a:xfrm>
            <a:off x="1839484" y="6634412"/>
            <a:ext cx="1846659" cy="153888"/>
          </a:xfrm>
          <a:prstGeom prst="rect">
            <a:avLst/>
          </a:prstGeom>
          <a:noFill/>
        </p:spPr>
        <p:txBody>
          <a:bodyPr vert="horz" wrap="none" lIns="0" tIns="0" rIns="0" bIns="0" anchor="b">
            <a:spAutoFit/>
          </a:bodyPr>
          <a:lstStyle>
            <a:lvl1pPr algn="l" eaLnBrk="1" latinLnBrk="0" hangingPunct="1">
              <a:defRPr kumimoji="0" sz="1000">
                <a:solidFill>
                  <a:schemeClr val="bg1">
                    <a:lumMod val="65000"/>
                  </a:schemeClr>
                </a:solidFill>
                <a:latin typeface="Calibri" pitchFamily="34" charset="0"/>
              </a:defRPr>
            </a:lvl1pPr>
          </a:lstStyle>
          <a:p>
            <a:endParaRPr lang="en-GB" dirty="0"/>
          </a:p>
        </p:txBody>
      </p:sp>
      <p:sp>
        <p:nvSpPr>
          <p:cNvPr id="23" name="Slide Number Placeholder 22"/>
          <p:cNvSpPr>
            <a:spLocks noGrp="1"/>
          </p:cNvSpPr>
          <p:nvPr>
            <p:ph type="sldNum" sz="quarter" idx="4"/>
          </p:nvPr>
        </p:nvSpPr>
        <p:spPr bwMode="gray">
          <a:xfrm>
            <a:off x="147867" y="6525344"/>
            <a:ext cx="635499" cy="263696"/>
          </a:xfrm>
          <a:prstGeom prst="rect">
            <a:avLst/>
          </a:prstGeom>
          <a:noFill/>
        </p:spPr>
        <p:txBody>
          <a:bodyPr vert="horz" wrap="none" lIns="0" tIns="0" rIns="0" bIns="0" anchor="b"/>
          <a:lstStyle>
            <a:lvl1pPr marL="0" algn="l" defTabSz="914400" rtl="0" eaLnBrk="1" latinLnBrk="0" hangingPunct="1">
              <a:defRPr kumimoji="0" lang="en-GB" sz="1400" b="1" kern="1200" smtClean="0">
                <a:solidFill>
                  <a:schemeClr val="bg1">
                    <a:lumMod val="65000"/>
                  </a:schemeClr>
                </a:solidFill>
                <a:latin typeface="Calibri" pitchFamily="34" charset="0"/>
                <a:ea typeface="+mn-ea"/>
                <a:cs typeface="+mn-cs"/>
              </a:defRPr>
            </a:lvl1pPr>
          </a:lstStyle>
          <a:p>
            <a:fld id="{E662957B-846B-43B9-8E68-0756A19658DB}" type="slidenum">
              <a:rPr lang="en-GB" smtClean="0"/>
              <a:t>‹#›</a:t>
            </a:fld>
            <a:endParaRPr lang="en-GB"/>
          </a:p>
        </p:txBody>
      </p:sp>
      <p:pic>
        <p:nvPicPr>
          <p:cNvPr id="1026" name="Picture 2"/>
          <p:cNvPicPr>
            <a:picLocks noChangeAspect="1" noChangeArrowheads="1"/>
          </p:cNvPicPr>
          <p:nvPr/>
        </p:nvPicPr>
        <p:blipFill>
          <a:blip r:embed="rId20" cstate="print"/>
          <a:srcRect l="11728" t="18109" r="11108" b="17845"/>
          <a:stretch>
            <a:fillRect/>
          </a:stretch>
        </p:blipFill>
        <p:spPr bwMode="auto">
          <a:xfrm>
            <a:off x="10426582" y="116632"/>
            <a:ext cx="1639609" cy="807934"/>
          </a:xfrm>
          <a:prstGeom prst="rect">
            <a:avLst/>
          </a:prstGeom>
          <a:noFill/>
          <a:ln w="9525">
            <a:noFill/>
            <a:miter lim="800000"/>
            <a:headEnd/>
            <a:tailEnd/>
          </a:ln>
          <a:effectLst/>
        </p:spPr>
      </p:pic>
    </p:spTree>
    <p:extLst>
      <p:ext uri="{BB962C8B-B14F-4D97-AF65-F5344CB8AC3E}">
        <p14:creationId xmlns:p14="http://schemas.microsoft.com/office/powerpoint/2010/main" val="4147207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5" r:id="rId15"/>
    <p:sldLayoutId id="2147483673" r:id="rId16"/>
    <p:sldLayoutId id="2147483674" r:id="rId17"/>
  </p:sldLayoutIdLst>
  <p:hf hdr="0" ftr="0" dt="0"/>
  <p:txStyles>
    <p:titleStyle>
      <a:lvl1pPr algn="l" rtl="0" eaLnBrk="1" latinLnBrk="0" hangingPunct="1">
        <a:spcBef>
          <a:spcPct val="0"/>
        </a:spcBef>
        <a:buNone/>
        <a:defRPr kumimoji="0" sz="3000" b="1" kern="1200">
          <a:solidFill>
            <a:srgbClr val="06357A"/>
          </a:solidFill>
          <a:latin typeface="Calibri" pitchFamily="34" charset="0"/>
          <a:ea typeface="+mj-ea"/>
          <a:cs typeface="+mj-cs"/>
        </a:defRPr>
      </a:lvl1pPr>
    </p:titleStyle>
    <p:body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sa.ac.uk/data-and-analysis/studen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ucas.com/data-and-analysis/undergraduate-statistics-and-reports/statistical-releases-daily-clearing-analysis-2020" TargetMode="External"/><Relationship Id="rId5" Type="http://schemas.openxmlformats.org/officeDocument/2006/relationships/hyperlink" Target="https://www.hesa.ac.uk/data-and-analysis/students/outcomes" TargetMode="External"/><Relationship Id="rId4" Type="http://schemas.openxmlformats.org/officeDocument/2006/relationships/hyperlink" Target="https://www.hesa.ac.uk/news/07-03-2019/non-continuation-tabl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hesa.ac.uk/data-and-analysis/students" TargetMode="Externa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hyperlink" Target="https://www.hesa.ac.uk/data-and-analysis/students/where-from" TargetMode="External"/><Relationship Id="rId3" Type="http://schemas.openxmlformats.org/officeDocument/2006/relationships/hyperlink" Target="https://webarchive.nationalarchives.gov.uk/20180511112201/https:/www.offa.org.uk/wp-content/uploads/2015/03/Access-agreement-2018-19-key-facts-revised-OFFA-201708.pdf" TargetMode="External"/><Relationship Id="rId7" Type="http://schemas.openxmlformats.org/officeDocument/2006/relationships/hyperlink" Target="https://www.hesa.ac.uk/data-and-analysis/finances/incom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sfc.ac.uk/publications-statistics/announcements/announcements-2018/SFCAN102018.aspx" TargetMode="External"/><Relationship Id="rId5" Type="http://schemas.openxmlformats.org/officeDocument/2006/relationships/hyperlink" Target="https://www.officeforstudents.org.uk/advice-and-guidance/funding-for-providers/annual-funding/technical-guidance-and-funding-data/" TargetMode="External"/><Relationship Id="rId4" Type="http://schemas.openxmlformats.org/officeDocument/2006/relationships/hyperlink" Target="http://www.slc.co.uk/official-statistics/financial-support-awarded/england-higher-education.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br.uk/efo/economic-and-fiscal-outlook-march-20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gov.uk/government/publications/the-green-book-appraisal-and-evaluation-in-central-governent" TargetMode="External"/><Relationship Id="rId4" Type="http://schemas.openxmlformats.org/officeDocument/2006/relationships/hyperlink" Target="https://obr.uk/efo/economic-and-fiscal-outlook-march-202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ucas.com/data-and-analysis/undergraduate-statistics-and-reports/statistical-releases-daily-clearing-analysis-2020"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10;">
            <a:extLst>
              <a:ext uri="{FF2B5EF4-FFF2-40B4-BE49-F238E27FC236}">
                <a16:creationId xmlns:a16="http://schemas.microsoft.com/office/drawing/2014/main" id="{4797BC6F-1482-443E-9723-8E1DF50916D1}"/>
              </a:ext>
            </a:extLst>
          </p:cNvPr>
          <p:cNvPicPr preferRelativeResize="0">
            <a:picLocks noChangeArrowheads="1"/>
          </p:cNvPicPr>
          <p:nvPr/>
        </p:nvPicPr>
        <p:blipFill>
          <a:blip r:embed="rId3" cstate="print">
            <a:alphaModFix amt="25000"/>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6334800" y="0"/>
            <a:ext cx="5857200" cy="6858000"/>
          </a:xfrm>
          <a:prstGeom prst="rect">
            <a:avLst/>
          </a:prstGeom>
          <a:noFill/>
        </p:spPr>
      </p:pic>
      <p:grpSp>
        <p:nvGrpSpPr>
          <p:cNvPr id="13" name="Group 12">
            <a:extLst>
              <a:ext uri="{FF2B5EF4-FFF2-40B4-BE49-F238E27FC236}">
                <a16:creationId xmlns:a16="http://schemas.microsoft.com/office/drawing/2014/main" id="{1BB11541-A0A1-4BA1-9E8C-F1292F7EB047}"/>
              </a:ext>
            </a:extLst>
          </p:cNvPr>
          <p:cNvGrpSpPr/>
          <p:nvPr/>
        </p:nvGrpSpPr>
        <p:grpSpPr>
          <a:xfrm>
            <a:off x="0" y="4925996"/>
            <a:ext cx="12192000" cy="1620001"/>
            <a:chOff x="0" y="5191123"/>
            <a:chExt cx="12192000" cy="1620001"/>
          </a:xfrm>
        </p:grpSpPr>
        <p:sp>
          <p:nvSpPr>
            <p:cNvPr id="14" name="Rectangle 13">
              <a:extLst>
                <a:ext uri="{FF2B5EF4-FFF2-40B4-BE49-F238E27FC236}">
                  <a16:creationId xmlns:a16="http://schemas.microsoft.com/office/drawing/2014/main" id="{745BE681-B55D-433A-ACE0-49E0A426E57E}"/>
                </a:ext>
              </a:extLst>
            </p:cNvPr>
            <p:cNvSpPr/>
            <p:nvPr/>
          </p:nvSpPr>
          <p:spPr>
            <a:xfrm>
              <a:off x="0" y="5191124"/>
              <a:ext cx="12192000" cy="1620000"/>
            </a:xfrm>
            <a:prstGeom prst="rect">
              <a:avLst/>
            </a:prstGeom>
            <a:gradFill flip="none" rotWithShape="1">
              <a:gsLst>
                <a:gs pos="0">
                  <a:schemeClr val="tx1">
                    <a:alpha val="80000"/>
                  </a:schemeClr>
                </a:gs>
                <a:gs pos="76000">
                  <a:schemeClr val="tx1">
                    <a:alpha val="50000"/>
                  </a:schemeClr>
                </a:gs>
                <a:gs pos="60000">
                  <a:schemeClr val="tx1">
                    <a:alpha val="70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a:extLst>
                <a:ext uri="{FF2B5EF4-FFF2-40B4-BE49-F238E27FC236}">
                  <a16:creationId xmlns:a16="http://schemas.microsoft.com/office/drawing/2014/main" id="{663A006C-6B07-45A1-99F0-C05C183C5934}"/>
                </a:ext>
              </a:extLst>
            </p:cNvPr>
            <p:cNvPicPr>
              <a:picLocks noChangeAspect="1" noChangeArrowheads="1"/>
            </p:cNvPicPr>
            <p:nvPr/>
          </p:nvPicPr>
          <p:blipFill>
            <a:blip r:embed="rId5" cstate="print"/>
            <a:srcRect/>
            <a:stretch>
              <a:fillRect/>
            </a:stretch>
          </p:blipFill>
          <p:spPr bwMode="auto">
            <a:xfrm>
              <a:off x="77806" y="5455200"/>
              <a:ext cx="2399548" cy="1080000"/>
            </a:xfrm>
            <a:prstGeom prst="rect">
              <a:avLst/>
            </a:prstGeom>
            <a:noFill/>
          </p:spPr>
        </p:pic>
        <p:sp>
          <p:nvSpPr>
            <p:cNvPr id="16" name="TextBox 15">
              <a:extLst>
                <a:ext uri="{FF2B5EF4-FFF2-40B4-BE49-F238E27FC236}">
                  <a16:creationId xmlns:a16="http://schemas.microsoft.com/office/drawing/2014/main" id="{38D1C3E9-6C77-43AF-A0AF-3082E25C0928}"/>
                </a:ext>
              </a:extLst>
            </p:cNvPr>
            <p:cNvSpPr txBox="1"/>
            <p:nvPr/>
          </p:nvSpPr>
          <p:spPr>
            <a:xfrm>
              <a:off x="2555160" y="5191123"/>
              <a:ext cx="8436690" cy="1608154"/>
            </a:xfrm>
            <a:prstGeom prst="rect">
              <a:avLst/>
            </a:prstGeom>
            <a:noFill/>
          </p:spPr>
          <p:txBody>
            <a:bodyPr wrap="square" rtlCol="0" anchor="ctr" anchorCtr="0">
              <a:noAutofit/>
            </a:bodyPr>
            <a:lstStyle/>
            <a:p>
              <a:r>
                <a:rPr lang="en-GB" sz="2800" b="1" dirty="0">
                  <a:solidFill>
                    <a:schemeClr val="bg1"/>
                  </a:solidFill>
                </a:rPr>
                <a:t>The cost of amending repayment thresholds alongside changes in interest rate and loan repayment period</a:t>
              </a:r>
            </a:p>
            <a:p>
              <a:r>
                <a:rPr lang="en-GB" sz="2000" dirty="0">
                  <a:solidFill>
                    <a:schemeClr val="bg1">
                      <a:lumMod val="85000"/>
                    </a:schemeClr>
                  </a:solidFill>
                </a:rPr>
                <a:t>An analysis on behalf of the Higher Education Policy Institute</a:t>
              </a:r>
            </a:p>
            <a:p>
              <a:r>
                <a:rPr lang="en-GB" sz="2000" dirty="0">
                  <a:solidFill>
                    <a:schemeClr val="bg1">
                      <a:lumMod val="85000"/>
                    </a:schemeClr>
                  </a:solidFill>
                </a:rPr>
                <a:t>June 2021</a:t>
              </a:r>
            </a:p>
          </p:txBody>
        </p:sp>
      </p:grpSp>
    </p:spTree>
    <p:extLst>
      <p:ext uri="{BB962C8B-B14F-4D97-AF65-F5344CB8AC3E}">
        <p14:creationId xmlns:p14="http://schemas.microsoft.com/office/powerpoint/2010/main" val="424492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5DB663-C4C6-4F29-A6D8-D774BBC4942D}"/>
              </a:ext>
            </a:extLst>
          </p:cNvPr>
          <p:cNvPicPr>
            <a:picLocks noChangeAspect="1"/>
          </p:cNvPicPr>
          <p:nvPr/>
        </p:nvPicPr>
        <p:blipFill>
          <a:blip r:embed="rId2"/>
          <a:stretch>
            <a:fillRect/>
          </a:stretch>
        </p:blipFill>
        <p:spPr>
          <a:xfrm>
            <a:off x="6307790" y="1685933"/>
            <a:ext cx="5760000" cy="3610024"/>
          </a:xfrm>
          <a:prstGeom prst="rect">
            <a:avLst/>
          </a:prstGeom>
        </p:spPr>
      </p:pic>
      <p:pic>
        <p:nvPicPr>
          <p:cNvPr id="2" name="Picture 1">
            <a:extLst>
              <a:ext uri="{FF2B5EF4-FFF2-40B4-BE49-F238E27FC236}">
                <a16:creationId xmlns:a16="http://schemas.microsoft.com/office/drawing/2014/main" id="{24B84EE9-BA1F-4EA8-80FF-B43B1DE05A2C}"/>
              </a:ext>
            </a:extLst>
          </p:cNvPr>
          <p:cNvPicPr>
            <a:picLocks noChangeAspect="1"/>
          </p:cNvPicPr>
          <p:nvPr/>
        </p:nvPicPr>
        <p:blipFill>
          <a:blip r:embed="rId3"/>
          <a:stretch>
            <a:fillRect/>
          </a:stretch>
        </p:blipFill>
        <p:spPr>
          <a:xfrm>
            <a:off x="82000" y="1686568"/>
            <a:ext cx="5760000" cy="3609389"/>
          </a:xfrm>
          <a:prstGeom prst="rect">
            <a:avLst/>
          </a:prstGeom>
        </p:spPr>
      </p:pic>
      <p:sp>
        <p:nvSpPr>
          <p:cNvPr id="4" name="Slide Number Placeholder 3"/>
          <p:cNvSpPr>
            <a:spLocks noGrp="1"/>
          </p:cNvSpPr>
          <p:nvPr>
            <p:ph type="sldNum" sz="quarter" idx="12"/>
          </p:nvPr>
        </p:nvSpPr>
        <p:spPr/>
        <p:txBody>
          <a:bodyPr/>
          <a:lstStyle/>
          <a:p>
            <a:fld id="{E662957B-846B-43B9-8E68-0756A19658DB}" type="slidenum">
              <a:rPr lang="en-GB" smtClean="0"/>
              <a:t>10</a:t>
            </a:fld>
            <a:endParaRPr lang="en-GB"/>
          </a:p>
        </p:txBody>
      </p:sp>
      <p:sp>
        <p:nvSpPr>
          <p:cNvPr id="11" name="TextBox 10">
            <a:extLst>
              <a:ext uri="{FF2B5EF4-FFF2-40B4-BE49-F238E27FC236}">
                <a16:creationId xmlns:a16="http://schemas.microsoft.com/office/drawing/2014/main" id="{F266B9BD-CA41-4D03-99F3-2448DE96F226}"/>
              </a:ext>
            </a:extLst>
          </p:cNvPr>
          <p:cNvSpPr txBox="1"/>
          <p:nvPr/>
        </p:nvSpPr>
        <p:spPr>
          <a:xfrm>
            <a:off x="226000" y="889279"/>
            <a:ext cx="11818133" cy="338554"/>
          </a:xfrm>
          <a:prstGeom prst="rect">
            <a:avLst/>
          </a:prstGeom>
          <a:noFill/>
        </p:spPr>
        <p:txBody>
          <a:bodyPr wrap="square" rtlCol="0">
            <a:spAutoFit/>
          </a:bodyPr>
          <a:lstStyle/>
          <a:p>
            <a:pPr algn="ctr"/>
            <a:r>
              <a:rPr lang="en-GB" sz="1600" b="1" dirty="0">
                <a:solidFill>
                  <a:schemeClr val="accent6"/>
                </a:solidFill>
              </a:rPr>
              <a:t>Total loan repayments by English-domiciled FT undergraduate degree graduates (NPV in 2020-21 prices), by earnings decile and gender</a:t>
            </a:r>
          </a:p>
        </p:txBody>
      </p:sp>
      <p:sp>
        <p:nvSpPr>
          <p:cNvPr id="22" name="Title 1">
            <a:extLst>
              <a:ext uri="{FF2B5EF4-FFF2-40B4-BE49-F238E27FC236}">
                <a16:creationId xmlns:a16="http://schemas.microsoft.com/office/drawing/2014/main" id="{87A23DF7-8555-48E3-8B1D-B5D3175722E7}"/>
              </a:ext>
            </a:extLst>
          </p:cNvPr>
          <p:cNvSpPr>
            <a:spLocks noGrp="1"/>
          </p:cNvSpPr>
          <p:nvPr>
            <p:ph type="title"/>
          </p:nvPr>
        </p:nvSpPr>
        <p:spPr>
          <a:xfrm>
            <a:off x="229413" y="36585"/>
            <a:ext cx="9857562" cy="792088"/>
          </a:xfrm>
        </p:spPr>
        <p:txBody>
          <a:bodyPr>
            <a:noAutofit/>
          </a:bodyPr>
          <a:lstStyle/>
          <a:p>
            <a:r>
              <a:rPr lang="en-GB" sz="2400" dirty="0">
                <a:solidFill>
                  <a:schemeClr val="accent1"/>
                </a:solidFill>
              </a:rPr>
              <a:t>Graduate loan repayments under alternative assumptions: 35 year repayment period</a:t>
            </a:r>
          </a:p>
        </p:txBody>
      </p:sp>
      <p:sp>
        <p:nvSpPr>
          <p:cNvPr id="5" name="Rectangle 4">
            <a:extLst>
              <a:ext uri="{FF2B5EF4-FFF2-40B4-BE49-F238E27FC236}">
                <a16:creationId xmlns:a16="http://schemas.microsoft.com/office/drawing/2014/main" id="{894D3124-25C1-4845-A53B-07747B997DD3}"/>
              </a:ext>
            </a:extLst>
          </p:cNvPr>
          <p:cNvSpPr/>
          <p:nvPr/>
        </p:nvSpPr>
        <p:spPr>
          <a:xfrm>
            <a:off x="253070" y="5520804"/>
            <a:ext cx="11814720" cy="1077218"/>
          </a:xfrm>
          <a:prstGeom prst="rect">
            <a:avLst/>
          </a:prstGeom>
        </p:spPr>
        <p:txBody>
          <a:bodyPr wrap="square">
            <a:spAutoFit/>
          </a:bodyPr>
          <a:lstStyle/>
          <a:p>
            <a:pPr marL="285750" indent="-285750">
              <a:spcAft>
                <a:spcPts val="600"/>
              </a:spcAft>
              <a:buFont typeface="Wingdings" panose="05000000000000000000" pitchFamily="2" charset="2"/>
              <a:buChar char="§"/>
            </a:pPr>
            <a:r>
              <a:rPr lang="en-GB" sz="1600" dirty="0"/>
              <a:t>Extending the repayment period has a </a:t>
            </a:r>
            <a:r>
              <a:rPr lang="en-GB" sz="1600" b="1" dirty="0">
                <a:solidFill>
                  <a:schemeClr val="accent6"/>
                </a:solidFill>
              </a:rPr>
              <a:t>significant detrimental impact </a:t>
            </a:r>
            <a:r>
              <a:rPr lang="en-GB" sz="1600" dirty="0"/>
              <a:t>on the ‘typical’ graduate and a relatively minimal impact on the highest earning male graduates. For all middle-income male graduates and middle to high-income female graduates, the extension of the repayment period increases lifetime repayments by up to </a:t>
            </a:r>
            <a:r>
              <a:rPr lang="en-GB" sz="1600" b="1" dirty="0">
                <a:solidFill>
                  <a:schemeClr val="accent6"/>
                </a:solidFill>
              </a:rPr>
              <a:t>£10,000</a:t>
            </a:r>
            <a:r>
              <a:rPr lang="en-GB" sz="1600" dirty="0"/>
              <a:t> in present value terms. In general, the highest earnings graduates are unaffected as they would have repaid the entirety of their loan balance well before the potential extension of the repayment period.</a:t>
            </a:r>
          </a:p>
        </p:txBody>
      </p:sp>
      <p:sp>
        <p:nvSpPr>
          <p:cNvPr id="18" name="Rectangle 17">
            <a:extLst>
              <a:ext uri="{FF2B5EF4-FFF2-40B4-BE49-F238E27FC236}">
                <a16:creationId xmlns:a16="http://schemas.microsoft.com/office/drawing/2014/main" id="{0B862F9B-B942-4AFD-82EE-D221CA5BF59E}"/>
              </a:ext>
            </a:extLst>
          </p:cNvPr>
          <p:cNvSpPr/>
          <p:nvPr/>
        </p:nvSpPr>
        <p:spPr>
          <a:xfrm rot="5400000">
            <a:off x="9025790" y="-1348362"/>
            <a:ext cx="324000" cy="57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tx1"/>
                </a:solidFill>
              </a:rPr>
              <a:t>35 year repayment period</a:t>
            </a:r>
          </a:p>
        </p:txBody>
      </p:sp>
      <p:sp>
        <p:nvSpPr>
          <p:cNvPr id="20" name="Rectangle 19">
            <a:extLst>
              <a:ext uri="{FF2B5EF4-FFF2-40B4-BE49-F238E27FC236}">
                <a16:creationId xmlns:a16="http://schemas.microsoft.com/office/drawing/2014/main" id="{CCFEB53C-8458-4E98-92F4-4E8381155A30}"/>
              </a:ext>
            </a:extLst>
          </p:cNvPr>
          <p:cNvSpPr/>
          <p:nvPr/>
        </p:nvSpPr>
        <p:spPr>
          <a:xfrm rot="5400000">
            <a:off x="2800000" y="-1348362"/>
            <a:ext cx="324000" cy="57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Baseline</a:t>
            </a:r>
          </a:p>
        </p:txBody>
      </p:sp>
      <p:sp>
        <p:nvSpPr>
          <p:cNvPr id="29" name="Rectangle 28">
            <a:extLst>
              <a:ext uri="{FF2B5EF4-FFF2-40B4-BE49-F238E27FC236}">
                <a16:creationId xmlns:a16="http://schemas.microsoft.com/office/drawing/2014/main" id="{DFB7E394-65D3-43B1-90BF-7D807D010C57}"/>
              </a:ext>
            </a:extLst>
          </p:cNvPr>
          <p:cNvSpPr/>
          <p:nvPr/>
        </p:nvSpPr>
        <p:spPr>
          <a:xfrm>
            <a:off x="1919095" y="2562225"/>
            <a:ext cx="2148080" cy="23241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AB1C49-0A66-4FB4-9B4B-62666CC55EEC}"/>
              </a:ext>
            </a:extLst>
          </p:cNvPr>
          <p:cNvSpPr/>
          <p:nvPr/>
        </p:nvSpPr>
        <p:spPr>
          <a:xfrm>
            <a:off x="8148445" y="2562225"/>
            <a:ext cx="2124460" cy="23241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ctor: Elbow 31">
            <a:extLst>
              <a:ext uri="{FF2B5EF4-FFF2-40B4-BE49-F238E27FC236}">
                <a16:creationId xmlns:a16="http://schemas.microsoft.com/office/drawing/2014/main" id="{C1ABFD02-1D54-40C1-90E9-EACB83982D4F}"/>
              </a:ext>
            </a:extLst>
          </p:cNvPr>
          <p:cNvCxnSpPr>
            <a:cxnSpLocks/>
            <a:stCxn id="29" idx="0"/>
            <a:endCxn id="30" idx="0"/>
          </p:cNvCxnSpPr>
          <p:nvPr/>
        </p:nvCxnSpPr>
        <p:spPr>
          <a:xfrm rot="5400000" flipH="1" flipV="1">
            <a:off x="6101905" y="-546545"/>
            <a:ext cx="12700" cy="6217540"/>
          </a:xfrm>
          <a:prstGeom prst="bentConnector3">
            <a:avLst>
              <a:gd name="adj1" fmla="val 1800000"/>
            </a:avLst>
          </a:prstGeom>
          <a:ln w="190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9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2BCA1CD-6D67-4D66-859F-6F72890C632F}"/>
              </a:ext>
            </a:extLst>
          </p:cNvPr>
          <p:cNvGraphicFramePr>
            <a:graphicFrameLocks noGrp="1"/>
          </p:cNvGraphicFramePr>
          <p:nvPr>
            <p:extLst>
              <p:ext uri="{D42A27DB-BD31-4B8C-83A1-F6EECF244321}">
                <p14:modId xmlns:p14="http://schemas.microsoft.com/office/powerpoint/2010/main" val="4109968258"/>
              </p:ext>
            </p:extLst>
          </p:nvPr>
        </p:nvGraphicFramePr>
        <p:xfrm>
          <a:off x="476772" y="543911"/>
          <a:ext cx="8108017" cy="5861330"/>
        </p:xfrm>
        <a:graphic>
          <a:graphicData uri="http://schemas.openxmlformats.org/drawingml/2006/table">
            <a:tbl>
              <a:tblPr firstRow="1" bandRow="1">
                <a:tableStyleId>{00A15C55-8517-42AA-B614-E9B94910E393}</a:tableStyleId>
              </a:tblPr>
              <a:tblGrid>
                <a:gridCol w="2456489">
                  <a:extLst>
                    <a:ext uri="{9D8B030D-6E8A-4147-A177-3AD203B41FA5}">
                      <a16:colId xmlns:a16="http://schemas.microsoft.com/office/drawing/2014/main" val="20000"/>
                    </a:ext>
                  </a:extLst>
                </a:gridCol>
                <a:gridCol w="1130400">
                  <a:extLst>
                    <a:ext uri="{9D8B030D-6E8A-4147-A177-3AD203B41FA5}">
                      <a16:colId xmlns:a16="http://schemas.microsoft.com/office/drawing/2014/main" val="20001"/>
                    </a:ext>
                  </a:extLst>
                </a:gridCol>
                <a:gridCol w="1130282">
                  <a:extLst>
                    <a:ext uri="{9D8B030D-6E8A-4147-A177-3AD203B41FA5}">
                      <a16:colId xmlns:a16="http://schemas.microsoft.com/office/drawing/2014/main" val="1044211527"/>
                    </a:ext>
                  </a:extLst>
                </a:gridCol>
                <a:gridCol w="1130282">
                  <a:extLst>
                    <a:ext uri="{9D8B030D-6E8A-4147-A177-3AD203B41FA5}">
                      <a16:colId xmlns:a16="http://schemas.microsoft.com/office/drawing/2014/main" val="2277380046"/>
                    </a:ext>
                  </a:extLst>
                </a:gridCol>
                <a:gridCol w="1130282">
                  <a:extLst>
                    <a:ext uri="{9D8B030D-6E8A-4147-A177-3AD203B41FA5}">
                      <a16:colId xmlns:a16="http://schemas.microsoft.com/office/drawing/2014/main" val="4063308008"/>
                    </a:ext>
                  </a:extLst>
                </a:gridCol>
                <a:gridCol w="1130282">
                  <a:extLst>
                    <a:ext uri="{9D8B030D-6E8A-4147-A177-3AD203B41FA5}">
                      <a16:colId xmlns:a16="http://schemas.microsoft.com/office/drawing/2014/main" val="262356320"/>
                    </a:ext>
                  </a:extLst>
                </a:gridCol>
              </a:tblGrid>
              <a:tr h="279222">
                <a:tc>
                  <a:txBody>
                    <a:bodyPr/>
                    <a:lstStyle/>
                    <a:p>
                      <a:endParaRPr lang="en-GB" sz="1200" dirty="0">
                        <a:solidFill>
                          <a:schemeClr val="bg1"/>
                        </a:solidFill>
                        <a:latin typeface="+mn-lt"/>
                      </a:endParaRPr>
                    </a:p>
                  </a:txBody>
                  <a:tcPr marL="45720" marR="45720" anchor="ctr">
                    <a:lnB w="12700" cap="flat" cmpd="sng" algn="ctr">
                      <a:solidFill>
                        <a:schemeClr val="bg1">
                          <a:lumMod val="75000"/>
                        </a:schemeClr>
                      </a:solidFill>
                      <a:prstDash val="solid"/>
                      <a:round/>
                      <a:headEnd type="none" w="med" len="med"/>
                      <a:tailEnd type="none" w="med" len="med"/>
                    </a:lnB>
                    <a:noFill/>
                  </a:tcPr>
                </a:tc>
                <a:tc>
                  <a:txBody>
                    <a:bodyPr/>
                    <a:lstStyle/>
                    <a:p>
                      <a:pPr algn="ctr"/>
                      <a:endParaRPr lang="en-GB" sz="1200" dirty="0">
                        <a:solidFill>
                          <a:schemeClr val="bg1"/>
                        </a:solidFill>
                      </a:endParaRPr>
                    </a:p>
                  </a:txBody>
                  <a:tcPr marL="45720" marR="45720" anchor="ctr">
                    <a:lnB w="12700" cap="flat" cmpd="sng" algn="ctr">
                      <a:solidFill>
                        <a:schemeClr val="bg1">
                          <a:lumMod val="75000"/>
                        </a:schemeClr>
                      </a:solidFill>
                      <a:prstDash val="solid"/>
                      <a:round/>
                      <a:headEnd type="none" w="med" len="med"/>
                      <a:tailEnd type="none" w="med" len="med"/>
                    </a:lnB>
                    <a:noFill/>
                  </a:tcPr>
                </a:tc>
                <a:tc gridSpan="4">
                  <a:txBody>
                    <a:bodyPr/>
                    <a:lstStyle/>
                    <a:p>
                      <a:pPr algn="ctr"/>
                      <a:r>
                        <a:rPr lang="en-GB" sz="1200" b="1" dirty="0">
                          <a:solidFill>
                            <a:schemeClr val="tx1"/>
                          </a:solidFill>
                        </a:rPr>
                        <a:t>Absolute Values</a:t>
                      </a:r>
                    </a:p>
                  </a:txBody>
                  <a:tcPr marL="45720" marR="45720" anchor="b">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GB" sz="1200" dirty="0">
                        <a:solidFill>
                          <a:schemeClr val="bg2"/>
                        </a:solidFill>
                      </a:endParaRPr>
                    </a:p>
                  </a:txBody>
                  <a:tcPr marL="45720" marR="45720" anchor="ctr">
                    <a:lnB w="12700" cap="flat" cmpd="sng" algn="ctr">
                      <a:solidFill>
                        <a:schemeClr val="bg1">
                          <a:lumMod val="75000"/>
                        </a:schemeClr>
                      </a:solidFill>
                      <a:prstDash val="solid"/>
                      <a:round/>
                      <a:headEnd type="none" w="med" len="med"/>
                      <a:tailEnd type="none" w="med" len="med"/>
                    </a:lnB>
                    <a:solidFill>
                      <a:srgbClr val="2579F4"/>
                    </a:solidFill>
                  </a:tcPr>
                </a:tc>
                <a:tc hMerge="1">
                  <a:txBody>
                    <a:bodyPr/>
                    <a:lstStyle/>
                    <a:p>
                      <a:pPr algn="ctr"/>
                      <a:endParaRPr lang="en-GB" sz="1200" dirty="0">
                        <a:solidFill>
                          <a:schemeClr val="bg2"/>
                        </a:solidFill>
                      </a:endParaRPr>
                    </a:p>
                  </a:txBody>
                  <a:tcPr marL="45720" marR="45720" anchor="ctr">
                    <a:lnB w="12700" cap="flat" cmpd="sng" algn="ctr">
                      <a:solidFill>
                        <a:schemeClr val="bg1">
                          <a:lumMod val="75000"/>
                        </a:schemeClr>
                      </a:solidFill>
                      <a:prstDash val="solid"/>
                      <a:round/>
                      <a:headEnd type="none" w="med" len="med"/>
                      <a:tailEnd type="none" w="med" len="med"/>
                    </a:lnB>
                    <a:solidFill>
                      <a:srgbClr val="08439B"/>
                    </a:solidFill>
                  </a:tcPr>
                </a:tc>
                <a:tc hMerge="1">
                  <a:txBody>
                    <a:bodyPr/>
                    <a:lstStyle/>
                    <a:p>
                      <a:pPr algn="ctr"/>
                      <a:endParaRPr lang="en-GB" sz="1200" dirty="0">
                        <a:solidFill>
                          <a:schemeClr val="bg2"/>
                        </a:solidFill>
                      </a:endParaRPr>
                    </a:p>
                  </a:txBody>
                  <a:tcPr marL="45720" marR="45720" anchor="ctr">
                    <a:lnB w="12700" cap="flat" cmpd="sng" algn="ctr">
                      <a:solidFill>
                        <a:schemeClr val="bg1">
                          <a:lumMod val="75000"/>
                        </a:schemeClr>
                      </a:solidFill>
                      <a:prstDash val="solid"/>
                      <a:round/>
                      <a:headEnd type="none" w="med" len="med"/>
                      <a:tailEnd type="none" w="med" len="med"/>
                    </a:lnB>
                    <a:solidFill>
                      <a:srgbClr val="04285C"/>
                    </a:solidFill>
                  </a:tcPr>
                </a:tc>
                <a:extLst>
                  <a:ext uri="{0D108BD9-81ED-4DB2-BD59-A6C34878D82A}">
                    <a16:rowId xmlns:a16="http://schemas.microsoft.com/office/drawing/2014/main" val="3601506942"/>
                  </a:ext>
                </a:extLst>
              </a:tr>
              <a:tr h="279222">
                <a:tc>
                  <a:txBody>
                    <a:bodyPr/>
                    <a:lstStyle/>
                    <a:p>
                      <a:r>
                        <a:rPr lang="en-GB" sz="1200" b="1" dirty="0">
                          <a:solidFill>
                            <a:schemeClr val="bg1"/>
                          </a:solidFill>
                          <a:latin typeface="+mn-lt"/>
                        </a:rPr>
                        <a:t>Description of scenarios</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GB" sz="1200" b="1" dirty="0">
                          <a:solidFill>
                            <a:schemeClr val="bg1"/>
                          </a:solidFill>
                          <a:latin typeface="+mn-lt"/>
                        </a:rPr>
                        <a:t>Baseline</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GB" sz="1200" b="1" dirty="0">
                          <a:solidFill>
                            <a:schemeClr val="tx2"/>
                          </a:solidFill>
                          <a:latin typeface="+mn-lt"/>
                        </a:rPr>
                        <a:t>Scenario 1</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2FB"/>
                    </a:solidFill>
                  </a:tcPr>
                </a:tc>
                <a:tc>
                  <a:txBody>
                    <a:bodyPr/>
                    <a:lstStyle/>
                    <a:p>
                      <a:pPr algn="ctr"/>
                      <a:r>
                        <a:rPr lang="en-GB" sz="1200" b="1" dirty="0">
                          <a:solidFill>
                            <a:schemeClr val="bg2"/>
                          </a:solidFill>
                          <a:latin typeface="+mn-lt"/>
                        </a:rPr>
                        <a:t>Scenario 2</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579F4"/>
                    </a:solidFill>
                  </a:tcPr>
                </a:tc>
                <a:tc>
                  <a:txBody>
                    <a:bodyPr/>
                    <a:lstStyle/>
                    <a:p>
                      <a:pPr algn="ctr"/>
                      <a:r>
                        <a:rPr lang="en-GB" sz="1200" b="1" dirty="0">
                          <a:solidFill>
                            <a:schemeClr val="bg2"/>
                          </a:solidFill>
                          <a:latin typeface="+mn-lt"/>
                        </a:rPr>
                        <a:t>Scenario 3</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8439B"/>
                    </a:solidFill>
                  </a:tcPr>
                </a:tc>
                <a:tc>
                  <a:txBody>
                    <a:bodyPr/>
                    <a:lstStyle/>
                    <a:p>
                      <a:pPr algn="ctr"/>
                      <a:r>
                        <a:rPr lang="en-GB" sz="1200" b="1" dirty="0">
                          <a:solidFill>
                            <a:schemeClr val="bg2"/>
                          </a:solidFill>
                          <a:latin typeface="+mn-lt"/>
                        </a:rPr>
                        <a:t>Scenario 4</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4285C"/>
                    </a:solidFill>
                  </a:tcPr>
                </a:tc>
                <a:extLst>
                  <a:ext uri="{0D108BD9-81ED-4DB2-BD59-A6C34878D82A}">
                    <a16:rowId xmlns:a16="http://schemas.microsoft.com/office/drawing/2014/main" val="10000"/>
                  </a:ext>
                </a:extLst>
              </a:tr>
              <a:tr h="288000">
                <a:tc>
                  <a:txBody>
                    <a:bodyPr/>
                    <a:lstStyle/>
                    <a:p>
                      <a:pPr algn="r"/>
                      <a:r>
                        <a:rPr lang="en-GB" sz="1200" b="1" dirty="0">
                          <a:solidFill>
                            <a:schemeClr val="accent6"/>
                          </a:solidFill>
                          <a:latin typeface="+mn-lt"/>
                        </a:rPr>
                        <a:t>Repayment threshold</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£26,575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£26,575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£12,570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£19,390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£19,390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19169"/>
                  </a:ext>
                </a:extLst>
              </a:tr>
              <a:tr h="288000">
                <a:tc>
                  <a:txBody>
                    <a:bodyPr/>
                    <a:lstStyle/>
                    <a:p>
                      <a:pPr marL="0" algn="r" rtl="0" eaLnBrk="1" latinLnBrk="0" hangingPunct="1"/>
                      <a:r>
                        <a:rPr kumimoji="0" lang="en-GB" sz="1200" b="1" kern="1200" dirty="0">
                          <a:solidFill>
                            <a:schemeClr val="accent6"/>
                          </a:solidFill>
                          <a:latin typeface="+mn-lt"/>
                          <a:ea typeface="+mn-ea"/>
                          <a:cs typeface="+mn-cs"/>
                        </a:rPr>
                        <a:t>Repayment Period (years)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672228"/>
                  </a:ext>
                </a:extLst>
              </a:tr>
              <a:tr h="288000">
                <a:tc>
                  <a:txBody>
                    <a:bodyPr/>
                    <a:lstStyle/>
                    <a:p>
                      <a:pPr marL="0" algn="r" rtl="0" eaLnBrk="1" latinLnBrk="0" hangingPunct="1"/>
                      <a:r>
                        <a:rPr kumimoji="0" lang="en-GB" sz="1200" b="1" kern="1200" dirty="0">
                          <a:solidFill>
                            <a:schemeClr val="accent6"/>
                          </a:solidFill>
                          <a:latin typeface="+mn-lt"/>
                          <a:ea typeface="+mn-ea"/>
                          <a:cs typeface="+mn-cs"/>
                        </a:rPr>
                        <a:t>Real interest rate (during/post completion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 / 0-3%</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0% / 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0% / 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0% / 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3% / 0-3%</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20232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bg1"/>
                          </a:solidFill>
                          <a:latin typeface="+mn-lt"/>
                          <a:ea typeface="+mn-ea"/>
                          <a:cs typeface="+mn-cs"/>
                        </a:rPr>
                        <a:t>Resource</a:t>
                      </a:r>
                      <a:r>
                        <a:rPr lang="en-GB" sz="1200" b="1" dirty="0">
                          <a:solidFill>
                            <a:schemeClr val="bg1"/>
                          </a:solidFill>
                          <a:latin typeface="+mn-lt"/>
                        </a:rPr>
                        <a:t> flows (£/£m/%)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002403"/>
                  </a:ext>
                </a:extLst>
              </a:tr>
              <a:tr h="360000">
                <a:tc gridSpan="2">
                  <a:txBody>
                    <a:bodyPr/>
                    <a:lstStyle/>
                    <a:p>
                      <a:r>
                        <a:rPr lang="en-GB" sz="1400" b="1" dirty="0">
                          <a:solidFill>
                            <a:schemeClr val="accent6"/>
                          </a:solidFill>
                        </a:rPr>
                        <a:t>Exchequer </a:t>
                      </a:r>
                      <a:r>
                        <a:rPr lang="en-GB" sz="1400" b="0" dirty="0">
                          <a:solidFill>
                            <a:srgbClr val="C00000"/>
                          </a:solidFill>
                        </a:rPr>
                        <a:t>(Red parenthesis in scenarios represent an increase in HMT costs)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9222">
                <a:tc>
                  <a:txBody>
                    <a:bodyPr/>
                    <a:lstStyle/>
                    <a:p>
                      <a:r>
                        <a:rPr lang="en-GB" sz="1200" dirty="0">
                          <a:solidFill>
                            <a:schemeClr val="accent6"/>
                          </a:solidFill>
                        </a:rPr>
                        <a:t>Cost of maintenance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GB" sz="1200" b="0" i="0" u="none" strike="noStrike" dirty="0">
                        <a:solidFill>
                          <a:schemeClr val="accent6"/>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200" b="0" i="0" u="none" strike="noStrike">
                        <a:solidFill>
                          <a:schemeClr val="accent6"/>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200" b="0" i="0" u="none" strike="noStrike">
                        <a:solidFill>
                          <a:srgbClr val="0D0D0D"/>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200" b="0" i="0" u="none" strike="noStrike" dirty="0">
                        <a:solidFill>
                          <a:srgbClr val="0D0D0D"/>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222">
                <a:tc>
                  <a:txBody>
                    <a:bodyPr/>
                    <a:lstStyle/>
                    <a:p>
                      <a:r>
                        <a:rPr lang="en-GB" sz="1200" dirty="0">
                          <a:solidFill>
                            <a:schemeClr val="accent6"/>
                          </a:solidFill>
                        </a:rPr>
                        <a:t>Cost of maintenance 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(£4,019)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rgbClr val="C00000"/>
                          </a:solidFill>
                          <a:effectLst/>
                          <a:latin typeface="+mn-lt"/>
                        </a:rPr>
                        <a:t>(£4,542m)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C00000"/>
                          </a:solidFill>
                          <a:effectLst/>
                          <a:latin typeface="+mn-lt"/>
                        </a:rPr>
                        <a:t>(£2,120m)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(£3,305m)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(£2,423m)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tuition fee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a:t>
                      </a:r>
                      <a:endParaRPr lang="en-GB" sz="1200" b="0" i="0" u="none" strike="noStrike" dirty="0">
                        <a:solidFill>
                          <a:srgbClr val="000000"/>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rgbClr val="C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752364"/>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tuition</a:t>
                      </a:r>
                      <a:r>
                        <a:rPr lang="en-GB" sz="1200" baseline="0" dirty="0">
                          <a:solidFill>
                            <a:schemeClr val="accent6"/>
                          </a:solidFill>
                        </a:rPr>
                        <a:t> fee </a:t>
                      </a:r>
                      <a:r>
                        <a:rPr lang="en-GB" sz="1200" dirty="0">
                          <a:solidFill>
                            <a:schemeClr val="accent6"/>
                          </a:solidFill>
                        </a:rPr>
                        <a:t>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(£5,395m)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rgbClr val="C00000"/>
                          </a:solidFill>
                          <a:effectLst/>
                          <a:latin typeface="+mn-lt"/>
                        </a:rPr>
                        <a:t>(£6,102m)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C00000"/>
                          </a:solidFill>
                          <a:effectLst/>
                          <a:latin typeface="+mn-lt"/>
                        </a:rPr>
                        <a:t>(£2,849m)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(£4,439m)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(£3,246m)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Teaching</a:t>
                      </a:r>
                      <a:r>
                        <a:rPr lang="en-GB" sz="1200" baseline="0" dirty="0">
                          <a:solidFill>
                            <a:schemeClr val="accent6"/>
                          </a:solidFill>
                        </a:rPr>
                        <a:t> Grants</a:t>
                      </a:r>
                      <a:endParaRPr lang="en-GB" sz="1200" dirty="0">
                        <a:solidFill>
                          <a:schemeClr val="accent6"/>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mn-lt"/>
                        </a:rPr>
                        <a:t>Total Exchequer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mn-lt"/>
                        </a:rPr>
                        <a:t>(£10,656m)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1" i="0" u="none" strike="noStrike" dirty="0">
                          <a:solidFill>
                            <a:srgbClr val="C00000"/>
                          </a:solidFill>
                          <a:effectLst/>
                          <a:latin typeface="+mn-lt"/>
                        </a:rPr>
                        <a:t>(£11,886m)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mn-lt"/>
                        </a:rPr>
                        <a:t>(£6,211m)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mn-lt"/>
                        </a:rPr>
                        <a:t>(£8,986m)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mn-lt"/>
                        </a:rPr>
                        <a:t>(£6,911m)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18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1" dirty="0">
                        <a:solidFill>
                          <a:schemeClr val="accent6"/>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057970"/>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accent6"/>
                          </a:solidFill>
                        </a:rPr>
                        <a:t>RAB charge (%)</a:t>
                      </a:r>
                      <a:endParaRPr lang="en-GB" sz="1200" b="0" dirty="0">
                        <a:solidFill>
                          <a:schemeClr val="accent6"/>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53.9%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1" i="0" u="none" strike="noStrike" dirty="0">
                          <a:solidFill>
                            <a:schemeClr val="accent6"/>
                          </a:solidFill>
                          <a:effectLst/>
                          <a:latin typeface="+mn-lt"/>
                        </a:rPr>
                        <a:t>60.6%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28.2%</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44.2%</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32.8%</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6"/>
                          </a:solidFill>
                        </a:rPr>
                        <a:t>% never repaying full loan/anything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88.2%/33.0%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1" i="0" u="none" strike="noStrike" dirty="0">
                          <a:solidFill>
                            <a:schemeClr val="accent6"/>
                          </a:solidFill>
                          <a:effectLst/>
                          <a:latin typeface="+mn-lt"/>
                        </a:rPr>
                        <a:t>73.7%/33.0%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40.6%/2.4%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58.3%/15.5%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75.6%/15.5%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77654"/>
                  </a:ext>
                </a:extLst>
              </a:tr>
              <a:tr h="1188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lnT w="12700" cap="flat" cmpd="sng" algn="ctr">
                      <a:solidFill>
                        <a:schemeClr val="accent6">
                          <a:lumMod val="40000"/>
                          <a:lumOff val="6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687750"/>
                  </a:ext>
                </a:extLst>
              </a:tr>
              <a:tr h="36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kern="1200" dirty="0">
                          <a:solidFill>
                            <a:schemeClr val="accent6"/>
                          </a:solidFill>
                          <a:latin typeface="+mn-lt"/>
                          <a:ea typeface="+mn-ea"/>
                          <a:cs typeface="+mn-cs"/>
                        </a:rPr>
                        <a:t>Students/Graduates (FT degrees)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79222">
                <a:tc>
                  <a:txBody>
                    <a:bodyPr/>
                    <a:lstStyle/>
                    <a:p>
                      <a:pPr algn="l" fontAlgn="b"/>
                      <a:r>
                        <a:rPr lang="en-GB" sz="1200" b="0" dirty="0">
                          <a:solidFill>
                            <a:schemeClr val="accent6"/>
                          </a:solidFill>
                        </a:rPr>
                        <a:t>Average debt on graduation</a:t>
                      </a:r>
                      <a:endParaRPr kumimoji="0" lang="en-GB" sz="1200" b="0" kern="1200" dirty="0">
                        <a:solidFill>
                          <a:schemeClr val="accent6"/>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accent6"/>
                          </a:solidFill>
                          <a:effectLst/>
                          <a:latin typeface="+mn-lt"/>
                        </a:rPr>
                        <a:t>£47,000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chemeClr val="accent6"/>
                          </a:solidFill>
                          <a:effectLst/>
                          <a:latin typeface="+mn-lt"/>
                        </a:rPr>
                        <a:t>£45,600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£45,600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£45,600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£47,000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80800">
                <a:tc>
                  <a:txBody>
                    <a:bodyPr/>
                    <a:lstStyle/>
                    <a:p>
                      <a:pPr algn="l" fontAlgn="b"/>
                      <a:r>
                        <a:rPr kumimoji="0" lang="en-GB" sz="1200" b="0" kern="1200" dirty="0">
                          <a:solidFill>
                            <a:schemeClr val="accent6"/>
                          </a:solidFill>
                          <a:latin typeface="+mn-lt"/>
                          <a:ea typeface="+mn-ea"/>
                          <a:cs typeface="+mn-cs"/>
                        </a:rPr>
                        <a:t>Average lifetime repayments (M/F)</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accent6"/>
                          </a:solidFill>
                          <a:effectLst/>
                          <a:latin typeface="+mn-lt"/>
                        </a:rPr>
                        <a:t>£34,800/£13,100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chemeClr val="accent6"/>
                          </a:solidFill>
                          <a:effectLst/>
                          <a:latin typeface="+mn-lt"/>
                        </a:rPr>
                        <a:t>£28,400/£11,800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£40,300/£29,300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£35,200/£20,300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£44,700/£23,500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9407256"/>
                  </a:ext>
                </a:extLst>
              </a:tr>
            </a:tbl>
          </a:graphicData>
        </a:graphic>
      </p:graphicFrame>
      <p:sp>
        <p:nvSpPr>
          <p:cNvPr id="4" name="Slide Number Placeholder 3">
            <a:extLst>
              <a:ext uri="{FF2B5EF4-FFF2-40B4-BE49-F238E27FC236}">
                <a16:creationId xmlns:a16="http://schemas.microsoft.com/office/drawing/2014/main" id="{F2913BDE-EDBF-491E-BD18-5C63F3F22262}"/>
              </a:ext>
            </a:extLst>
          </p:cNvPr>
          <p:cNvSpPr>
            <a:spLocks noGrp="1"/>
          </p:cNvSpPr>
          <p:nvPr>
            <p:ph type="sldNum" sz="quarter" idx="12"/>
          </p:nvPr>
        </p:nvSpPr>
        <p:spPr/>
        <p:txBody>
          <a:bodyPr/>
          <a:lstStyle/>
          <a:p>
            <a:fld id="{E662957B-846B-43B9-8E68-0756A19658DB}" type="slidenum">
              <a:rPr lang="en-GB" smtClean="0"/>
              <a:t>11</a:t>
            </a:fld>
            <a:endParaRPr lang="en-GB"/>
          </a:p>
        </p:txBody>
      </p:sp>
      <p:sp>
        <p:nvSpPr>
          <p:cNvPr id="5" name="Title 1">
            <a:extLst>
              <a:ext uri="{FF2B5EF4-FFF2-40B4-BE49-F238E27FC236}">
                <a16:creationId xmlns:a16="http://schemas.microsoft.com/office/drawing/2014/main" id="{ECB4B2AB-C23A-4C3A-8D74-EEFE4FF08C6B}"/>
              </a:ext>
            </a:extLst>
          </p:cNvPr>
          <p:cNvSpPr>
            <a:spLocks noGrp="1"/>
          </p:cNvSpPr>
          <p:nvPr>
            <p:ph type="title"/>
          </p:nvPr>
        </p:nvSpPr>
        <p:spPr>
          <a:xfrm>
            <a:off x="229412" y="36585"/>
            <a:ext cx="10286187" cy="792088"/>
          </a:xfrm>
        </p:spPr>
        <p:txBody>
          <a:bodyPr>
            <a:noAutofit/>
          </a:bodyPr>
          <a:lstStyle/>
          <a:p>
            <a:r>
              <a:rPr lang="en-GB" dirty="0"/>
              <a:t>Sensitivity Analysis: </a:t>
            </a:r>
            <a:endParaRPr lang="en-GB" dirty="0">
              <a:solidFill>
                <a:srgbClr val="C00000"/>
              </a:solidFill>
            </a:endParaRPr>
          </a:p>
        </p:txBody>
      </p:sp>
      <p:sp>
        <p:nvSpPr>
          <p:cNvPr id="13" name="Content Placeholder 2">
            <a:extLst>
              <a:ext uri="{FF2B5EF4-FFF2-40B4-BE49-F238E27FC236}">
                <a16:creationId xmlns:a16="http://schemas.microsoft.com/office/drawing/2014/main" id="{F29F8782-68BD-4947-987B-B68F70DA34F7}"/>
              </a:ext>
            </a:extLst>
          </p:cNvPr>
          <p:cNvSpPr txBox="1">
            <a:spLocks/>
          </p:cNvSpPr>
          <p:nvPr/>
        </p:nvSpPr>
        <p:spPr>
          <a:xfrm>
            <a:off x="383564" y="6515493"/>
            <a:ext cx="11670729" cy="263696"/>
          </a:xfrm>
          <a:prstGeom prst="rect">
            <a:avLst/>
          </a:prstGeom>
          <a:noFill/>
        </p:spPr>
        <p:txBody>
          <a:bodyPr vert="horz"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buNone/>
            </a:pPr>
            <a:r>
              <a:rPr lang="en-GB" sz="800" dirty="0"/>
              <a:t>Note: All monetary values have been discounted to net present values and are presented in constant 2020-21 prices. All monetary values per student have been rounded to the nearest £100, and all totals have been rounded to the nearest £1m </a:t>
            </a:r>
          </a:p>
          <a:p>
            <a:pPr marL="109728" indent="0">
              <a:buNone/>
            </a:pPr>
            <a:r>
              <a:rPr lang="en-GB" sz="800" dirty="0"/>
              <a:t>Debt on graduation and expected lifetime repayments per student are presented for full-time undergraduate degree students only. Gross fee income refers to fee income before the deduction of fee bursaries provided to students. </a:t>
            </a:r>
          </a:p>
        </p:txBody>
      </p:sp>
      <p:sp>
        <p:nvSpPr>
          <p:cNvPr id="15" name="Rectangle 14">
            <a:extLst>
              <a:ext uri="{FF2B5EF4-FFF2-40B4-BE49-F238E27FC236}">
                <a16:creationId xmlns:a16="http://schemas.microsoft.com/office/drawing/2014/main" id="{A4DA3B49-C47D-498E-9EF1-AD708117322C}"/>
              </a:ext>
            </a:extLst>
          </p:cNvPr>
          <p:cNvSpPr/>
          <p:nvPr/>
        </p:nvSpPr>
        <p:spPr>
          <a:xfrm>
            <a:off x="120273" y="814071"/>
            <a:ext cx="288000" cy="5682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All scenarios</a:t>
            </a:r>
          </a:p>
        </p:txBody>
      </p:sp>
      <p:sp>
        <p:nvSpPr>
          <p:cNvPr id="3" name="Rectangle 2">
            <a:extLst>
              <a:ext uri="{FF2B5EF4-FFF2-40B4-BE49-F238E27FC236}">
                <a16:creationId xmlns:a16="http://schemas.microsoft.com/office/drawing/2014/main" id="{CC25ADB4-073A-4D89-BA75-D61B064A5004}"/>
              </a:ext>
            </a:extLst>
          </p:cNvPr>
          <p:cNvSpPr/>
          <p:nvPr/>
        </p:nvSpPr>
        <p:spPr>
          <a:xfrm>
            <a:off x="8554310" y="936726"/>
            <a:ext cx="3607210" cy="5524589"/>
          </a:xfrm>
          <a:prstGeom prst="rect">
            <a:avLst/>
          </a:prstGeom>
        </p:spPr>
        <p:txBody>
          <a:bodyPr wrap="square">
            <a:spAutoFit/>
          </a:bodyPr>
          <a:lstStyle/>
          <a:p>
            <a:pPr marL="285750" indent="-285750">
              <a:spcAft>
                <a:spcPts val="600"/>
              </a:spcAft>
              <a:buFont typeface="Wingdings" panose="05000000000000000000" pitchFamily="2" charset="2"/>
              <a:buChar char="§"/>
            </a:pPr>
            <a:r>
              <a:rPr lang="en-GB" sz="1300" dirty="0"/>
              <a:t>To illustrate the sensitivity of the results to different assumptions around Scenario 1 (the removal of real interest rates), in </a:t>
            </a:r>
            <a:r>
              <a:rPr lang="en-GB" sz="1300" b="1" dirty="0">
                <a:solidFill>
                  <a:schemeClr val="accent6"/>
                </a:solidFill>
              </a:rPr>
              <a:t>Scenario 2</a:t>
            </a:r>
            <a:r>
              <a:rPr lang="en-GB" sz="1300" dirty="0"/>
              <a:t>, a subsequent reduction in the repayment threshold to the tax-free allowance level of </a:t>
            </a:r>
            <a:r>
              <a:rPr lang="en-GB" sz="1300" b="1" dirty="0">
                <a:solidFill>
                  <a:schemeClr val="accent6"/>
                </a:solidFill>
              </a:rPr>
              <a:t>£12,570</a:t>
            </a:r>
            <a:r>
              <a:rPr lang="en-GB" sz="1300" dirty="0"/>
              <a:t> would result in an Exchequer saving (compared to the Baseline) of </a:t>
            </a:r>
            <a:r>
              <a:rPr lang="en-GB" sz="1300" b="1" dirty="0">
                <a:solidFill>
                  <a:schemeClr val="accent6"/>
                </a:solidFill>
              </a:rPr>
              <a:t>£4.445bn</a:t>
            </a:r>
            <a:r>
              <a:rPr lang="en-GB" sz="1300" dirty="0"/>
              <a:t>. </a:t>
            </a:r>
          </a:p>
          <a:p>
            <a:pPr marL="285750" indent="-285750">
              <a:spcAft>
                <a:spcPts val="600"/>
              </a:spcAft>
              <a:buFont typeface="Wingdings" panose="05000000000000000000" pitchFamily="2" charset="2"/>
              <a:buChar char="§"/>
            </a:pPr>
            <a:r>
              <a:rPr lang="en-GB" sz="1300" b="1" dirty="0">
                <a:solidFill>
                  <a:schemeClr val="accent6"/>
                </a:solidFill>
              </a:rPr>
              <a:t>Scenario 3 </a:t>
            </a:r>
            <a:r>
              <a:rPr lang="en-GB" sz="1300" dirty="0"/>
              <a:t>involves reducing the repayment threshold to mirror the repayment threshold associated with Plan 1 student loans (currently </a:t>
            </a:r>
            <a:r>
              <a:rPr lang="en-GB" sz="1300" b="1" dirty="0">
                <a:solidFill>
                  <a:schemeClr val="accent6"/>
                </a:solidFill>
              </a:rPr>
              <a:t>£19,390</a:t>
            </a:r>
            <a:r>
              <a:rPr lang="en-GB" sz="1300" dirty="0"/>
              <a:t>). This would result in Exchequer savings of </a:t>
            </a:r>
            <a:r>
              <a:rPr lang="en-GB" sz="1300" b="1" dirty="0">
                <a:solidFill>
                  <a:schemeClr val="accent6"/>
                </a:solidFill>
              </a:rPr>
              <a:t>£1.670 billion</a:t>
            </a:r>
            <a:r>
              <a:rPr lang="en-GB" sz="1300" dirty="0"/>
              <a:t> per cohort (compared to the Baseline).</a:t>
            </a:r>
          </a:p>
          <a:p>
            <a:pPr marL="285750" indent="-285750">
              <a:spcAft>
                <a:spcPts val="600"/>
              </a:spcAft>
              <a:buFont typeface="Wingdings" panose="05000000000000000000" pitchFamily="2" charset="2"/>
              <a:buChar char="§"/>
            </a:pPr>
            <a:r>
              <a:rPr lang="en-GB" sz="1300" dirty="0"/>
              <a:t>Scenario 4, which involves amending Scenario 3 to re-introduce real interest rates (alongside comparable interest rate thresholds above the repayment threshold) would result in a savings to the Exchequer of </a:t>
            </a:r>
            <a:r>
              <a:rPr lang="en-GB" sz="1300" b="1" dirty="0">
                <a:solidFill>
                  <a:schemeClr val="accent6"/>
                </a:solidFill>
              </a:rPr>
              <a:t>£3.475 billion </a:t>
            </a:r>
            <a:r>
              <a:rPr lang="en-GB" sz="1300" dirty="0"/>
              <a:t>compared to the Baseline. </a:t>
            </a:r>
          </a:p>
          <a:p>
            <a:pPr marL="263525" lvl="1">
              <a:spcAft>
                <a:spcPts val="600"/>
              </a:spcAft>
            </a:pPr>
            <a:r>
              <a:rPr lang="en-GB" sz="1300" dirty="0"/>
              <a:t>Based on Scenario 4, a </a:t>
            </a:r>
            <a:r>
              <a:rPr lang="en-GB" sz="1300" b="1" dirty="0">
                <a:solidFill>
                  <a:schemeClr val="accent6"/>
                </a:solidFill>
              </a:rPr>
              <a:t>1 year extension </a:t>
            </a:r>
            <a:r>
              <a:rPr lang="en-GB" sz="1300" dirty="0"/>
              <a:t>of the repayment period reduces Exchequer costs by </a:t>
            </a:r>
            <a:r>
              <a:rPr lang="en-GB" sz="1300" b="1" dirty="0">
                <a:solidFill>
                  <a:schemeClr val="accent6"/>
                </a:solidFill>
              </a:rPr>
              <a:t>£225 million</a:t>
            </a:r>
            <a:r>
              <a:rPr lang="en-GB" sz="1300" dirty="0">
                <a:solidFill>
                  <a:schemeClr val="accent1"/>
                </a:solidFill>
              </a:rPr>
              <a:t>. This saving would also be achievable by reducing the repayment threshold by </a:t>
            </a:r>
            <a:r>
              <a:rPr lang="en-GB" sz="1300" b="1" dirty="0">
                <a:solidFill>
                  <a:schemeClr val="accent6"/>
                </a:solidFill>
              </a:rPr>
              <a:t>£410</a:t>
            </a:r>
            <a:r>
              <a:rPr lang="en-GB" sz="1300" dirty="0">
                <a:solidFill>
                  <a:schemeClr val="accent1"/>
                </a:solidFill>
              </a:rPr>
              <a:t> or increasing maximum real interest during study </a:t>
            </a:r>
            <a:r>
              <a:rPr lang="en-GB" sz="1300" i="1" dirty="0">
                <a:solidFill>
                  <a:schemeClr val="accent1"/>
                </a:solidFill>
              </a:rPr>
              <a:t>and </a:t>
            </a:r>
            <a:r>
              <a:rPr lang="en-GB" sz="1300" dirty="0">
                <a:solidFill>
                  <a:schemeClr val="accent1"/>
                </a:solidFill>
              </a:rPr>
              <a:t>post graduation to </a:t>
            </a:r>
            <a:r>
              <a:rPr lang="en-GB" sz="1300" b="1" dirty="0">
                <a:solidFill>
                  <a:schemeClr val="accent6"/>
                </a:solidFill>
              </a:rPr>
              <a:t>3.275%</a:t>
            </a:r>
            <a:r>
              <a:rPr lang="en-GB" sz="1300" dirty="0"/>
              <a:t>.</a:t>
            </a:r>
          </a:p>
        </p:txBody>
      </p:sp>
      <p:sp>
        <p:nvSpPr>
          <p:cNvPr id="2" name="Rectangle 1">
            <a:extLst>
              <a:ext uri="{FF2B5EF4-FFF2-40B4-BE49-F238E27FC236}">
                <a16:creationId xmlns:a16="http://schemas.microsoft.com/office/drawing/2014/main" id="{6F8FF2AE-42A0-453C-8065-AA1B496056C0}"/>
              </a:ext>
            </a:extLst>
          </p:cNvPr>
          <p:cNvSpPr/>
          <p:nvPr/>
        </p:nvSpPr>
        <p:spPr>
          <a:xfrm>
            <a:off x="8741520" y="4956305"/>
            <a:ext cx="3420000" cy="144893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533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2BCA1CD-6D67-4D66-859F-6F72890C632F}"/>
              </a:ext>
            </a:extLst>
          </p:cNvPr>
          <p:cNvGraphicFramePr>
            <a:graphicFrameLocks noGrp="1"/>
          </p:cNvGraphicFramePr>
          <p:nvPr>
            <p:extLst>
              <p:ext uri="{D42A27DB-BD31-4B8C-83A1-F6EECF244321}">
                <p14:modId xmlns:p14="http://schemas.microsoft.com/office/powerpoint/2010/main" val="2510591497"/>
              </p:ext>
            </p:extLst>
          </p:nvPr>
        </p:nvGraphicFramePr>
        <p:xfrm>
          <a:off x="476772" y="543911"/>
          <a:ext cx="8108017" cy="5856428"/>
        </p:xfrm>
        <a:graphic>
          <a:graphicData uri="http://schemas.openxmlformats.org/drawingml/2006/table">
            <a:tbl>
              <a:tblPr firstRow="1" bandRow="1">
                <a:tableStyleId>{00A15C55-8517-42AA-B614-E9B94910E393}</a:tableStyleId>
              </a:tblPr>
              <a:tblGrid>
                <a:gridCol w="2456489">
                  <a:extLst>
                    <a:ext uri="{9D8B030D-6E8A-4147-A177-3AD203B41FA5}">
                      <a16:colId xmlns:a16="http://schemas.microsoft.com/office/drawing/2014/main" val="20000"/>
                    </a:ext>
                  </a:extLst>
                </a:gridCol>
                <a:gridCol w="1130400">
                  <a:extLst>
                    <a:ext uri="{9D8B030D-6E8A-4147-A177-3AD203B41FA5}">
                      <a16:colId xmlns:a16="http://schemas.microsoft.com/office/drawing/2014/main" val="20001"/>
                    </a:ext>
                  </a:extLst>
                </a:gridCol>
                <a:gridCol w="1130282">
                  <a:extLst>
                    <a:ext uri="{9D8B030D-6E8A-4147-A177-3AD203B41FA5}">
                      <a16:colId xmlns:a16="http://schemas.microsoft.com/office/drawing/2014/main" val="1044211527"/>
                    </a:ext>
                  </a:extLst>
                </a:gridCol>
                <a:gridCol w="1130282">
                  <a:extLst>
                    <a:ext uri="{9D8B030D-6E8A-4147-A177-3AD203B41FA5}">
                      <a16:colId xmlns:a16="http://schemas.microsoft.com/office/drawing/2014/main" val="2277380046"/>
                    </a:ext>
                  </a:extLst>
                </a:gridCol>
                <a:gridCol w="1130282">
                  <a:extLst>
                    <a:ext uri="{9D8B030D-6E8A-4147-A177-3AD203B41FA5}">
                      <a16:colId xmlns:a16="http://schemas.microsoft.com/office/drawing/2014/main" val="4063308008"/>
                    </a:ext>
                  </a:extLst>
                </a:gridCol>
                <a:gridCol w="1130282">
                  <a:extLst>
                    <a:ext uri="{9D8B030D-6E8A-4147-A177-3AD203B41FA5}">
                      <a16:colId xmlns:a16="http://schemas.microsoft.com/office/drawing/2014/main" val="262356320"/>
                    </a:ext>
                  </a:extLst>
                </a:gridCol>
              </a:tblGrid>
              <a:tr h="279222">
                <a:tc>
                  <a:txBody>
                    <a:bodyPr/>
                    <a:lstStyle/>
                    <a:p>
                      <a:endParaRPr lang="en-GB" sz="1200" dirty="0">
                        <a:solidFill>
                          <a:schemeClr val="bg1"/>
                        </a:solidFill>
                        <a:latin typeface="+mn-lt"/>
                      </a:endParaRPr>
                    </a:p>
                  </a:txBody>
                  <a:tcPr marL="45720" marR="45720" anchor="ctr">
                    <a:lnB w="12700" cap="flat" cmpd="sng" algn="ctr">
                      <a:solidFill>
                        <a:schemeClr val="bg1">
                          <a:lumMod val="75000"/>
                        </a:schemeClr>
                      </a:solidFill>
                      <a:prstDash val="solid"/>
                      <a:round/>
                      <a:headEnd type="none" w="med" len="med"/>
                      <a:tailEnd type="none" w="med" len="med"/>
                    </a:lnB>
                    <a:noFill/>
                  </a:tcPr>
                </a:tc>
                <a:tc>
                  <a:txBody>
                    <a:bodyPr/>
                    <a:lstStyle/>
                    <a:p>
                      <a:pPr algn="ctr"/>
                      <a:endParaRPr lang="en-GB" sz="1200" dirty="0">
                        <a:solidFill>
                          <a:schemeClr val="bg1"/>
                        </a:solidFill>
                      </a:endParaRPr>
                    </a:p>
                  </a:txBody>
                  <a:tcPr marL="45720" marR="45720" anchor="ctr">
                    <a:lnB w="12700" cap="flat" cmpd="sng" algn="ctr">
                      <a:solidFill>
                        <a:schemeClr val="bg1">
                          <a:lumMod val="75000"/>
                        </a:schemeClr>
                      </a:solidFill>
                      <a:prstDash val="solid"/>
                      <a:round/>
                      <a:headEnd type="none" w="med" len="med"/>
                      <a:tailEnd type="none" w="med" len="med"/>
                    </a:lnB>
                    <a:noFill/>
                  </a:tcPr>
                </a:tc>
                <a:tc gridSpan="4">
                  <a:txBody>
                    <a:bodyPr/>
                    <a:lstStyle/>
                    <a:p>
                      <a:pPr algn="ctr"/>
                      <a:r>
                        <a:rPr lang="en-GB" sz="1200" b="1" dirty="0">
                          <a:solidFill>
                            <a:schemeClr val="tx1"/>
                          </a:solidFill>
                        </a:rPr>
                        <a:t>Difference to Baseline</a:t>
                      </a:r>
                    </a:p>
                  </a:txBody>
                  <a:tcPr marL="45720" marR="45720" anchor="b">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GB" sz="1200" dirty="0">
                        <a:solidFill>
                          <a:schemeClr val="bg2"/>
                        </a:solidFill>
                      </a:endParaRPr>
                    </a:p>
                  </a:txBody>
                  <a:tcPr marL="45720" marR="45720" anchor="ctr">
                    <a:lnB w="12700" cap="flat" cmpd="sng" algn="ctr">
                      <a:solidFill>
                        <a:schemeClr val="bg1">
                          <a:lumMod val="75000"/>
                        </a:schemeClr>
                      </a:solidFill>
                      <a:prstDash val="solid"/>
                      <a:round/>
                      <a:headEnd type="none" w="med" len="med"/>
                      <a:tailEnd type="none" w="med" len="med"/>
                    </a:lnB>
                    <a:solidFill>
                      <a:srgbClr val="2579F4"/>
                    </a:solidFill>
                  </a:tcPr>
                </a:tc>
                <a:tc hMerge="1">
                  <a:txBody>
                    <a:bodyPr/>
                    <a:lstStyle/>
                    <a:p>
                      <a:pPr algn="ctr"/>
                      <a:endParaRPr lang="en-GB" sz="1200" dirty="0">
                        <a:solidFill>
                          <a:schemeClr val="bg2"/>
                        </a:solidFill>
                      </a:endParaRPr>
                    </a:p>
                  </a:txBody>
                  <a:tcPr marL="45720" marR="45720" anchor="ctr">
                    <a:lnB w="12700" cap="flat" cmpd="sng" algn="ctr">
                      <a:solidFill>
                        <a:schemeClr val="bg1">
                          <a:lumMod val="75000"/>
                        </a:schemeClr>
                      </a:solidFill>
                      <a:prstDash val="solid"/>
                      <a:round/>
                      <a:headEnd type="none" w="med" len="med"/>
                      <a:tailEnd type="none" w="med" len="med"/>
                    </a:lnB>
                    <a:solidFill>
                      <a:srgbClr val="08439B"/>
                    </a:solidFill>
                  </a:tcPr>
                </a:tc>
                <a:tc hMerge="1">
                  <a:txBody>
                    <a:bodyPr/>
                    <a:lstStyle/>
                    <a:p>
                      <a:pPr algn="ctr"/>
                      <a:endParaRPr lang="en-GB" sz="1200" dirty="0">
                        <a:solidFill>
                          <a:schemeClr val="bg2"/>
                        </a:solidFill>
                      </a:endParaRPr>
                    </a:p>
                  </a:txBody>
                  <a:tcPr marL="45720" marR="45720" anchor="ctr">
                    <a:lnB w="12700" cap="flat" cmpd="sng" algn="ctr">
                      <a:solidFill>
                        <a:schemeClr val="bg1">
                          <a:lumMod val="75000"/>
                        </a:schemeClr>
                      </a:solidFill>
                      <a:prstDash val="solid"/>
                      <a:round/>
                      <a:headEnd type="none" w="med" len="med"/>
                      <a:tailEnd type="none" w="med" len="med"/>
                    </a:lnB>
                    <a:solidFill>
                      <a:srgbClr val="04285C"/>
                    </a:solidFill>
                  </a:tcPr>
                </a:tc>
                <a:extLst>
                  <a:ext uri="{0D108BD9-81ED-4DB2-BD59-A6C34878D82A}">
                    <a16:rowId xmlns:a16="http://schemas.microsoft.com/office/drawing/2014/main" val="3601506942"/>
                  </a:ext>
                </a:extLst>
              </a:tr>
              <a:tr h="279222">
                <a:tc>
                  <a:txBody>
                    <a:bodyPr/>
                    <a:lstStyle/>
                    <a:p>
                      <a:r>
                        <a:rPr lang="en-GB" sz="1200" b="1" dirty="0">
                          <a:solidFill>
                            <a:schemeClr val="bg1"/>
                          </a:solidFill>
                          <a:latin typeface="+mn-lt"/>
                        </a:rPr>
                        <a:t>Description of scenarios</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GB" sz="1200" b="1" dirty="0">
                          <a:solidFill>
                            <a:schemeClr val="bg1"/>
                          </a:solidFill>
                          <a:latin typeface="+mn-lt"/>
                        </a:rPr>
                        <a:t>Baseline</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GB" sz="1200" b="1" dirty="0">
                          <a:solidFill>
                            <a:schemeClr val="tx2"/>
                          </a:solidFill>
                          <a:latin typeface="+mn-lt"/>
                        </a:rPr>
                        <a:t>Scenario 1</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2FB"/>
                    </a:solidFill>
                  </a:tcPr>
                </a:tc>
                <a:tc>
                  <a:txBody>
                    <a:bodyPr/>
                    <a:lstStyle/>
                    <a:p>
                      <a:pPr algn="ctr"/>
                      <a:r>
                        <a:rPr lang="en-GB" sz="1200" b="1" dirty="0">
                          <a:solidFill>
                            <a:schemeClr val="bg2"/>
                          </a:solidFill>
                          <a:latin typeface="+mn-lt"/>
                        </a:rPr>
                        <a:t>Scenario 2</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579F4"/>
                    </a:solidFill>
                  </a:tcPr>
                </a:tc>
                <a:tc>
                  <a:txBody>
                    <a:bodyPr/>
                    <a:lstStyle/>
                    <a:p>
                      <a:pPr algn="ctr"/>
                      <a:r>
                        <a:rPr lang="en-GB" sz="1200" b="1" dirty="0">
                          <a:solidFill>
                            <a:schemeClr val="bg2"/>
                          </a:solidFill>
                          <a:latin typeface="+mn-lt"/>
                        </a:rPr>
                        <a:t>Scenario 3</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8439B"/>
                    </a:solidFill>
                  </a:tcPr>
                </a:tc>
                <a:tc>
                  <a:txBody>
                    <a:bodyPr/>
                    <a:lstStyle/>
                    <a:p>
                      <a:pPr algn="ctr"/>
                      <a:r>
                        <a:rPr lang="en-GB" sz="1200" b="1" dirty="0">
                          <a:solidFill>
                            <a:schemeClr val="bg2"/>
                          </a:solidFill>
                          <a:latin typeface="+mn-lt"/>
                        </a:rPr>
                        <a:t>Scenario 4</a:t>
                      </a:r>
                    </a:p>
                  </a:txBody>
                  <a:tcPr marL="45720" marR="4572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4285C"/>
                    </a:solidFill>
                  </a:tcPr>
                </a:tc>
                <a:extLst>
                  <a:ext uri="{0D108BD9-81ED-4DB2-BD59-A6C34878D82A}">
                    <a16:rowId xmlns:a16="http://schemas.microsoft.com/office/drawing/2014/main" val="10000"/>
                  </a:ext>
                </a:extLst>
              </a:tr>
              <a:tr h="288000">
                <a:tc>
                  <a:txBody>
                    <a:bodyPr/>
                    <a:lstStyle/>
                    <a:p>
                      <a:pPr algn="r"/>
                      <a:r>
                        <a:rPr lang="en-GB" sz="1200" b="1" dirty="0">
                          <a:solidFill>
                            <a:schemeClr val="accent6"/>
                          </a:solidFill>
                          <a:latin typeface="+mn-lt"/>
                        </a:rPr>
                        <a:t>Repayment threshold</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£26,575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£26,575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£12,570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£19,390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£19,390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019169"/>
                  </a:ext>
                </a:extLst>
              </a:tr>
              <a:tr h="288000">
                <a:tc>
                  <a:txBody>
                    <a:bodyPr/>
                    <a:lstStyle/>
                    <a:p>
                      <a:pPr marL="0" algn="r" rtl="0" eaLnBrk="1" latinLnBrk="0" hangingPunct="1"/>
                      <a:r>
                        <a:rPr kumimoji="0" lang="en-GB" sz="1200" b="1" kern="1200" dirty="0">
                          <a:solidFill>
                            <a:schemeClr val="accent6"/>
                          </a:solidFill>
                          <a:latin typeface="+mn-lt"/>
                          <a:ea typeface="+mn-ea"/>
                          <a:cs typeface="+mn-cs"/>
                        </a:rPr>
                        <a:t>Repayment Period (years)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672228"/>
                  </a:ext>
                </a:extLst>
              </a:tr>
              <a:tr h="288000">
                <a:tc>
                  <a:txBody>
                    <a:bodyPr/>
                    <a:lstStyle/>
                    <a:p>
                      <a:pPr marL="0" algn="r" rtl="0" eaLnBrk="1" latinLnBrk="0" hangingPunct="1"/>
                      <a:r>
                        <a:rPr kumimoji="0" lang="en-GB" sz="1200" b="1" kern="1200" dirty="0">
                          <a:solidFill>
                            <a:schemeClr val="accent6"/>
                          </a:solidFill>
                          <a:latin typeface="+mn-lt"/>
                          <a:ea typeface="+mn-ea"/>
                          <a:cs typeface="+mn-cs"/>
                        </a:rPr>
                        <a:t>Real interest rate (during/post completion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3% / 0-3%</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0% / 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0% / 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accent6"/>
                          </a:solidFill>
                          <a:effectLst/>
                          <a:latin typeface="+mn-lt"/>
                        </a:rPr>
                        <a:t>0% / 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3% / 0-3%</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20232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bg1"/>
                          </a:solidFill>
                          <a:latin typeface="+mn-lt"/>
                          <a:ea typeface="+mn-ea"/>
                          <a:cs typeface="+mn-cs"/>
                        </a:rPr>
                        <a:t>Resource</a:t>
                      </a:r>
                      <a:r>
                        <a:rPr lang="en-GB" sz="1200" b="1" dirty="0">
                          <a:solidFill>
                            <a:schemeClr val="bg1"/>
                          </a:solidFill>
                          <a:latin typeface="+mn-lt"/>
                        </a:rPr>
                        <a:t> flows (£/£m/%)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002403"/>
                  </a:ext>
                </a:extLst>
              </a:tr>
              <a:tr h="360000">
                <a:tc gridSpan="2">
                  <a:txBody>
                    <a:bodyPr/>
                    <a:lstStyle/>
                    <a:p>
                      <a:r>
                        <a:rPr lang="en-GB" sz="1400" b="1" dirty="0">
                          <a:solidFill>
                            <a:schemeClr val="accent6"/>
                          </a:solidFill>
                        </a:rPr>
                        <a:t>Exchequer </a:t>
                      </a:r>
                      <a:r>
                        <a:rPr lang="en-GB" sz="1400" b="0" dirty="0">
                          <a:solidFill>
                            <a:srgbClr val="C00000"/>
                          </a:solidFill>
                        </a:rPr>
                        <a:t>(Red parenthesis in scenarios represent an increase in HMT costs)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1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9222">
                <a:tc>
                  <a:txBody>
                    <a:bodyPr/>
                    <a:lstStyle/>
                    <a:p>
                      <a:r>
                        <a:rPr lang="en-GB" sz="1200" dirty="0">
                          <a:solidFill>
                            <a:schemeClr val="accent6"/>
                          </a:solidFill>
                        </a:rPr>
                        <a:t>Cost of maintenance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GB" sz="1200" b="0" i="0" u="none" strike="noStrike" dirty="0">
                        <a:solidFill>
                          <a:schemeClr val="accent6"/>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200" b="0" i="0" u="none" strike="noStrike">
                        <a:solidFill>
                          <a:schemeClr val="accent6"/>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200" b="0" i="0" u="none" strike="noStrike">
                        <a:solidFill>
                          <a:srgbClr val="0D0D0D"/>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200" b="0" i="0" u="none" strike="noStrike" dirty="0">
                        <a:solidFill>
                          <a:srgbClr val="0D0D0D"/>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5563">
                <a:tc>
                  <a:txBody>
                    <a:bodyPr/>
                    <a:lstStyle/>
                    <a:p>
                      <a:r>
                        <a:rPr lang="en-GB" sz="1200" dirty="0">
                          <a:solidFill>
                            <a:schemeClr val="accent6"/>
                          </a:solidFill>
                        </a:rPr>
                        <a:t>Cost of maintenance 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(£4,019)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rgbClr val="C00000"/>
                          </a:solidFill>
                          <a:effectLst/>
                          <a:latin typeface="+mn-lt"/>
                        </a:rPr>
                        <a:t>(£523m)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D0D0D"/>
                          </a:solidFill>
                          <a:effectLst/>
                          <a:latin typeface="+mn-lt"/>
                        </a:rPr>
                        <a:t>£1,899m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0D0D0D"/>
                          </a:solidFill>
                          <a:effectLst/>
                          <a:latin typeface="+mn-lt"/>
                        </a:rPr>
                        <a:t>£714m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0D0D0D"/>
                          </a:solidFill>
                          <a:effectLst/>
                          <a:latin typeface="+mn-lt"/>
                        </a:rPr>
                        <a:t>£1,596m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tuition fee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a:t>
                      </a:r>
                      <a:endParaRPr lang="en-GB" sz="1200" b="0" i="0" u="none" strike="noStrike" dirty="0">
                        <a:solidFill>
                          <a:srgbClr val="000000"/>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a:solidFill>
                            <a:srgbClr val="C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D0D0D"/>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0D0D0D"/>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0D0D0D"/>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752364"/>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tuition</a:t>
                      </a:r>
                      <a:r>
                        <a:rPr lang="en-GB" sz="1200" baseline="0" dirty="0">
                          <a:solidFill>
                            <a:schemeClr val="accent6"/>
                          </a:solidFill>
                        </a:rPr>
                        <a:t> fee </a:t>
                      </a:r>
                      <a:r>
                        <a:rPr lang="en-GB" sz="1200" dirty="0">
                          <a:solidFill>
                            <a:schemeClr val="accent6"/>
                          </a:solidFill>
                        </a:rPr>
                        <a:t>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(£5,395m)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a:solidFill>
                            <a:srgbClr val="C00000"/>
                          </a:solidFill>
                          <a:effectLst/>
                          <a:latin typeface="+mn-lt"/>
                        </a:rPr>
                        <a:t>(£707m)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D0D0D"/>
                          </a:solidFill>
                          <a:effectLst/>
                          <a:latin typeface="+mn-lt"/>
                        </a:rPr>
                        <a:t>£2,546m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D0D0D"/>
                          </a:solidFill>
                          <a:effectLst/>
                          <a:latin typeface="+mn-lt"/>
                        </a:rPr>
                        <a:t>£956m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0D0D0D"/>
                          </a:solidFill>
                          <a:effectLst/>
                          <a:latin typeface="+mn-lt"/>
                        </a:rPr>
                        <a:t>£2,149m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Teaching</a:t>
                      </a:r>
                      <a:r>
                        <a:rPr lang="en-GB" sz="1200" baseline="0" dirty="0">
                          <a:solidFill>
                            <a:schemeClr val="accent6"/>
                          </a:solidFill>
                        </a:rPr>
                        <a:t> Grants</a:t>
                      </a:r>
                      <a:endParaRPr lang="en-GB" sz="1200" dirty="0">
                        <a:solidFill>
                          <a:schemeClr val="accent6"/>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a:solidFill>
                            <a:srgbClr val="C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D0D0D"/>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D0D0D"/>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D0D0D"/>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mn-lt"/>
                        </a:rPr>
                        <a:t>Total Exchequer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mn-lt"/>
                        </a:rPr>
                        <a:t>(£10,656m)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1" i="0" u="none" strike="noStrike" dirty="0">
                          <a:solidFill>
                            <a:srgbClr val="C00000"/>
                          </a:solidFill>
                          <a:effectLst/>
                          <a:latin typeface="+mn-lt"/>
                        </a:rPr>
                        <a:t>(£1,230m)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0D0D0D"/>
                          </a:solidFill>
                          <a:effectLst/>
                          <a:latin typeface="+mn-lt"/>
                        </a:rPr>
                        <a:t>£4,445m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0D0D0D"/>
                          </a:solidFill>
                          <a:effectLst/>
                          <a:latin typeface="+mn-lt"/>
                        </a:rPr>
                        <a:t>£1,670m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0D0D0D"/>
                          </a:solidFill>
                          <a:effectLst/>
                          <a:latin typeface="+mn-lt"/>
                        </a:rPr>
                        <a:t>£3,745m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18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1" dirty="0">
                        <a:solidFill>
                          <a:schemeClr val="accent6"/>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057970"/>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accent6"/>
                          </a:solidFill>
                        </a:rPr>
                        <a:t>RAB charge (%)</a:t>
                      </a:r>
                      <a:endParaRPr lang="en-GB" sz="1200" b="0" dirty="0">
                        <a:solidFill>
                          <a:schemeClr val="accent6"/>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53.9%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1" i="0" u="none" strike="noStrike" dirty="0">
                          <a:solidFill>
                            <a:srgbClr val="0D0D0D"/>
                          </a:solidFill>
                          <a:effectLst/>
                          <a:latin typeface="+mn-lt"/>
                        </a:rPr>
                        <a:t>6.7 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rgbClr val="C00000"/>
                          </a:solidFill>
                          <a:effectLst/>
                          <a:latin typeface="+mn-lt"/>
                        </a:rPr>
                        <a:t>-25.7 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rgbClr val="C00000"/>
                          </a:solidFill>
                          <a:effectLst/>
                          <a:latin typeface="+mn-lt"/>
                        </a:rPr>
                        <a:t>-9.7 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rgbClr val="C00000"/>
                          </a:solidFill>
                          <a:effectLst/>
                          <a:latin typeface="+mn-lt"/>
                        </a:rPr>
                        <a:t>-21.1 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6"/>
                          </a:solidFill>
                        </a:rPr>
                        <a:t>% never repaying full loan/anything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mn-lt"/>
                        </a:rPr>
                        <a:t>88.2%/33.0%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1" i="0" u="none" strike="noStrike" dirty="0">
                          <a:solidFill>
                            <a:srgbClr val="C00000"/>
                          </a:solidFill>
                          <a:effectLst/>
                          <a:latin typeface="+mn-lt"/>
                        </a:rPr>
                        <a:t>-14.5 pp</a:t>
                      </a:r>
                      <a:r>
                        <a:rPr lang="en-GB" sz="1200" b="1" i="0" u="none" strike="noStrike" dirty="0">
                          <a:solidFill>
                            <a:srgbClr val="0D0D0D"/>
                          </a:solidFill>
                          <a:effectLst/>
                          <a:latin typeface="+mn-lt"/>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rgbClr val="C00000"/>
                          </a:solidFill>
                          <a:effectLst/>
                          <a:latin typeface="+mn-lt"/>
                        </a:rPr>
                        <a:t>-47.6 pp/-30.6pp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rgbClr val="C00000"/>
                          </a:solidFill>
                          <a:effectLst/>
                          <a:latin typeface="+mn-lt"/>
                        </a:rPr>
                        <a:t>-29.9 pp/-17.5pp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rgbClr val="C00000"/>
                          </a:solidFill>
                          <a:effectLst/>
                          <a:latin typeface="+mn-lt"/>
                        </a:rPr>
                        <a:t>-12.6 pp/-17.5pp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77654"/>
                  </a:ext>
                </a:extLst>
              </a:tr>
              <a:tr h="1188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mpd="sng">
                      <a:noFill/>
                    </a:lnL>
                    <a:lnT w="12700" cap="flat" cmpd="sng" algn="ctr">
                      <a:solidFill>
                        <a:schemeClr val="accent6">
                          <a:lumMod val="40000"/>
                          <a:lumOff val="6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687750"/>
                  </a:ext>
                </a:extLst>
              </a:tr>
              <a:tr h="36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kern="1200" dirty="0">
                          <a:solidFill>
                            <a:schemeClr val="accent6"/>
                          </a:solidFill>
                          <a:latin typeface="+mn-lt"/>
                          <a:ea typeface="+mn-ea"/>
                          <a:cs typeface="+mn-cs"/>
                        </a:rPr>
                        <a:t>Students/Graduates (FT degrees)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79222">
                <a:tc>
                  <a:txBody>
                    <a:bodyPr/>
                    <a:lstStyle/>
                    <a:p>
                      <a:pPr algn="l" fontAlgn="b"/>
                      <a:r>
                        <a:rPr lang="en-GB" sz="1200" b="0" dirty="0">
                          <a:solidFill>
                            <a:schemeClr val="accent6"/>
                          </a:solidFill>
                        </a:rPr>
                        <a:t>Average debt on graduation</a:t>
                      </a:r>
                      <a:endParaRPr kumimoji="0" lang="en-GB" sz="1200" b="0" kern="1200" dirty="0">
                        <a:solidFill>
                          <a:schemeClr val="accent6"/>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accent6"/>
                          </a:solidFill>
                          <a:effectLst/>
                          <a:latin typeface="+mn-lt"/>
                        </a:rPr>
                        <a:t>£47,000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rgbClr val="C00000"/>
                          </a:solidFill>
                          <a:effectLst/>
                          <a:latin typeface="+mn-lt"/>
                        </a:rPr>
                        <a:t>-£1,400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en-GB" sz="1200" b="0" i="0" u="none" strike="noStrike" kern="1200" cap="none" spc="0" normalizeH="0" baseline="0" noProof="0" dirty="0">
                          <a:ln>
                            <a:noFill/>
                          </a:ln>
                          <a:solidFill>
                            <a:srgbClr val="C00000"/>
                          </a:solidFill>
                          <a:effectLst/>
                          <a:uLnTx/>
                          <a:uFillTx/>
                          <a:latin typeface="+mn-lt"/>
                          <a:ea typeface="+mn-ea"/>
                          <a:cs typeface="+mn-cs"/>
                        </a:rPr>
                        <a:t>-£1,400</a:t>
                      </a:r>
                      <a:endParaRPr lang="en-GB" sz="1200" b="0" i="0" u="none" strike="noStrike" dirty="0">
                        <a:solidFill>
                          <a:schemeClr val="accent6"/>
                        </a:solidFill>
                        <a:effectLst/>
                        <a:latin typeface="+mn-lt"/>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en-GB" sz="1200" b="0" i="0" u="none" strike="noStrike" kern="1200" cap="none" spc="0" normalizeH="0" baseline="0" noProof="0" dirty="0">
                          <a:ln>
                            <a:noFill/>
                          </a:ln>
                          <a:solidFill>
                            <a:srgbClr val="C00000"/>
                          </a:solidFill>
                          <a:effectLst/>
                          <a:uLnTx/>
                          <a:uFillTx/>
                          <a:latin typeface="+mn-lt"/>
                          <a:ea typeface="+mn-ea"/>
                          <a:cs typeface="+mn-cs"/>
                        </a:rPr>
                        <a:t>-£1,400</a:t>
                      </a:r>
                      <a:endParaRPr lang="en-GB" sz="1200" b="0" i="0" u="none" strike="noStrike" dirty="0">
                        <a:solidFill>
                          <a:schemeClr val="accent6"/>
                        </a:solidFill>
                        <a:effectLst/>
                        <a:latin typeface="+mn-lt"/>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80800">
                <a:tc>
                  <a:txBody>
                    <a:bodyPr/>
                    <a:lstStyle/>
                    <a:p>
                      <a:pPr algn="l" fontAlgn="b"/>
                      <a:r>
                        <a:rPr kumimoji="0" lang="en-GB" sz="1200" b="0" kern="1200" dirty="0">
                          <a:solidFill>
                            <a:schemeClr val="accent6"/>
                          </a:solidFill>
                          <a:latin typeface="+mn-lt"/>
                          <a:ea typeface="+mn-ea"/>
                          <a:cs typeface="+mn-cs"/>
                        </a:rPr>
                        <a:t>Average lifetime repayments (M/F)</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accent6"/>
                          </a:solidFill>
                          <a:effectLst/>
                          <a:latin typeface="+mn-lt"/>
                        </a:rPr>
                        <a:t>£34,800/£13,100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200" b="0" i="0" u="none" strike="noStrike" dirty="0">
                          <a:solidFill>
                            <a:schemeClr val="accent6"/>
                          </a:solidFill>
                          <a:effectLst/>
                          <a:latin typeface="+mn-lt"/>
                        </a:rPr>
                        <a:t>-£6,400/ -£1,300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£5,500 / £16,200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£400 / £7,200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£9,900 / £10,400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9407256"/>
                  </a:ext>
                </a:extLst>
              </a:tr>
            </a:tbl>
          </a:graphicData>
        </a:graphic>
      </p:graphicFrame>
      <p:sp>
        <p:nvSpPr>
          <p:cNvPr id="4" name="Slide Number Placeholder 3">
            <a:extLst>
              <a:ext uri="{FF2B5EF4-FFF2-40B4-BE49-F238E27FC236}">
                <a16:creationId xmlns:a16="http://schemas.microsoft.com/office/drawing/2014/main" id="{F2913BDE-EDBF-491E-BD18-5C63F3F22262}"/>
              </a:ext>
            </a:extLst>
          </p:cNvPr>
          <p:cNvSpPr>
            <a:spLocks noGrp="1"/>
          </p:cNvSpPr>
          <p:nvPr>
            <p:ph type="sldNum" sz="quarter" idx="12"/>
          </p:nvPr>
        </p:nvSpPr>
        <p:spPr/>
        <p:txBody>
          <a:bodyPr/>
          <a:lstStyle/>
          <a:p>
            <a:fld id="{E662957B-846B-43B9-8E68-0756A19658DB}" type="slidenum">
              <a:rPr lang="en-GB" smtClean="0"/>
              <a:t>12</a:t>
            </a:fld>
            <a:endParaRPr lang="en-GB"/>
          </a:p>
        </p:txBody>
      </p:sp>
      <p:sp>
        <p:nvSpPr>
          <p:cNvPr id="5" name="Title 1">
            <a:extLst>
              <a:ext uri="{FF2B5EF4-FFF2-40B4-BE49-F238E27FC236}">
                <a16:creationId xmlns:a16="http://schemas.microsoft.com/office/drawing/2014/main" id="{ECB4B2AB-C23A-4C3A-8D74-EEFE4FF08C6B}"/>
              </a:ext>
            </a:extLst>
          </p:cNvPr>
          <p:cNvSpPr>
            <a:spLocks noGrp="1"/>
          </p:cNvSpPr>
          <p:nvPr>
            <p:ph type="title"/>
          </p:nvPr>
        </p:nvSpPr>
        <p:spPr>
          <a:xfrm>
            <a:off x="229412" y="36585"/>
            <a:ext cx="10286187" cy="792088"/>
          </a:xfrm>
        </p:spPr>
        <p:txBody>
          <a:bodyPr>
            <a:noAutofit/>
          </a:bodyPr>
          <a:lstStyle/>
          <a:p>
            <a:r>
              <a:rPr lang="en-GB" dirty="0"/>
              <a:t>Sensitivity Analysis:</a:t>
            </a:r>
            <a:endParaRPr lang="en-GB" dirty="0">
              <a:solidFill>
                <a:srgbClr val="C00000"/>
              </a:solidFill>
            </a:endParaRPr>
          </a:p>
        </p:txBody>
      </p:sp>
      <p:sp>
        <p:nvSpPr>
          <p:cNvPr id="13" name="Content Placeholder 2">
            <a:extLst>
              <a:ext uri="{FF2B5EF4-FFF2-40B4-BE49-F238E27FC236}">
                <a16:creationId xmlns:a16="http://schemas.microsoft.com/office/drawing/2014/main" id="{F29F8782-68BD-4947-987B-B68F70DA34F7}"/>
              </a:ext>
            </a:extLst>
          </p:cNvPr>
          <p:cNvSpPr txBox="1">
            <a:spLocks/>
          </p:cNvSpPr>
          <p:nvPr/>
        </p:nvSpPr>
        <p:spPr>
          <a:xfrm>
            <a:off x="383564" y="6515493"/>
            <a:ext cx="11670729" cy="263696"/>
          </a:xfrm>
          <a:prstGeom prst="rect">
            <a:avLst/>
          </a:prstGeom>
          <a:noFill/>
        </p:spPr>
        <p:txBody>
          <a:bodyPr vert="horz"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buNone/>
            </a:pPr>
            <a:r>
              <a:rPr lang="en-GB" sz="800" dirty="0"/>
              <a:t>Note: All monetary values have been discounted to net present values and are presented in constant 2020-21 prices. All monetary values per student have been rounded to the nearest £100, and all totals have been rounded to the nearest £1m </a:t>
            </a:r>
          </a:p>
          <a:p>
            <a:pPr marL="109728" indent="0">
              <a:buNone/>
            </a:pPr>
            <a:r>
              <a:rPr lang="en-GB" sz="800" dirty="0"/>
              <a:t>Debt on graduation and expected lifetime repayments per student are presented for full-time undergraduate degree students only. Gross fee income refers to fee income before the deduction of fee bursaries provided to students. </a:t>
            </a:r>
          </a:p>
        </p:txBody>
      </p:sp>
      <p:sp>
        <p:nvSpPr>
          <p:cNvPr id="15" name="Rectangle 14">
            <a:extLst>
              <a:ext uri="{FF2B5EF4-FFF2-40B4-BE49-F238E27FC236}">
                <a16:creationId xmlns:a16="http://schemas.microsoft.com/office/drawing/2014/main" id="{A4DA3B49-C47D-498E-9EF1-AD708117322C}"/>
              </a:ext>
            </a:extLst>
          </p:cNvPr>
          <p:cNvSpPr/>
          <p:nvPr/>
        </p:nvSpPr>
        <p:spPr>
          <a:xfrm>
            <a:off x="120273" y="814071"/>
            <a:ext cx="288000" cy="5682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All scenarios</a:t>
            </a:r>
          </a:p>
        </p:txBody>
      </p:sp>
      <p:sp>
        <p:nvSpPr>
          <p:cNvPr id="10" name="Rectangle 9">
            <a:extLst>
              <a:ext uri="{FF2B5EF4-FFF2-40B4-BE49-F238E27FC236}">
                <a16:creationId xmlns:a16="http://schemas.microsoft.com/office/drawing/2014/main" id="{E758E1D9-3DB7-4E8C-84A4-B7024D076CCF}"/>
              </a:ext>
            </a:extLst>
          </p:cNvPr>
          <p:cNvSpPr/>
          <p:nvPr/>
        </p:nvSpPr>
        <p:spPr>
          <a:xfrm>
            <a:off x="8554310" y="936726"/>
            <a:ext cx="3607210" cy="5524589"/>
          </a:xfrm>
          <a:prstGeom prst="rect">
            <a:avLst/>
          </a:prstGeom>
        </p:spPr>
        <p:txBody>
          <a:bodyPr wrap="square">
            <a:spAutoFit/>
          </a:bodyPr>
          <a:lstStyle/>
          <a:p>
            <a:pPr marL="285750" indent="-285750">
              <a:spcAft>
                <a:spcPts val="600"/>
              </a:spcAft>
              <a:buFont typeface="Wingdings" panose="05000000000000000000" pitchFamily="2" charset="2"/>
              <a:buChar char="§"/>
            </a:pPr>
            <a:r>
              <a:rPr lang="en-GB" sz="1300" dirty="0"/>
              <a:t>To illustrate the sensitivity of the results to different assumptions around Scenario 1 (the removal of real interest rates), in </a:t>
            </a:r>
            <a:r>
              <a:rPr lang="en-GB" sz="1300" b="1" dirty="0">
                <a:solidFill>
                  <a:schemeClr val="accent6"/>
                </a:solidFill>
              </a:rPr>
              <a:t>Scenario 2</a:t>
            </a:r>
            <a:r>
              <a:rPr lang="en-GB" sz="1300" dirty="0"/>
              <a:t>, a subsequent reduction in the repayment threshold to the tax-free allowance level of </a:t>
            </a:r>
            <a:r>
              <a:rPr lang="en-GB" sz="1300" b="1" dirty="0">
                <a:solidFill>
                  <a:schemeClr val="accent6"/>
                </a:solidFill>
              </a:rPr>
              <a:t>£12,570</a:t>
            </a:r>
            <a:r>
              <a:rPr lang="en-GB" sz="1300" dirty="0"/>
              <a:t> would result in an Exchequer saving (compared to the Baseline) of </a:t>
            </a:r>
            <a:r>
              <a:rPr lang="en-GB" sz="1300" b="1" dirty="0">
                <a:solidFill>
                  <a:schemeClr val="accent6"/>
                </a:solidFill>
              </a:rPr>
              <a:t>£4.445bn</a:t>
            </a:r>
            <a:r>
              <a:rPr lang="en-GB" sz="1300" dirty="0"/>
              <a:t>.</a:t>
            </a:r>
          </a:p>
          <a:p>
            <a:pPr marL="285750" indent="-285750">
              <a:spcAft>
                <a:spcPts val="600"/>
              </a:spcAft>
              <a:buFont typeface="Wingdings" panose="05000000000000000000" pitchFamily="2" charset="2"/>
              <a:buChar char="§"/>
            </a:pPr>
            <a:r>
              <a:rPr lang="en-GB" sz="1300" b="1" dirty="0">
                <a:solidFill>
                  <a:schemeClr val="accent6"/>
                </a:solidFill>
              </a:rPr>
              <a:t>Scenario 3 </a:t>
            </a:r>
            <a:r>
              <a:rPr lang="en-GB" sz="1300" dirty="0"/>
              <a:t>involves reducing the repayment threshold to mirror the repayment threshold associated with Plan 1 student loans (currently </a:t>
            </a:r>
            <a:r>
              <a:rPr lang="en-GB" sz="1300" b="1" dirty="0">
                <a:solidFill>
                  <a:schemeClr val="accent6"/>
                </a:solidFill>
              </a:rPr>
              <a:t>£19,390</a:t>
            </a:r>
            <a:r>
              <a:rPr lang="en-GB" sz="1300" dirty="0"/>
              <a:t>). This would result in Exchequer savings of </a:t>
            </a:r>
            <a:r>
              <a:rPr lang="en-GB" sz="1300" b="1" dirty="0">
                <a:solidFill>
                  <a:schemeClr val="accent6"/>
                </a:solidFill>
              </a:rPr>
              <a:t>£1.670 billion</a:t>
            </a:r>
            <a:r>
              <a:rPr lang="en-GB" sz="1300" dirty="0"/>
              <a:t> per cohort (compared to the Baseline).</a:t>
            </a:r>
          </a:p>
          <a:p>
            <a:pPr marL="285750" indent="-285750">
              <a:spcAft>
                <a:spcPts val="600"/>
              </a:spcAft>
              <a:buFont typeface="Wingdings" panose="05000000000000000000" pitchFamily="2" charset="2"/>
              <a:buChar char="§"/>
            </a:pPr>
            <a:r>
              <a:rPr lang="en-GB" sz="1300" dirty="0"/>
              <a:t>Scenario 4, which involves amending Scenario 3 to re-introduce real interest rates (alongside comparable interest rate thresholds above the repayment threshold) would result in a savings to the Exchequer of </a:t>
            </a:r>
            <a:r>
              <a:rPr lang="en-GB" sz="1300" b="1" dirty="0">
                <a:solidFill>
                  <a:schemeClr val="accent6"/>
                </a:solidFill>
              </a:rPr>
              <a:t>£3.475 billion </a:t>
            </a:r>
            <a:r>
              <a:rPr lang="en-GB" sz="1300" dirty="0"/>
              <a:t>compared to the Baseline. </a:t>
            </a:r>
          </a:p>
          <a:p>
            <a:pPr marL="263525" lvl="1">
              <a:spcAft>
                <a:spcPts val="600"/>
              </a:spcAft>
            </a:pPr>
            <a:r>
              <a:rPr lang="en-GB" sz="1300" dirty="0"/>
              <a:t>Based on Scenario 4, a </a:t>
            </a:r>
            <a:r>
              <a:rPr lang="en-GB" sz="1300" b="1" dirty="0">
                <a:solidFill>
                  <a:schemeClr val="accent6"/>
                </a:solidFill>
              </a:rPr>
              <a:t>1 year extension </a:t>
            </a:r>
            <a:r>
              <a:rPr lang="en-GB" sz="1300" dirty="0"/>
              <a:t>of the repayment period reduces Exchequer costs by </a:t>
            </a:r>
            <a:r>
              <a:rPr lang="en-GB" sz="1300" b="1" dirty="0">
                <a:solidFill>
                  <a:schemeClr val="accent6"/>
                </a:solidFill>
              </a:rPr>
              <a:t>£225 million</a:t>
            </a:r>
            <a:r>
              <a:rPr lang="en-GB" sz="1300" dirty="0">
                <a:solidFill>
                  <a:schemeClr val="accent1"/>
                </a:solidFill>
              </a:rPr>
              <a:t>. This saving would also be achievable by reducing the repayment threshold by </a:t>
            </a:r>
            <a:r>
              <a:rPr lang="en-GB" sz="1300" b="1" dirty="0">
                <a:solidFill>
                  <a:schemeClr val="accent6"/>
                </a:solidFill>
              </a:rPr>
              <a:t>£410</a:t>
            </a:r>
            <a:r>
              <a:rPr lang="en-GB" sz="1300" dirty="0">
                <a:solidFill>
                  <a:schemeClr val="accent1"/>
                </a:solidFill>
              </a:rPr>
              <a:t> or increasing maximum real interest during study </a:t>
            </a:r>
            <a:r>
              <a:rPr lang="en-GB" sz="1300" i="1" dirty="0">
                <a:solidFill>
                  <a:schemeClr val="accent1"/>
                </a:solidFill>
              </a:rPr>
              <a:t>and </a:t>
            </a:r>
            <a:r>
              <a:rPr lang="en-GB" sz="1300" dirty="0">
                <a:solidFill>
                  <a:schemeClr val="accent1"/>
                </a:solidFill>
              </a:rPr>
              <a:t>post graduation to </a:t>
            </a:r>
            <a:r>
              <a:rPr lang="en-GB" sz="1300" b="1" dirty="0">
                <a:solidFill>
                  <a:schemeClr val="accent6"/>
                </a:solidFill>
              </a:rPr>
              <a:t>3.275%</a:t>
            </a:r>
            <a:r>
              <a:rPr lang="en-GB" sz="1300" dirty="0"/>
              <a:t>.</a:t>
            </a:r>
          </a:p>
        </p:txBody>
      </p:sp>
      <p:sp>
        <p:nvSpPr>
          <p:cNvPr id="11" name="Rectangle 10">
            <a:extLst>
              <a:ext uri="{FF2B5EF4-FFF2-40B4-BE49-F238E27FC236}">
                <a16:creationId xmlns:a16="http://schemas.microsoft.com/office/drawing/2014/main" id="{8BFE3FB7-1B42-4A65-BAFD-B2F6B079595D}"/>
              </a:ext>
            </a:extLst>
          </p:cNvPr>
          <p:cNvSpPr/>
          <p:nvPr/>
        </p:nvSpPr>
        <p:spPr>
          <a:xfrm>
            <a:off x="8741520" y="4956305"/>
            <a:ext cx="3420000" cy="144403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56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BFE7AF-0267-4562-9E93-E7E42DAF8BCA}"/>
              </a:ext>
            </a:extLst>
          </p:cNvPr>
          <p:cNvGrpSpPr/>
          <p:nvPr/>
        </p:nvGrpSpPr>
        <p:grpSpPr>
          <a:xfrm>
            <a:off x="2624028" y="2122102"/>
            <a:ext cx="6943943" cy="2990644"/>
            <a:chOff x="2783633" y="2112577"/>
            <a:chExt cx="6943943" cy="2990644"/>
          </a:xfrm>
        </p:grpSpPr>
        <p:sp>
          <p:nvSpPr>
            <p:cNvPr id="6" name="Text Placeholder 2"/>
            <p:cNvSpPr txBox="1">
              <a:spLocks/>
            </p:cNvSpPr>
            <p:nvPr/>
          </p:nvSpPr>
          <p:spPr>
            <a:xfrm>
              <a:off x="2783633" y="2112577"/>
              <a:ext cx="6943943" cy="2990644"/>
            </a:xfrm>
            <a:prstGeom prst="rect">
              <a:avLst/>
            </a:prstGeom>
            <a:noFill/>
          </p:spPr>
          <p:txBody>
            <a:bodyPr vert="horz" wrap="square" lIns="0" tIns="0" rIns="0" bIns="0" anchor="t">
              <a:noAutofit/>
            </a:bodyPr>
            <a:lstStyle>
              <a:lvl1pPr marL="45720" indent="0" algn="l" rtl="0" eaLnBrk="1" latinLnBrk="0" hangingPunct="1">
                <a:spcBef>
                  <a:spcPts val="0"/>
                </a:spcBef>
                <a:spcAft>
                  <a:spcPts val="0"/>
                </a:spcAft>
                <a:buClr>
                  <a:srgbClr val="06357A"/>
                </a:buClr>
                <a:buSzPct val="80000"/>
                <a:buFont typeface="Wingdings" pitchFamily="2" charset="2"/>
                <a:buNone/>
                <a:defRPr kumimoji="0" sz="2400" b="0" kern="1200" baseline="0">
                  <a:solidFill>
                    <a:schemeClr val="bg1"/>
                  </a:solidFill>
                  <a:latin typeface="+mj-lt"/>
                  <a:ea typeface="+mn-ea"/>
                  <a:cs typeface="+mn-cs"/>
                </a:defRPr>
              </a:lvl1pPr>
              <a:lvl2pPr marL="658368" indent="-246888" algn="l" rtl="0" eaLnBrk="1" latinLnBrk="0" hangingPunct="1">
                <a:spcBef>
                  <a:spcPts val="0"/>
                </a:spcBef>
                <a:spcAft>
                  <a:spcPts val="0"/>
                </a:spcAft>
                <a:buClr>
                  <a:srgbClr val="06357A"/>
                </a:buClr>
                <a:buFont typeface="Georgia"/>
                <a:buNone/>
                <a:defRPr kumimoji="0" sz="1800" kern="1200" baseline="0">
                  <a:solidFill>
                    <a:schemeClr val="tx1">
                      <a:tint val="75000"/>
                    </a:schemeClr>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None/>
                <a:defRPr kumimoji="0" sz="1600" kern="1200" baseline="0">
                  <a:solidFill>
                    <a:schemeClr val="tx1">
                      <a:tint val="75000"/>
                    </a:schemeClr>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None/>
                <a:defRPr kumimoji="0" sz="1400" kern="1200" baseline="0">
                  <a:solidFill>
                    <a:schemeClr val="tx1">
                      <a:tint val="75000"/>
                    </a:schemeClr>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None/>
                <a:defRPr kumimoji="0" sz="1400" kern="1200" baseline="0">
                  <a:solidFill>
                    <a:schemeClr val="tx1">
                      <a:tint val="75000"/>
                    </a:schemeClr>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endParaRPr lang="en-GB" sz="2000" dirty="0"/>
            </a:p>
            <a:p>
              <a:pPr algn="ctr"/>
              <a:r>
                <a:rPr lang="en-GB" sz="2000" dirty="0"/>
                <a:t>Dr Gavan Conlon, Partner, London Economics</a:t>
              </a:r>
            </a:p>
            <a:p>
              <a:pPr algn="ctr"/>
              <a:r>
                <a:rPr lang="en-GB" sz="2000" dirty="0"/>
                <a:t>020 3701 7703, </a:t>
              </a:r>
              <a:r>
                <a:rPr lang="en-GB" sz="2000" u="sng" dirty="0"/>
                <a:t>gconlon@londecon.co.uk</a:t>
              </a:r>
            </a:p>
            <a:p>
              <a:pPr algn="ctr"/>
              <a:endParaRPr lang="en-GB" sz="2000" dirty="0"/>
            </a:p>
            <a:p>
              <a:pPr algn="ctr"/>
              <a:r>
                <a:rPr lang="en-GB" sz="2000" dirty="0"/>
                <a:t>Ms Maike Halterbeck, Divisional Director, London Economics</a:t>
              </a:r>
            </a:p>
            <a:p>
              <a:pPr algn="ctr"/>
              <a:r>
                <a:rPr lang="en-GB" sz="2000" dirty="0"/>
                <a:t>020 3701 7724, </a:t>
              </a:r>
              <a:r>
                <a:rPr lang="en-GB" sz="2000" u="sng" dirty="0"/>
                <a:t>mhalterbeck@londecon.co.uk</a:t>
              </a:r>
            </a:p>
            <a:p>
              <a:pPr algn="ctr"/>
              <a:endParaRPr lang="en-GB" sz="2000" u="sng" dirty="0"/>
            </a:p>
            <a:p>
              <a:pPr algn="ctr"/>
              <a:endParaRPr lang="en-GB" sz="2000" u="sng" dirty="0"/>
            </a:p>
            <a:p>
              <a:pPr algn="ctr"/>
              <a:r>
                <a:rPr lang="en-GB" sz="2000" dirty="0"/>
                <a:t>       </a:t>
              </a:r>
              <a:r>
                <a:rPr lang="en-GB" sz="2000" b="1" dirty="0"/>
                <a:t>@LE_Education     </a:t>
              </a:r>
            </a:p>
            <a:p>
              <a:pPr algn="ctr"/>
              <a:r>
                <a:rPr lang="en-GB" sz="2000" dirty="0"/>
                <a:t>   </a:t>
              </a:r>
            </a:p>
          </p:txBody>
        </p:sp>
        <p:pic>
          <p:nvPicPr>
            <p:cNvPr id="7" name="Picture 7" descr="Image result for twitt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7684" y="4578416"/>
              <a:ext cx="354094" cy="28593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a:extLst>
              <a:ext uri="{FF2B5EF4-FFF2-40B4-BE49-F238E27FC236}">
                <a16:creationId xmlns:a16="http://schemas.microsoft.com/office/drawing/2014/main" id="{E7151F84-5B25-4369-879F-B4896B8F2948}"/>
              </a:ext>
            </a:extLst>
          </p:cNvPr>
          <p:cNvSpPr txBox="1">
            <a:spLocks/>
          </p:cNvSpPr>
          <p:nvPr/>
        </p:nvSpPr>
        <p:spPr>
          <a:xfrm>
            <a:off x="2624028" y="6457950"/>
            <a:ext cx="6943943" cy="295275"/>
          </a:xfrm>
          <a:prstGeom prst="rect">
            <a:avLst/>
          </a:prstGeom>
          <a:noFill/>
        </p:spPr>
        <p:txBody>
          <a:bodyPr vert="horz" wrap="square" lIns="0" tIns="0" rIns="0" bIns="0" anchor="ctr">
            <a:noAutofit/>
          </a:bodyPr>
          <a:lstStyle>
            <a:lvl1pPr marL="45720" indent="0" algn="l" rtl="0" eaLnBrk="1" latinLnBrk="0" hangingPunct="1">
              <a:spcBef>
                <a:spcPts val="0"/>
              </a:spcBef>
              <a:spcAft>
                <a:spcPts val="0"/>
              </a:spcAft>
              <a:buClr>
                <a:srgbClr val="06357A"/>
              </a:buClr>
              <a:buSzPct val="80000"/>
              <a:buFont typeface="Wingdings" pitchFamily="2" charset="2"/>
              <a:buNone/>
              <a:defRPr kumimoji="0" sz="2400" b="0" kern="1200" baseline="0">
                <a:solidFill>
                  <a:schemeClr val="bg1"/>
                </a:solidFill>
                <a:latin typeface="+mj-lt"/>
                <a:ea typeface="+mn-ea"/>
                <a:cs typeface="+mn-cs"/>
              </a:defRPr>
            </a:lvl1pPr>
            <a:lvl2pPr marL="658368" indent="-246888" algn="l" rtl="0" eaLnBrk="1" latinLnBrk="0" hangingPunct="1">
              <a:spcBef>
                <a:spcPts val="0"/>
              </a:spcBef>
              <a:spcAft>
                <a:spcPts val="0"/>
              </a:spcAft>
              <a:buClr>
                <a:srgbClr val="06357A"/>
              </a:buClr>
              <a:buFont typeface="Georgia"/>
              <a:buNone/>
              <a:defRPr kumimoji="0" sz="1800" kern="1200" baseline="0">
                <a:solidFill>
                  <a:schemeClr val="tx1">
                    <a:tint val="75000"/>
                  </a:schemeClr>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None/>
              <a:defRPr kumimoji="0" sz="1600" kern="1200" baseline="0">
                <a:solidFill>
                  <a:schemeClr val="tx1">
                    <a:tint val="75000"/>
                  </a:schemeClr>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None/>
              <a:defRPr kumimoji="0" sz="1400" kern="1200" baseline="0">
                <a:solidFill>
                  <a:schemeClr val="tx1">
                    <a:tint val="75000"/>
                  </a:schemeClr>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None/>
              <a:defRPr kumimoji="0" sz="1400" kern="1200" baseline="0">
                <a:solidFill>
                  <a:schemeClr val="tx1">
                    <a:tint val="75000"/>
                  </a:schemeClr>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algn="ctr"/>
            <a:r>
              <a:rPr lang="en-GB" sz="1200" dirty="0"/>
              <a:t>Cover picture: Yurchello/Shutterstock.com </a:t>
            </a:r>
          </a:p>
        </p:txBody>
      </p:sp>
    </p:spTree>
    <p:extLst>
      <p:ext uri="{BB962C8B-B14F-4D97-AF65-F5344CB8AC3E}">
        <p14:creationId xmlns:p14="http://schemas.microsoft.com/office/powerpoint/2010/main" val="169565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E5FED-9845-4BC7-868C-CA681439567F}"/>
              </a:ext>
            </a:extLst>
          </p:cNvPr>
          <p:cNvSpPr>
            <a:spLocks noGrp="1"/>
          </p:cNvSpPr>
          <p:nvPr>
            <p:ph type="title"/>
          </p:nvPr>
        </p:nvSpPr>
        <p:spPr/>
        <p:txBody>
          <a:bodyPr/>
          <a:lstStyle/>
          <a:p>
            <a:r>
              <a:rPr lang="en-GB" dirty="0"/>
              <a:t>Annex I</a:t>
            </a:r>
          </a:p>
        </p:txBody>
      </p:sp>
      <p:sp>
        <p:nvSpPr>
          <p:cNvPr id="5" name="Text Placeholder 4">
            <a:extLst>
              <a:ext uri="{FF2B5EF4-FFF2-40B4-BE49-F238E27FC236}">
                <a16:creationId xmlns:a16="http://schemas.microsoft.com/office/drawing/2014/main" id="{8191D025-D1EE-491A-887D-D588FE104967}"/>
              </a:ext>
            </a:extLst>
          </p:cNvPr>
          <p:cNvSpPr>
            <a:spLocks noGrp="1"/>
          </p:cNvSpPr>
          <p:nvPr>
            <p:ph type="body" idx="1"/>
          </p:nvPr>
        </p:nvSpPr>
        <p:spPr/>
        <p:txBody>
          <a:bodyPr/>
          <a:lstStyle/>
          <a:p>
            <a:r>
              <a:rPr lang="en-GB" dirty="0"/>
              <a:t>Methodology and assumptions</a:t>
            </a:r>
          </a:p>
        </p:txBody>
      </p:sp>
    </p:spTree>
    <p:extLst>
      <p:ext uri="{BB962C8B-B14F-4D97-AF65-F5344CB8AC3E}">
        <p14:creationId xmlns:p14="http://schemas.microsoft.com/office/powerpoint/2010/main" val="236676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437183" y="840774"/>
            <a:ext cx="5625579" cy="5438104"/>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600"/>
              </a:spcAft>
            </a:pPr>
            <a:r>
              <a:rPr lang="en-GB" sz="1400" dirty="0"/>
              <a:t>The model considers the total number of full-time and part-time </a:t>
            </a:r>
            <a:r>
              <a:rPr lang="en-GB" sz="1400" b="1" dirty="0">
                <a:solidFill>
                  <a:schemeClr val="accent6"/>
                </a:solidFill>
              </a:rPr>
              <a:t>English domiciled</a:t>
            </a:r>
            <a:r>
              <a:rPr lang="en-GB" sz="1400" dirty="0"/>
              <a:t> first-year students undertaking undergraduate qualifications </a:t>
            </a:r>
            <a:r>
              <a:rPr lang="en-GB" sz="1400" b="1" dirty="0">
                <a:solidFill>
                  <a:schemeClr val="accent6"/>
                </a:solidFill>
              </a:rPr>
              <a:t>at any institution in the UK</a:t>
            </a:r>
            <a:r>
              <a:rPr lang="en-GB" sz="1400" dirty="0"/>
              <a:t>, as well as full-time and part-time </a:t>
            </a:r>
            <a:r>
              <a:rPr lang="en-GB" sz="1400" b="1" dirty="0">
                <a:solidFill>
                  <a:schemeClr val="accent6"/>
                </a:solidFill>
              </a:rPr>
              <a:t>EU students </a:t>
            </a:r>
            <a:r>
              <a:rPr lang="en-GB" sz="1400" dirty="0"/>
              <a:t>engaged in undergraduate education </a:t>
            </a:r>
            <a:r>
              <a:rPr lang="en-GB" sz="1400" b="1" dirty="0">
                <a:solidFill>
                  <a:schemeClr val="accent6"/>
                </a:solidFill>
              </a:rPr>
              <a:t>studying at English institutions</a:t>
            </a:r>
            <a:r>
              <a:rPr lang="en-GB" sz="1400" dirty="0"/>
              <a:t>. We use information from the Higher Education Statistics Agency </a:t>
            </a:r>
            <a:r>
              <a:rPr lang="en-GB" sz="1400" dirty="0">
                <a:solidFill>
                  <a:schemeClr val="tx1"/>
                </a:solidFill>
              </a:rPr>
              <a:t>(HESA, </a:t>
            </a:r>
            <a:r>
              <a:rPr lang="en-GB" sz="1400" dirty="0">
                <a:solidFill>
                  <a:schemeClr val="accent6"/>
                </a:solidFill>
                <a:hlinkClick r:id="rId3"/>
              </a:rPr>
              <a:t>here</a:t>
            </a:r>
            <a:r>
              <a:rPr lang="en-GB" sz="1400" dirty="0">
                <a:solidFill>
                  <a:schemeClr val="tx1"/>
                </a:solidFill>
              </a:rPr>
              <a:t>)</a:t>
            </a:r>
            <a:r>
              <a:rPr lang="en-GB" sz="1400" dirty="0">
                <a:solidFill>
                  <a:schemeClr val="accent6"/>
                </a:solidFill>
              </a:rPr>
              <a:t> </a:t>
            </a:r>
            <a:r>
              <a:rPr lang="en-GB" sz="1400" dirty="0"/>
              <a:t>for 2017-18, and we assume that the size and characteristics of the relevant cohort have </a:t>
            </a:r>
            <a:r>
              <a:rPr lang="en-GB" sz="1400" b="1" dirty="0">
                <a:solidFill>
                  <a:schemeClr val="accent6"/>
                </a:solidFill>
              </a:rPr>
              <a:t>remained unchanged</a:t>
            </a:r>
            <a:r>
              <a:rPr lang="en-GB" sz="1400" baseline="30000" dirty="0">
                <a:solidFill>
                  <a:schemeClr val="accent6"/>
                </a:solidFill>
              </a:rPr>
              <a:t>1</a:t>
            </a:r>
            <a:r>
              <a:rPr lang="en-GB" sz="1400" b="1" dirty="0">
                <a:solidFill>
                  <a:schemeClr val="accent6"/>
                </a:solidFill>
              </a:rPr>
              <a:t> </a:t>
            </a:r>
            <a:r>
              <a:rPr lang="en-GB" sz="1400" dirty="0"/>
              <a:t>between 2017-18 and 2020-21. </a:t>
            </a:r>
          </a:p>
          <a:p>
            <a:pPr>
              <a:spcAft>
                <a:spcPts val="600"/>
              </a:spcAft>
            </a:pPr>
            <a:r>
              <a:rPr lang="en-GB" sz="1400" dirty="0"/>
              <a:t>Based on the same HESA data, we assume the following distribution of students by </a:t>
            </a:r>
            <a:r>
              <a:rPr lang="en-GB" sz="1400" b="1" dirty="0">
                <a:solidFill>
                  <a:schemeClr val="accent6"/>
                </a:solidFill>
              </a:rPr>
              <a:t>qualification level</a:t>
            </a:r>
            <a:r>
              <a:rPr lang="en-GB" sz="1400" dirty="0"/>
              <a:t>:</a:t>
            </a:r>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r>
              <a:rPr lang="en-GB" sz="1400" dirty="0"/>
              <a:t>Part-time students are estimated to study at </a:t>
            </a:r>
            <a:r>
              <a:rPr lang="en-GB" sz="1400" b="1" dirty="0">
                <a:solidFill>
                  <a:schemeClr val="accent6"/>
                </a:solidFill>
              </a:rPr>
              <a:t>40%</a:t>
            </a:r>
            <a:r>
              <a:rPr lang="en-GB" sz="1400" dirty="0"/>
              <a:t> full-time equivalence (FTE).</a:t>
            </a:r>
          </a:p>
          <a:p>
            <a:pPr>
              <a:spcAft>
                <a:spcPts val="600"/>
              </a:spcAft>
            </a:pPr>
            <a:r>
              <a:rPr lang="en-GB" sz="1400" dirty="0"/>
              <a:t>Again based on HESA data (</a:t>
            </a:r>
            <a:r>
              <a:rPr lang="en-GB" sz="1400" dirty="0">
                <a:hlinkClick r:id="rId4"/>
              </a:rPr>
              <a:t>here</a:t>
            </a:r>
            <a:r>
              <a:rPr lang="en-GB" sz="1400" dirty="0"/>
              <a:t>), we assume an annual continuation rate of </a:t>
            </a:r>
            <a:r>
              <a:rPr lang="en-GB" sz="1400" b="1" dirty="0">
                <a:solidFill>
                  <a:schemeClr val="accent6"/>
                </a:solidFill>
              </a:rPr>
              <a:t>92.5%</a:t>
            </a:r>
            <a:r>
              <a:rPr lang="en-GB" sz="1400" dirty="0"/>
              <a:t> for full-time students and </a:t>
            </a:r>
            <a:r>
              <a:rPr lang="en-GB" sz="1400" b="1" dirty="0">
                <a:solidFill>
                  <a:schemeClr val="accent6"/>
                </a:solidFill>
              </a:rPr>
              <a:t>82.5%</a:t>
            </a:r>
            <a:r>
              <a:rPr lang="en-GB" sz="1400" dirty="0"/>
              <a:t> for part-time students.</a:t>
            </a:r>
          </a:p>
          <a:p>
            <a:pPr>
              <a:spcAft>
                <a:spcPts val="600"/>
              </a:spcAft>
            </a:pPr>
            <a:endParaRPr lang="en-GB" sz="1400" dirty="0"/>
          </a:p>
        </p:txBody>
      </p:sp>
      <p:sp>
        <p:nvSpPr>
          <p:cNvPr id="15" name="Content Placeholder 2"/>
          <p:cNvSpPr txBox="1">
            <a:spLocks/>
          </p:cNvSpPr>
          <p:nvPr/>
        </p:nvSpPr>
        <p:spPr>
          <a:xfrm>
            <a:off x="6180872" y="918594"/>
            <a:ext cx="5861945" cy="5054188"/>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600"/>
              </a:spcAft>
            </a:pPr>
            <a:r>
              <a:rPr lang="en-GB" sz="1400" dirty="0"/>
              <a:t>The analysis is undertaken separately by gender. Based on HESA information on graduates by gender and qualification level (</a:t>
            </a:r>
            <a:r>
              <a:rPr lang="en-GB" sz="1400" dirty="0">
                <a:hlinkClick r:id="rId5"/>
              </a:rPr>
              <a:t>here</a:t>
            </a:r>
            <a:r>
              <a:rPr lang="en-GB" sz="1400" dirty="0"/>
              <a:t>), we assume the following </a:t>
            </a:r>
            <a:r>
              <a:rPr lang="en-GB" sz="1400" b="1" dirty="0">
                <a:solidFill>
                  <a:schemeClr val="accent6"/>
                </a:solidFill>
              </a:rPr>
              <a:t>gender</a:t>
            </a:r>
            <a:r>
              <a:rPr lang="en-GB" sz="1400" dirty="0"/>
              <a:t> split</a:t>
            </a:r>
            <a:r>
              <a:rPr lang="en-GB" sz="1200" dirty="0"/>
              <a:t>:</a:t>
            </a:r>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Bef>
                <a:spcPts val="600"/>
              </a:spcBef>
              <a:spcAft>
                <a:spcPts val="600"/>
              </a:spcAft>
            </a:pPr>
            <a:r>
              <a:rPr lang="en-GB" sz="1400" dirty="0"/>
              <a:t>We assume the following </a:t>
            </a:r>
            <a:r>
              <a:rPr lang="en-GB" sz="1400" b="1" dirty="0">
                <a:solidFill>
                  <a:schemeClr val="accent6"/>
                </a:solidFill>
              </a:rPr>
              <a:t>average age at enrolment </a:t>
            </a:r>
            <a:r>
              <a:rPr lang="en-GB" sz="1400" dirty="0">
                <a:solidFill>
                  <a:schemeClr val="tx1"/>
                </a:solidFill>
              </a:rPr>
              <a:t>(b</a:t>
            </a:r>
            <a:r>
              <a:rPr lang="en-GB" sz="1400" dirty="0"/>
              <a:t>ased on HESA information) and </a:t>
            </a:r>
            <a:r>
              <a:rPr lang="en-GB" sz="1400" b="1" dirty="0">
                <a:solidFill>
                  <a:schemeClr val="accent6"/>
                </a:solidFill>
              </a:rPr>
              <a:t>average duration of qualification attainment </a:t>
            </a:r>
            <a:r>
              <a:rPr lang="en-GB" sz="1400" dirty="0"/>
              <a:t>(by qualification level and study mode):</a:t>
            </a:r>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lvl="1">
              <a:spcAft>
                <a:spcPts val="600"/>
              </a:spcAft>
            </a:pPr>
            <a:endParaRPr lang="en-GB" sz="10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a:p>
            <a:pPr>
              <a:spcAft>
                <a:spcPts val="600"/>
              </a:spcAft>
            </a:pPr>
            <a:endParaRPr lang="en-GB" sz="1200" dirty="0"/>
          </a:p>
        </p:txBody>
      </p:sp>
      <p:sp>
        <p:nvSpPr>
          <p:cNvPr id="11" name="Title 3">
            <a:extLst>
              <a:ext uri="{FF2B5EF4-FFF2-40B4-BE49-F238E27FC236}">
                <a16:creationId xmlns:a16="http://schemas.microsoft.com/office/drawing/2014/main" id="{B8E747AF-5942-4B6F-9A96-3EE2EB23F3C8}"/>
              </a:ext>
            </a:extLst>
          </p:cNvPr>
          <p:cNvSpPr>
            <a:spLocks noGrp="1"/>
          </p:cNvSpPr>
          <p:nvPr>
            <p:ph type="title"/>
          </p:nvPr>
        </p:nvSpPr>
        <p:spPr>
          <a:xfrm>
            <a:off x="149183" y="116632"/>
            <a:ext cx="10194967" cy="792088"/>
          </a:xfrm>
        </p:spPr>
        <p:txBody>
          <a:bodyPr/>
          <a:lstStyle/>
          <a:p>
            <a:r>
              <a:rPr lang="en-GB" dirty="0"/>
              <a:t>Assumptions and methodology</a:t>
            </a:r>
          </a:p>
        </p:txBody>
      </p:sp>
      <p:sp>
        <p:nvSpPr>
          <p:cNvPr id="8" name="Rectangle 7">
            <a:extLst>
              <a:ext uri="{FF2B5EF4-FFF2-40B4-BE49-F238E27FC236}">
                <a16:creationId xmlns:a16="http://schemas.microsoft.com/office/drawing/2014/main" id="{CCD44D29-92E1-4EEE-AFD6-22E95B28FD0D}"/>
              </a:ext>
            </a:extLst>
          </p:cNvPr>
          <p:cNvSpPr/>
          <p:nvPr/>
        </p:nvSpPr>
        <p:spPr>
          <a:xfrm>
            <a:off x="110113" y="840774"/>
            <a:ext cx="288000" cy="5740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tx1"/>
                </a:solidFill>
              </a:rPr>
              <a:t>Student profile</a:t>
            </a:r>
          </a:p>
        </p:txBody>
      </p:sp>
      <p:graphicFrame>
        <p:nvGraphicFramePr>
          <p:cNvPr id="2" name="Table 1">
            <a:extLst>
              <a:ext uri="{FF2B5EF4-FFF2-40B4-BE49-F238E27FC236}">
                <a16:creationId xmlns:a16="http://schemas.microsoft.com/office/drawing/2014/main" id="{67255097-0DFB-4307-A7DA-6D1B0CB3F5B2}"/>
              </a:ext>
            </a:extLst>
          </p:cNvPr>
          <p:cNvGraphicFramePr>
            <a:graphicFrameLocks noGrp="1"/>
          </p:cNvGraphicFramePr>
          <p:nvPr>
            <p:extLst>
              <p:ext uri="{D42A27DB-BD31-4B8C-83A1-F6EECF244321}">
                <p14:modId xmlns:p14="http://schemas.microsoft.com/office/powerpoint/2010/main" val="4059994235"/>
              </p:ext>
            </p:extLst>
          </p:nvPr>
        </p:nvGraphicFramePr>
        <p:xfrm>
          <a:off x="783366" y="3137883"/>
          <a:ext cx="5109434" cy="1280160"/>
        </p:xfrm>
        <a:graphic>
          <a:graphicData uri="http://schemas.openxmlformats.org/drawingml/2006/table">
            <a:tbl>
              <a:tblPr firstRow="1" bandRow="1">
                <a:tableStyleId>{2D5ABB26-0587-4C30-8999-92F81FD0307C}</a:tableStyleId>
              </a:tblPr>
              <a:tblGrid>
                <a:gridCol w="1793164">
                  <a:extLst>
                    <a:ext uri="{9D8B030D-6E8A-4147-A177-3AD203B41FA5}">
                      <a16:colId xmlns:a16="http://schemas.microsoft.com/office/drawing/2014/main" val="4171942151"/>
                    </a:ext>
                  </a:extLst>
                </a:gridCol>
                <a:gridCol w="1658135">
                  <a:extLst>
                    <a:ext uri="{9D8B030D-6E8A-4147-A177-3AD203B41FA5}">
                      <a16:colId xmlns:a16="http://schemas.microsoft.com/office/drawing/2014/main" val="1833397791"/>
                    </a:ext>
                  </a:extLst>
                </a:gridCol>
                <a:gridCol w="1658135">
                  <a:extLst>
                    <a:ext uri="{9D8B030D-6E8A-4147-A177-3AD203B41FA5}">
                      <a16:colId xmlns:a16="http://schemas.microsoft.com/office/drawing/2014/main" val="1064795040"/>
                    </a:ext>
                  </a:extLst>
                </a:gridCol>
              </a:tblGrid>
              <a:tr h="191999">
                <a:tc>
                  <a:txBody>
                    <a:bodyPr/>
                    <a:lstStyle/>
                    <a:p>
                      <a:r>
                        <a:rPr lang="en-GB" sz="1400" b="1" dirty="0">
                          <a:solidFill>
                            <a:schemeClr val="tx1"/>
                          </a:solidFill>
                          <a:latin typeface="+mn-lt"/>
                        </a:rPr>
                        <a:t>Qualification level</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mn-lt"/>
                        </a:rPr>
                        <a:t>Full-time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mn-lt"/>
                        </a:rPr>
                        <a:t>Part-time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6989393"/>
                  </a:ext>
                </a:extLst>
              </a:tr>
              <a:tr h="191999">
                <a:tc>
                  <a:txBody>
                    <a:bodyPr/>
                    <a:lstStyle/>
                    <a:p>
                      <a:r>
                        <a:rPr lang="en-GB" sz="1400" dirty="0">
                          <a:latin typeface="+mn-lt"/>
                        </a:rPr>
                        <a:t>Other undergraduate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57%</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4852420"/>
                  </a:ext>
                </a:extLst>
              </a:tr>
              <a:tr h="191999">
                <a:tc>
                  <a:txBody>
                    <a:bodyPr/>
                    <a:lstStyle/>
                    <a:p>
                      <a:r>
                        <a:rPr lang="en-GB" sz="1400" dirty="0">
                          <a:latin typeface="+mn-lt"/>
                        </a:rPr>
                        <a:t>HNC/HND</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1%</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a:solidFill>
                            <a:schemeClr val="tx1"/>
                          </a:solidFill>
                          <a:effectLst/>
                          <a:latin typeface="+mn-lt"/>
                        </a:rPr>
                        <a:t>3%</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2590830"/>
                  </a:ext>
                </a:extLst>
              </a:tr>
              <a:tr h="191999">
                <a:tc>
                  <a:txBody>
                    <a:bodyPr/>
                    <a:lstStyle/>
                    <a:p>
                      <a:r>
                        <a:rPr lang="en-GB" sz="1400" dirty="0">
                          <a:latin typeface="+mn-lt"/>
                        </a:rPr>
                        <a:t>Foundation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37155776"/>
                  </a:ext>
                </a:extLst>
              </a:tr>
              <a:tr h="191999">
                <a:tc>
                  <a:txBody>
                    <a:bodyPr/>
                    <a:lstStyle/>
                    <a:p>
                      <a:r>
                        <a:rPr lang="en-GB" sz="1400" dirty="0">
                          <a:latin typeface="+mn-lt"/>
                        </a:rPr>
                        <a:t>First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94%</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38%</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8166169"/>
                  </a:ext>
                </a:extLst>
              </a:tr>
              <a:tr h="191999">
                <a:tc>
                  <a:txBody>
                    <a:bodyPr/>
                    <a:lstStyle/>
                    <a:p>
                      <a:r>
                        <a:rPr lang="en-GB" sz="1400" b="1" dirty="0">
                          <a:latin typeface="+mn-lt"/>
                        </a:rPr>
                        <a:t>Total</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mn-lt"/>
                        </a:rPr>
                        <a:t>100%</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mn-lt"/>
                        </a:rPr>
                        <a:t>100%</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332817"/>
                  </a:ext>
                </a:extLst>
              </a:tr>
            </a:tbl>
          </a:graphicData>
        </a:graphic>
      </p:graphicFrame>
      <p:sp>
        <p:nvSpPr>
          <p:cNvPr id="13" name="Slide Number Placeholder 3">
            <a:extLst>
              <a:ext uri="{FF2B5EF4-FFF2-40B4-BE49-F238E27FC236}">
                <a16:creationId xmlns:a16="http://schemas.microsoft.com/office/drawing/2014/main" id="{B895AEF7-B731-4B2B-9314-29FDAAB069D0}"/>
              </a:ext>
            </a:extLst>
          </p:cNvPr>
          <p:cNvSpPr>
            <a:spLocks noGrp="1"/>
          </p:cNvSpPr>
          <p:nvPr>
            <p:ph type="sldNum" sz="quarter" idx="12"/>
          </p:nvPr>
        </p:nvSpPr>
        <p:spPr>
          <a:xfrm>
            <a:off x="147867" y="6525344"/>
            <a:ext cx="635499" cy="263696"/>
          </a:xfrm>
        </p:spPr>
        <p:txBody>
          <a:bodyPr/>
          <a:lstStyle/>
          <a:p>
            <a:fld id="{5ACC0D55-315E-4238-8202-58A80C830F0F}" type="slidenum">
              <a:rPr lang="en-GB" smtClean="0"/>
              <a:pPr/>
              <a:t>15</a:t>
            </a:fld>
            <a:endParaRPr lang="en-GB"/>
          </a:p>
        </p:txBody>
      </p:sp>
      <p:graphicFrame>
        <p:nvGraphicFramePr>
          <p:cNvPr id="17" name="Table 16">
            <a:extLst>
              <a:ext uri="{FF2B5EF4-FFF2-40B4-BE49-F238E27FC236}">
                <a16:creationId xmlns:a16="http://schemas.microsoft.com/office/drawing/2014/main" id="{CFBD0355-8626-46E0-9A0F-E4CBA0A2BF4A}"/>
              </a:ext>
            </a:extLst>
          </p:cNvPr>
          <p:cNvGraphicFramePr>
            <a:graphicFrameLocks noGrp="1"/>
          </p:cNvGraphicFramePr>
          <p:nvPr>
            <p:extLst>
              <p:ext uri="{D42A27DB-BD31-4B8C-83A1-F6EECF244321}">
                <p14:modId xmlns:p14="http://schemas.microsoft.com/office/powerpoint/2010/main" val="3617943487"/>
              </p:ext>
            </p:extLst>
          </p:nvPr>
        </p:nvGraphicFramePr>
        <p:xfrm>
          <a:off x="6535499" y="1627061"/>
          <a:ext cx="5298934" cy="1280160"/>
        </p:xfrm>
        <a:graphic>
          <a:graphicData uri="http://schemas.openxmlformats.org/drawingml/2006/table">
            <a:tbl>
              <a:tblPr firstRow="1" bandRow="1">
                <a:tableStyleId>{2D5ABB26-0587-4C30-8999-92F81FD0307C}</a:tableStyleId>
              </a:tblPr>
              <a:tblGrid>
                <a:gridCol w="1859670">
                  <a:extLst>
                    <a:ext uri="{9D8B030D-6E8A-4147-A177-3AD203B41FA5}">
                      <a16:colId xmlns:a16="http://schemas.microsoft.com/office/drawing/2014/main" val="4171942151"/>
                    </a:ext>
                  </a:extLst>
                </a:gridCol>
                <a:gridCol w="859816">
                  <a:extLst>
                    <a:ext uri="{9D8B030D-6E8A-4147-A177-3AD203B41FA5}">
                      <a16:colId xmlns:a16="http://schemas.microsoft.com/office/drawing/2014/main" val="1833397791"/>
                    </a:ext>
                  </a:extLst>
                </a:gridCol>
                <a:gridCol w="859816">
                  <a:extLst>
                    <a:ext uri="{9D8B030D-6E8A-4147-A177-3AD203B41FA5}">
                      <a16:colId xmlns:a16="http://schemas.microsoft.com/office/drawing/2014/main" val="22458131"/>
                    </a:ext>
                  </a:extLst>
                </a:gridCol>
                <a:gridCol w="859816">
                  <a:extLst>
                    <a:ext uri="{9D8B030D-6E8A-4147-A177-3AD203B41FA5}">
                      <a16:colId xmlns:a16="http://schemas.microsoft.com/office/drawing/2014/main" val="1064795040"/>
                    </a:ext>
                  </a:extLst>
                </a:gridCol>
                <a:gridCol w="859816">
                  <a:extLst>
                    <a:ext uri="{9D8B030D-6E8A-4147-A177-3AD203B41FA5}">
                      <a16:colId xmlns:a16="http://schemas.microsoft.com/office/drawing/2014/main" val="2581068510"/>
                    </a:ext>
                  </a:extLst>
                </a:gridCol>
              </a:tblGrid>
              <a:tr h="19199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Qualification level</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gridSpan="2">
                  <a:txBody>
                    <a:bodyPr/>
                    <a:lstStyle/>
                    <a:p>
                      <a:pPr algn="ctr"/>
                      <a:r>
                        <a:rPr lang="en-GB" sz="1400" b="1" dirty="0">
                          <a:solidFill>
                            <a:schemeClr val="tx1"/>
                          </a:solidFill>
                          <a:latin typeface="+mn-lt"/>
                        </a:rPr>
                        <a:t>Full-time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algn="ctr"/>
                      <a:endParaRPr lang="en-GB" sz="800" b="1" dirty="0">
                        <a:solidFill>
                          <a:schemeClr val="bg1"/>
                        </a:solidFill>
                        <a:latin typeface="+mn-lt"/>
                      </a:endParaRPr>
                    </a:p>
                  </a:txBody>
                  <a:tcPr marL="45720" marR="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40000"/>
                        <a:lumOff val="60000"/>
                      </a:schemeClr>
                    </a:solidFill>
                  </a:tcPr>
                </a:tc>
                <a:tc gridSpan="2">
                  <a:txBody>
                    <a:bodyPr/>
                    <a:lstStyle/>
                    <a:p>
                      <a:pPr algn="ctr"/>
                      <a:r>
                        <a:rPr lang="en-GB" sz="1400" b="1" dirty="0">
                          <a:solidFill>
                            <a:schemeClr val="tx1"/>
                          </a:solidFill>
                          <a:latin typeface="+mn-lt"/>
                        </a:rPr>
                        <a:t>Part-time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algn="ctr"/>
                      <a:endParaRPr lang="en-GB" sz="800" b="1" dirty="0">
                        <a:solidFill>
                          <a:schemeClr val="bg1"/>
                        </a:solidFill>
                        <a:latin typeface="+mn-lt"/>
                      </a:endParaRPr>
                    </a:p>
                  </a:txBody>
                  <a:tcPr marL="45720" marR="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3606989393"/>
                  </a:ext>
                </a:extLst>
              </a:tr>
              <a:tr h="191999">
                <a:tc vMerge="1">
                  <a:txBody>
                    <a:bodyPr/>
                    <a:lstStyle/>
                    <a:p>
                      <a:endParaRPr lang="en-GB" sz="800" dirty="0">
                        <a:latin typeface="+mn-lt"/>
                      </a:endParaRPr>
                    </a:p>
                  </a:txBody>
                  <a:tcPr marL="45720" marR="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mn-lt"/>
                        </a:rPr>
                        <a:t>Male</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GB" sz="1400" b="1" i="0" u="none" strike="noStrike" dirty="0">
                          <a:solidFill>
                            <a:schemeClr val="tx1"/>
                          </a:solidFill>
                          <a:effectLst/>
                          <a:latin typeface="+mn-lt"/>
                        </a:rPr>
                        <a:t>Female</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GB" sz="1400" b="1" i="0" u="none" strike="noStrike" dirty="0">
                          <a:solidFill>
                            <a:schemeClr val="tx1"/>
                          </a:solidFill>
                          <a:effectLst/>
                          <a:latin typeface="+mn-lt"/>
                        </a:rPr>
                        <a:t>Male</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GB" sz="1400" b="1" i="0" u="none" strike="noStrike" dirty="0">
                          <a:solidFill>
                            <a:schemeClr val="tx1"/>
                          </a:solidFill>
                          <a:effectLst/>
                          <a:latin typeface="+mn-lt"/>
                        </a:rPr>
                        <a:t>Female</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481943"/>
                  </a:ext>
                </a:extLst>
              </a:tr>
              <a:tr h="191999">
                <a:tc>
                  <a:txBody>
                    <a:bodyPr/>
                    <a:lstStyle/>
                    <a:p>
                      <a:r>
                        <a:rPr lang="en-GB" sz="1400" dirty="0">
                          <a:latin typeface="+mn-lt"/>
                        </a:rPr>
                        <a:t>Other undergraduate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47%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53%</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38%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62%</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4852420"/>
                  </a:ext>
                </a:extLst>
              </a:tr>
              <a:tr h="191999">
                <a:tc>
                  <a:txBody>
                    <a:bodyPr/>
                    <a:lstStyle/>
                    <a:p>
                      <a:r>
                        <a:rPr lang="en-GB" sz="1400" dirty="0">
                          <a:latin typeface="+mn-lt"/>
                        </a:rPr>
                        <a:t>HNC/HND</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47%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53%</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38%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mn-lt"/>
                        </a:rPr>
                        <a:t>62%</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2590830"/>
                  </a:ext>
                </a:extLst>
              </a:tr>
              <a:tr h="191999">
                <a:tc>
                  <a:txBody>
                    <a:bodyPr/>
                    <a:lstStyle/>
                    <a:p>
                      <a:r>
                        <a:rPr lang="en-GB" sz="1400" dirty="0">
                          <a:latin typeface="+mn-lt"/>
                        </a:rPr>
                        <a:t>Foundation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47%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53%</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38%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mn-lt"/>
                        </a:rPr>
                        <a:t>62%</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37155776"/>
                  </a:ext>
                </a:extLst>
              </a:tr>
              <a:tr h="191999">
                <a:tc>
                  <a:txBody>
                    <a:bodyPr/>
                    <a:lstStyle/>
                    <a:p>
                      <a:r>
                        <a:rPr lang="en-GB" sz="1400" dirty="0">
                          <a:latin typeface="+mn-lt"/>
                        </a:rPr>
                        <a:t>First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42%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58%</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43% </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mn-lt"/>
                        </a:rPr>
                        <a:t>57%</a:t>
                      </a:r>
                    </a:p>
                  </a:txBody>
                  <a:tcPr marL="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8166169"/>
                  </a:ext>
                </a:extLst>
              </a:tr>
            </a:tbl>
          </a:graphicData>
        </a:graphic>
      </p:graphicFrame>
      <p:graphicFrame>
        <p:nvGraphicFramePr>
          <p:cNvPr id="19" name="Table 18">
            <a:extLst>
              <a:ext uri="{FF2B5EF4-FFF2-40B4-BE49-F238E27FC236}">
                <a16:creationId xmlns:a16="http://schemas.microsoft.com/office/drawing/2014/main" id="{29A46700-E59A-487C-9634-AAE6CC2AA26C}"/>
              </a:ext>
            </a:extLst>
          </p:cNvPr>
          <p:cNvGraphicFramePr>
            <a:graphicFrameLocks noGrp="1"/>
          </p:cNvGraphicFramePr>
          <p:nvPr>
            <p:extLst>
              <p:ext uri="{D42A27DB-BD31-4B8C-83A1-F6EECF244321}">
                <p14:modId xmlns:p14="http://schemas.microsoft.com/office/powerpoint/2010/main" val="2524270144"/>
              </p:ext>
            </p:extLst>
          </p:nvPr>
        </p:nvGraphicFramePr>
        <p:xfrm>
          <a:off x="6535499" y="4004650"/>
          <a:ext cx="5310022" cy="1066800"/>
        </p:xfrm>
        <a:graphic>
          <a:graphicData uri="http://schemas.openxmlformats.org/drawingml/2006/table">
            <a:tbl>
              <a:tblPr firstRow="1" bandRow="1">
                <a:tableStyleId>{2D5ABB26-0587-4C30-8999-92F81FD0307C}</a:tableStyleId>
              </a:tblPr>
              <a:tblGrid>
                <a:gridCol w="2022025">
                  <a:extLst>
                    <a:ext uri="{9D8B030D-6E8A-4147-A177-3AD203B41FA5}">
                      <a16:colId xmlns:a16="http://schemas.microsoft.com/office/drawing/2014/main" val="4171942151"/>
                    </a:ext>
                  </a:extLst>
                </a:gridCol>
                <a:gridCol w="1564766">
                  <a:extLst>
                    <a:ext uri="{9D8B030D-6E8A-4147-A177-3AD203B41FA5}">
                      <a16:colId xmlns:a16="http://schemas.microsoft.com/office/drawing/2014/main" val="1833397791"/>
                    </a:ext>
                  </a:extLst>
                </a:gridCol>
                <a:gridCol w="1723231">
                  <a:extLst>
                    <a:ext uri="{9D8B030D-6E8A-4147-A177-3AD203B41FA5}">
                      <a16:colId xmlns:a16="http://schemas.microsoft.com/office/drawing/2014/main" val="1064795040"/>
                    </a:ext>
                  </a:extLst>
                </a:gridCol>
              </a:tblGrid>
              <a:tr h="191999">
                <a:tc>
                  <a:txBody>
                    <a:bodyPr/>
                    <a:lstStyle/>
                    <a:p>
                      <a:r>
                        <a:rPr lang="en-GB" sz="1400" b="1" dirty="0">
                          <a:solidFill>
                            <a:schemeClr val="tx1"/>
                          </a:solidFill>
                          <a:latin typeface="+mn-lt"/>
                        </a:rPr>
                        <a:t>Qualification level</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mn-lt"/>
                        </a:rPr>
                        <a:t>Full-time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mn-lt"/>
                        </a:rPr>
                        <a:t>Part-time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6989393"/>
                  </a:ext>
                </a:extLst>
              </a:tr>
              <a:tr h="191999">
                <a:tc>
                  <a:txBody>
                    <a:bodyPr/>
                    <a:lstStyle/>
                    <a:p>
                      <a:r>
                        <a:rPr lang="en-GB" sz="1400" dirty="0">
                          <a:latin typeface="+mn-lt"/>
                        </a:rPr>
                        <a:t>Other undergraduate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28</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36</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4852420"/>
                  </a:ext>
                </a:extLst>
              </a:tr>
              <a:tr h="191999">
                <a:tc>
                  <a:txBody>
                    <a:bodyPr/>
                    <a:lstStyle/>
                    <a:p>
                      <a:r>
                        <a:rPr lang="en-GB" sz="1400" dirty="0">
                          <a:latin typeface="+mn-lt"/>
                        </a:rPr>
                        <a:t>HNC/HND</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21</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27</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2590830"/>
                  </a:ext>
                </a:extLst>
              </a:tr>
              <a:tr h="191999">
                <a:tc>
                  <a:txBody>
                    <a:bodyPr/>
                    <a:lstStyle/>
                    <a:p>
                      <a:r>
                        <a:rPr lang="en-GB" sz="1400" dirty="0">
                          <a:latin typeface="+mn-lt"/>
                        </a:rPr>
                        <a:t>Foundation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25</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30</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37155776"/>
                  </a:ext>
                </a:extLst>
              </a:tr>
              <a:tr h="191999">
                <a:tc>
                  <a:txBody>
                    <a:bodyPr/>
                    <a:lstStyle/>
                    <a:p>
                      <a:r>
                        <a:rPr lang="en-GB" sz="1400" dirty="0">
                          <a:latin typeface="+mn-lt"/>
                        </a:rPr>
                        <a:t>First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20</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31</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8166169"/>
                  </a:ext>
                </a:extLst>
              </a:tr>
            </a:tbl>
          </a:graphicData>
        </a:graphic>
      </p:graphicFrame>
      <p:graphicFrame>
        <p:nvGraphicFramePr>
          <p:cNvPr id="20" name="Table 19">
            <a:extLst>
              <a:ext uri="{FF2B5EF4-FFF2-40B4-BE49-F238E27FC236}">
                <a16:creationId xmlns:a16="http://schemas.microsoft.com/office/drawing/2014/main" id="{A563C1B1-588E-4D2E-9D2D-3D60D057A283}"/>
              </a:ext>
            </a:extLst>
          </p:cNvPr>
          <p:cNvGraphicFramePr>
            <a:graphicFrameLocks noGrp="1"/>
          </p:cNvGraphicFramePr>
          <p:nvPr>
            <p:extLst>
              <p:ext uri="{D42A27DB-BD31-4B8C-83A1-F6EECF244321}">
                <p14:modId xmlns:p14="http://schemas.microsoft.com/office/powerpoint/2010/main" val="1064700457"/>
              </p:ext>
            </p:extLst>
          </p:nvPr>
        </p:nvGraphicFramePr>
        <p:xfrm>
          <a:off x="6535499" y="5498555"/>
          <a:ext cx="5310022" cy="1066800"/>
        </p:xfrm>
        <a:graphic>
          <a:graphicData uri="http://schemas.openxmlformats.org/drawingml/2006/table">
            <a:tbl>
              <a:tblPr firstRow="1" bandRow="1">
                <a:tableStyleId>{2D5ABB26-0587-4C30-8999-92F81FD0307C}</a:tableStyleId>
              </a:tblPr>
              <a:tblGrid>
                <a:gridCol w="2050632">
                  <a:extLst>
                    <a:ext uri="{9D8B030D-6E8A-4147-A177-3AD203B41FA5}">
                      <a16:colId xmlns:a16="http://schemas.microsoft.com/office/drawing/2014/main" val="4171942151"/>
                    </a:ext>
                  </a:extLst>
                </a:gridCol>
                <a:gridCol w="1536159">
                  <a:extLst>
                    <a:ext uri="{9D8B030D-6E8A-4147-A177-3AD203B41FA5}">
                      <a16:colId xmlns:a16="http://schemas.microsoft.com/office/drawing/2014/main" val="1833397791"/>
                    </a:ext>
                  </a:extLst>
                </a:gridCol>
                <a:gridCol w="1723231">
                  <a:extLst>
                    <a:ext uri="{9D8B030D-6E8A-4147-A177-3AD203B41FA5}">
                      <a16:colId xmlns:a16="http://schemas.microsoft.com/office/drawing/2014/main" val="1064795040"/>
                    </a:ext>
                  </a:extLst>
                </a:gridCol>
              </a:tblGrid>
              <a:tr h="191999">
                <a:tc>
                  <a:txBody>
                    <a:bodyPr/>
                    <a:lstStyle/>
                    <a:p>
                      <a:r>
                        <a:rPr lang="en-GB" sz="1400" b="1" dirty="0">
                          <a:solidFill>
                            <a:schemeClr val="tx1"/>
                          </a:solidFill>
                          <a:latin typeface="+mn-lt"/>
                        </a:rPr>
                        <a:t>Qualification level</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mn-lt"/>
                        </a:rPr>
                        <a:t>Full-time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mn-lt"/>
                        </a:rPr>
                        <a:t>Part-time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6989393"/>
                  </a:ext>
                </a:extLst>
              </a:tr>
              <a:tr h="191999">
                <a:tc>
                  <a:txBody>
                    <a:bodyPr/>
                    <a:lstStyle/>
                    <a:p>
                      <a:r>
                        <a:rPr lang="en-GB" sz="1400" dirty="0">
                          <a:latin typeface="+mn-lt"/>
                        </a:rPr>
                        <a:t>Other undergraduate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1</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4852420"/>
                  </a:ext>
                </a:extLst>
              </a:tr>
              <a:tr h="191999">
                <a:tc>
                  <a:txBody>
                    <a:bodyPr/>
                    <a:lstStyle/>
                    <a:p>
                      <a:r>
                        <a:rPr lang="en-GB" sz="1400" dirty="0">
                          <a:latin typeface="+mn-lt"/>
                        </a:rPr>
                        <a:t>HNC/HND</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5</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2590830"/>
                  </a:ext>
                </a:extLst>
              </a:tr>
              <a:tr h="191999">
                <a:tc>
                  <a:txBody>
                    <a:bodyPr/>
                    <a:lstStyle/>
                    <a:p>
                      <a:r>
                        <a:rPr lang="en-GB" sz="1400" dirty="0">
                          <a:latin typeface="+mn-lt"/>
                        </a:rPr>
                        <a:t>Foundation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2</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5</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37155776"/>
                  </a:ext>
                </a:extLst>
              </a:tr>
              <a:tr h="191999">
                <a:tc>
                  <a:txBody>
                    <a:bodyPr/>
                    <a:lstStyle/>
                    <a:p>
                      <a:r>
                        <a:rPr lang="en-GB" sz="1400" dirty="0">
                          <a:latin typeface="+mn-lt"/>
                        </a:rPr>
                        <a:t>First degree</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3</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400" b="0" i="0" u="none" strike="noStrike" dirty="0">
                          <a:solidFill>
                            <a:schemeClr val="tx1"/>
                          </a:solidFill>
                          <a:effectLst/>
                          <a:latin typeface="+mn-lt"/>
                        </a:rPr>
                        <a:t>7</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8166169"/>
                  </a:ext>
                </a:extLst>
              </a:tr>
            </a:tbl>
          </a:graphicData>
        </a:graphic>
      </p:graphicFrame>
      <p:grpSp>
        <p:nvGrpSpPr>
          <p:cNvPr id="6" name="Group 5">
            <a:extLst>
              <a:ext uri="{FF2B5EF4-FFF2-40B4-BE49-F238E27FC236}">
                <a16:creationId xmlns:a16="http://schemas.microsoft.com/office/drawing/2014/main" id="{CDD5D236-5B9F-4AB5-BEBB-5492240AF56D}"/>
              </a:ext>
            </a:extLst>
          </p:cNvPr>
          <p:cNvGrpSpPr/>
          <p:nvPr/>
        </p:nvGrpSpPr>
        <p:grpSpPr>
          <a:xfrm>
            <a:off x="6425467" y="3689151"/>
            <a:ext cx="1483483" cy="1786297"/>
            <a:chOff x="6506482" y="1671874"/>
            <a:chExt cx="1483483" cy="1786297"/>
          </a:xfrm>
        </p:grpSpPr>
        <p:sp>
          <p:nvSpPr>
            <p:cNvPr id="5" name="TextBox 4">
              <a:extLst>
                <a:ext uri="{FF2B5EF4-FFF2-40B4-BE49-F238E27FC236}">
                  <a16:creationId xmlns:a16="http://schemas.microsoft.com/office/drawing/2014/main" id="{A741C7E2-26D3-4B43-BF9A-0AD572141907}"/>
                </a:ext>
              </a:extLst>
            </p:cNvPr>
            <p:cNvSpPr txBox="1"/>
            <p:nvPr/>
          </p:nvSpPr>
          <p:spPr>
            <a:xfrm>
              <a:off x="6506482" y="1671874"/>
              <a:ext cx="1477264" cy="307777"/>
            </a:xfrm>
            <a:prstGeom prst="rect">
              <a:avLst/>
            </a:prstGeom>
            <a:noFill/>
          </p:spPr>
          <p:txBody>
            <a:bodyPr wrap="none" rtlCol="0">
              <a:spAutoFit/>
            </a:bodyPr>
            <a:lstStyle/>
            <a:p>
              <a:r>
                <a:rPr lang="en-GB" sz="1400" b="1" dirty="0">
                  <a:solidFill>
                    <a:schemeClr val="accent6"/>
                  </a:solidFill>
                </a:rPr>
                <a:t>Age at enrolment</a:t>
              </a:r>
            </a:p>
          </p:txBody>
        </p:sp>
        <p:sp>
          <p:nvSpPr>
            <p:cNvPr id="21" name="TextBox 20">
              <a:extLst>
                <a:ext uri="{FF2B5EF4-FFF2-40B4-BE49-F238E27FC236}">
                  <a16:creationId xmlns:a16="http://schemas.microsoft.com/office/drawing/2014/main" id="{EE575B4A-C7B5-4B49-AFD5-69C74937E07F}"/>
                </a:ext>
              </a:extLst>
            </p:cNvPr>
            <p:cNvSpPr txBox="1"/>
            <p:nvPr/>
          </p:nvSpPr>
          <p:spPr>
            <a:xfrm>
              <a:off x="6506482" y="3150394"/>
              <a:ext cx="1483483" cy="307777"/>
            </a:xfrm>
            <a:prstGeom prst="rect">
              <a:avLst/>
            </a:prstGeom>
            <a:noFill/>
          </p:spPr>
          <p:txBody>
            <a:bodyPr wrap="none" rtlCol="0">
              <a:spAutoFit/>
            </a:bodyPr>
            <a:lstStyle/>
            <a:p>
              <a:r>
                <a:rPr lang="en-GB" sz="1400" b="1" dirty="0">
                  <a:solidFill>
                    <a:schemeClr val="accent6"/>
                  </a:solidFill>
                </a:rPr>
                <a:t>Duration of study</a:t>
              </a:r>
            </a:p>
          </p:txBody>
        </p:sp>
      </p:grpSp>
      <p:sp>
        <p:nvSpPr>
          <p:cNvPr id="16" name="TextBox 15">
            <a:extLst>
              <a:ext uri="{FF2B5EF4-FFF2-40B4-BE49-F238E27FC236}">
                <a16:creationId xmlns:a16="http://schemas.microsoft.com/office/drawing/2014/main" id="{B3E1531F-0A2C-46EA-A139-BEA2CBA4A568}"/>
              </a:ext>
            </a:extLst>
          </p:cNvPr>
          <p:cNvSpPr txBox="1"/>
          <p:nvPr/>
        </p:nvSpPr>
        <p:spPr>
          <a:xfrm>
            <a:off x="564403" y="6278876"/>
            <a:ext cx="5547360" cy="553998"/>
          </a:xfrm>
          <a:prstGeom prst="rect">
            <a:avLst/>
          </a:prstGeom>
          <a:noFill/>
        </p:spPr>
        <p:txBody>
          <a:bodyPr wrap="square" rtlCol="0">
            <a:spAutoFit/>
          </a:bodyPr>
          <a:lstStyle/>
          <a:p>
            <a:r>
              <a:rPr lang="en-GB" sz="1000" baseline="30000" dirty="0"/>
              <a:t>1 </a:t>
            </a:r>
            <a:r>
              <a:rPr lang="en-GB" sz="1000" dirty="0"/>
              <a:t>Using information from UCAS End of Cycle Reports (</a:t>
            </a:r>
            <a:r>
              <a:rPr lang="en-GB" sz="1000" dirty="0">
                <a:hlinkClick r:id="rId6"/>
              </a:rPr>
              <a:t>link</a:t>
            </a:r>
            <a:r>
              <a:rPr lang="en-GB" sz="1000" dirty="0"/>
              <a:t>), there were </a:t>
            </a:r>
            <a:r>
              <a:rPr lang="en-GB" sz="1000" b="1" dirty="0">
                <a:solidFill>
                  <a:schemeClr val="accent6"/>
                </a:solidFill>
              </a:rPr>
              <a:t>394,620</a:t>
            </a:r>
            <a:r>
              <a:rPr lang="en-GB" sz="1000" dirty="0"/>
              <a:t> English domiciled placed applicants across the UK and EU-domiciled students placed applicants in English HEIs 28 days post Clearing in 2017-18. In 20120-21, this had increased to </a:t>
            </a:r>
            <a:r>
              <a:rPr lang="en-GB" sz="1000" b="1" dirty="0">
                <a:solidFill>
                  <a:schemeClr val="accent6"/>
                </a:solidFill>
              </a:rPr>
              <a:t>395,870</a:t>
            </a:r>
            <a:r>
              <a:rPr lang="en-GB" sz="1000" dirty="0"/>
              <a:t>, representing an increase of </a:t>
            </a:r>
            <a:r>
              <a:rPr lang="en-GB" sz="1000" b="1" dirty="0">
                <a:solidFill>
                  <a:schemeClr val="accent6"/>
                </a:solidFill>
              </a:rPr>
              <a:t>0.3%</a:t>
            </a:r>
            <a:r>
              <a:rPr lang="en-GB" sz="1000" dirty="0"/>
              <a:t>.</a:t>
            </a:r>
          </a:p>
        </p:txBody>
      </p:sp>
    </p:spTree>
    <p:extLst>
      <p:ext uri="{BB962C8B-B14F-4D97-AF65-F5344CB8AC3E}">
        <p14:creationId xmlns:p14="http://schemas.microsoft.com/office/powerpoint/2010/main" val="397507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FD55640-1449-43A4-B211-5F1EAD9E88AB}"/>
              </a:ext>
            </a:extLst>
          </p:cNvPr>
          <p:cNvSpPr>
            <a:spLocks noGrp="1"/>
          </p:cNvSpPr>
          <p:nvPr>
            <p:ph idx="1"/>
          </p:nvPr>
        </p:nvSpPr>
        <p:spPr>
          <a:xfrm>
            <a:off x="378105" y="1158983"/>
            <a:ext cx="11688086" cy="4705969"/>
          </a:xfrm>
        </p:spPr>
        <p:txBody>
          <a:bodyPr/>
          <a:lstStyle/>
          <a:p>
            <a:r>
              <a:rPr lang="en-GB" sz="1800" dirty="0"/>
              <a:t>The analysis is based on a total of </a:t>
            </a:r>
            <a:r>
              <a:rPr lang="en-GB" sz="1800" b="1" dirty="0">
                <a:solidFill>
                  <a:schemeClr val="accent6"/>
                </a:solidFill>
              </a:rPr>
              <a:t>481,945 first-year undergraduate English-domiciled students studying anywhere in the UK and EU-domiciled students studying in England.</a:t>
            </a:r>
          </a:p>
          <a:p>
            <a:endParaRPr lang="en-GB" sz="1800" dirty="0"/>
          </a:p>
        </p:txBody>
      </p:sp>
      <p:sp>
        <p:nvSpPr>
          <p:cNvPr id="9" name="TextBox 8">
            <a:extLst>
              <a:ext uri="{FF2B5EF4-FFF2-40B4-BE49-F238E27FC236}">
                <a16:creationId xmlns:a16="http://schemas.microsoft.com/office/drawing/2014/main" id="{97864DB8-C371-44FB-9633-F0DF2A9CD646}"/>
              </a:ext>
            </a:extLst>
          </p:cNvPr>
          <p:cNvSpPr txBox="1"/>
          <p:nvPr/>
        </p:nvSpPr>
        <p:spPr>
          <a:xfrm>
            <a:off x="555552" y="6418274"/>
            <a:ext cx="11353200" cy="369332"/>
          </a:xfrm>
          <a:prstGeom prst="rect">
            <a:avLst/>
          </a:prstGeom>
          <a:noFill/>
        </p:spPr>
        <p:txBody>
          <a:bodyPr wrap="square" rtlCol="0">
            <a:spAutoFit/>
          </a:bodyPr>
          <a:lstStyle/>
          <a:p>
            <a:r>
              <a:rPr lang="en-GB" sz="900" b="1" dirty="0">
                <a:solidFill>
                  <a:schemeClr val="accent6"/>
                </a:solidFill>
              </a:rPr>
              <a:t>Note: </a:t>
            </a:r>
            <a:r>
              <a:rPr lang="en-GB" sz="900" dirty="0">
                <a:solidFill>
                  <a:schemeClr val="accent6"/>
                </a:solidFill>
              </a:rPr>
              <a:t>All student numbers are rounded to the nearest 5. The information is based on the 2017-18 academic yea, and we assume the same size and characteristics of the 2020-21 cohort as for the 2017-18 cohort.</a:t>
            </a:r>
          </a:p>
          <a:p>
            <a:r>
              <a:rPr lang="en-GB" sz="900" b="1" i="1" dirty="0">
                <a:solidFill>
                  <a:schemeClr val="accent6"/>
                </a:solidFill>
              </a:rPr>
              <a:t>Source: London Economics’ analysis based on data provided by the Higher Education Statistics Agency (</a:t>
            </a:r>
            <a:r>
              <a:rPr lang="en-GB" sz="900" b="1" i="1" dirty="0">
                <a:solidFill>
                  <a:schemeClr val="accent6"/>
                </a:solidFill>
                <a:hlinkClick r:id="rId2"/>
              </a:rPr>
              <a:t>here</a:t>
            </a:r>
            <a:r>
              <a:rPr lang="en-GB" sz="900" b="1" i="1" dirty="0">
                <a:solidFill>
                  <a:schemeClr val="accent6"/>
                </a:solidFill>
              </a:rPr>
              <a:t>)</a:t>
            </a:r>
          </a:p>
        </p:txBody>
      </p:sp>
      <p:sp>
        <p:nvSpPr>
          <p:cNvPr id="11" name="Rectangle 10">
            <a:extLst>
              <a:ext uri="{FF2B5EF4-FFF2-40B4-BE49-F238E27FC236}">
                <a16:creationId xmlns:a16="http://schemas.microsoft.com/office/drawing/2014/main" id="{5AA9E39E-9683-4281-B507-EFE114BD32E2}"/>
              </a:ext>
            </a:extLst>
          </p:cNvPr>
          <p:cNvSpPr/>
          <p:nvPr/>
        </p:nvSpPr>
        <p:spPr>
          <a:xfrm>
            <a:off x="76750" y="2100385"/>
            <a:ext cx="6231967" cy="307777"/>
          </a:xfrm>
          <a:prstGeom prst="rect">
            <a:avLst/>
          </a:prstGeom>
        </p:spPr>
        <p:txBody>
          <a:bodyPr wrap="square">
            <a:spAutoFit/>
          </a:bodyPr>
          <a:lstStyle/>
          <a:p>
            <a:pPr algn="ctr"/>
            <a:r>
              <a:rPr lang="en-GB" sz="1400" b="1" dirty="0">
                <a:solidFill>
                  <a:schemeClr val="accent6"/>
                </a:solidFill>
              </a:rPr>
              <a:t>Breakdown by domicile, location of study and mode of study</a:t>
            </a:r>
          </a:p>
        </p:txBody>
      </p:sp>
      <p:sp>
        <p:nvSpPr>
          <p:cNvPr id="12" name="Rectangle 11">
            <a:extLst>
              <a:ext uri="{FF2B5EF4-FFF2-40B4-BE49-F238E27FC236}">
                <a16:creationId xmlns:a16="http://schemas.microsoft.com/office/drawing/2014/main" id="{A4B7C041-39AC-4C4A-B154-261F2AD84302}"/>
              </a:ext>
            </a:extLst>
          </p:cNvPr>
          <p:cNvSpPr/>
          <p:nvPr/>
        </p:nvSpPr>
        <p:spPr>
          <a:xfrm>
            <a:off x="5581928" y="2100385"/>
            <a:ext cx="6231967" cy="307777"/>
          </a:xfrm>
          <a:prstGeom prst="rect">
            <a:avLst/>
          </a:prstGeom>
        </p:spPr>
        <p:txBody>
          <a:bodyPr wrap="square">
            <a:spAutoFit/>
          </a:bodyPr>
          <a:lstStyle/>
          <a:p>
            <a:pPr algn="ctr"/>
            <a:r>
              <a:rPr lang="en-GB" sz="1400" b="1" dirty="0">
                <a:solidFill>
                  <a:schemeClr val="accent6"/>
                </a:solidFill>
              </a:rPr>
              <a:t>Breakdown by level and mode of study</a:t>
            </a:r>
          </a:p>
        </p:txBody>
      </p:sp>
      <p:sp>
        <p:nvSpPr>
          <p:cNvPr id="14" name="Slide Number Placeholder 3">
            <a:extLst>
              <a:ext uri="{FF2B5EF4-FFF2-40B4-BE49-F238E27FC236}">
                <a16:creationId xmlns:a16="http://schemas.microsoft.com/office/drawing/2014/main" id="{C49FF752-2A63-4389-B159-80AC66167978}"/>
              </a:ext>
            </a:extLst>
          </p:cNvPr>
          <p:cNvSpPr>
            <a:spLocks noGrp="1"/>
          </p:cNvSpPr>
          <p:nvPr>
            <p:ph type="sldNum" sz="quarter" idx="12"/>
          </p:nvPr>
        </p:nvSpPr>
        <p:spPr>
          <a:xfrm>
            <a:off x="147867" y="6525344"/>
            <a:ext cx="635499" cy="263696"/>
          </a:xfrm>
        </p:spPr>
        <p:txBody>
          <a:bodyPr/>
          <a:lstStyle/>
          <a:p>
            <a:fld id="{E662957B-846B-43B9-8E68-0756A19658DB}" type="slidenum">
              <a:rPr lang="en-GB" smtClean="0"/>
              <a:t>16</a:t>
            </a:fld>
            <a:endParaRPr lang="en-GB" dirty="0"/>
          </a:p>
        </p:txBody>
      </p:sp>
      <p:pic>
        <p:nvPicPr>
          <p:cNvPr id="2" name="Picture 1">
            <a:extLst>
              <a:ext uri="{FF2B5EF4-FFF2-40B4-BE49-F238E27FC236}">
                <a16:creationId xmlns:a16="http://schemas.microsoft.com/office/drawing/2014/main" id="{6E581F4F-1514-477C-A523-3F4C5F5047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0008" y="2439552"/>
            <a:ext cx="5791043" cy="3687662"/>
          </a:xfrm>
          <a:prstGeom prst="rect">
            <a:avLst/>
          </a:prstGeom>
        </p:spPr>
      </p:pic>
      <p:pic>
        <p:nvPicPr>
          <p:cNvPr id="3" name="Picture 2">
            <a:extLst>
              <a:ext uri="{FF2B5EF4-FFF2-40B4-BE49-F238E27FC236}">
                <a16:creationId xmlns:a16="http://schemas.microsoft.com/office/drawing/2014/main" id="{62FF36F9-29E1-4175-8BFE-AB6EBE0550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28337" y="2439552"/>
            <a:ext cx="5727178" cy="3649826"/>
          </a:xfrm>
          <a:prstGeom prst="rect">
            <a:avLst/>
          </a:prstGeom>
        </p:spPr>
      </p:pic>
      <p:cxnSp>
        <p:nvCxnSpPr>
          <p:cNvPr id="15" name="Straight Connector 14">
            <a:extLst>
              <a:ext uri="{FF2B5EF4-FFF2-40B4-BE49-F238E27FC236}">
                <a16:creationId xmlns:a16="http://schemas.microsoft.com/office/drawing/2014/main" id="{37F7889D-1718-4A53-BA4A-ED656FB49323}"/>
              </a:ext>
            </a:extLst>
          </p:cNvPr>
          <p:cNvCxnSpPr/>
          <p:nvPr/>
        </p:nvCxnSpPr>
        <p:spPr>
          <a:xfrm>
            <a:off x="6300650" y="2054257"/>
            <a:ext cx="0" cy="3735978"/>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6B87A73-B6FF-4C49-B574-8AEF72CD1B51}"/>
              </a:ext>
            </a:extLst>
          </p:cNvPr>
          <p:cNvSpPr/>
          <p:nvPr/>
        </p:nvSpPr>
        <p:spPr>
          <a:xfrm>
            <a:off x="110113" y="840774"/>
            <a:ext cx="288000" cy="5740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tx1"/>
                </a:solidFill>
              </a:rPr>
              <a:t>Student profile</a:t>
            </a:r>
          </a:p>
        </p:txBody>
      </p:sp>
      <p:sp>
        <p:nvSpPr>
          <p:cNvPr id="17" name="Title 3">
            <a:extLst>
              <a:ext uri="{FF2B5EF4-FFF2-40B4-BE49-F238E27FC236}">
                <a16:creationId xmlns:a16="http://schemas.microsoft.com/office/drawing/2014/main" id="{F0CBA02B-0986-4609-BD0B-DBBB6A98300A}"/>
              </a:ext>
            </a:extLst>
          </p:cNvPr>
          <p:cNvSpPr>
            <a:spLocks noGrp="1"/>
          </p:cNvSpPr>
          <p:nvPr>
            <p:ph type="title"/>
          </p:nvPr>
        </p:nvSpPr>
        <p:spPr>
          <a:xfrm>
            <a:off x="149183" y="116632"/>
            <a:ext cx="10194967" cy="792088"/>
          </a:xfrm>
        </p:spPr>
        <p:txBody>
          <a:bodyPr/>
          <a:lstStyle/>
          <a:p>
            <a:r>
              <a:rPr lang="en-GB" dirty="0"/>
              <a:t>Assumptions and methodology</a:t>
            </a:r>
          </a:p>
        </p:txBody>
      </p:sp>
    </p:spTree>
    <p:extLst>
      <p:ext uri="{BB962C8B-B14F-4D97-AF65-F5344CB8AC3E}">
        <p14:creationId xmlns:p14="http://schemas.microsoft.com/office/powerpoint/2010/main" val="128257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CC0D55-315E-4238-8202-58A80C830F0F}" type="slidenum">
              <a:rPr lang="en-GB" smtClean="0"/>
              <a:pPr/>
              <a:t>17</a:t>
            </a:fld>
            <a:endParaRPr lang="en-GB"/>
          </a:p>
        </p:txBody>
      </p:sp>
      <p:sp>
        <p:nvSpPr>
          <p:cNvPr id="10" name="Content Placeholder 2"/>
          <p:cNvSpPr txBox="1">
            <a:spLocks/>
          </p:cNvSpPr>
          <p:nvPr/>
        </p:nvSpPr>
        <p:spPr>
          <a:xfrm>
            <a:off x="437182" y="877528"/>
            <a:ext cx="5530481" cy="4830253"/>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52000">
              <a:spcAft>
                <a:spcPts val="600"/>
              </a:spcAft>
            </a:pPr>
            <a:r>
              <a:rPr lang="en-GB" sz="1200" dirty="0"/>
              <a:t>In the </a:t>
            </a:r>
            <a:r>
              <a:rPr lang="en-GB" sz="1200" b="1" dirty="0">
                <a:solidFill>
                  <a:schemeClr val="accent6"/>
                </a:solidFill>
              </a:rPr>
              <a:t>Baseline</a:t>
            </a:r>
            <a:r>
              <a:rPr lang="en-GB" sz="1200" dirty="0"/>
              <a:t> (i.e. the current funding system in 2020-21), the maximum (gross) tuition fee in 2020-21 is </a:t>
            </a:r>
            <a:r>
              <a:rPr lang="en-GB" sz="1200" b="1" dirty="0">
                <a:solidFill>
                  <a:schemeClr val="accent6"/>
                </a:solidFill>
              </a:rPr>
              <a:t>£9,250</a:t>
            </a:r>
            <a:r>
              <a:rPr lang="en-GB" sz="1200" dirty="0"/>
              <a:t>, with an average fee charged of approximately </a:t>
            </a:r>
            <a:r>
              <a:rPr lang="en-GB" sz="1200" b="1" dirty="0">
                <a:solidFill>
                  <a:schemeClr val="accent6"/>
                </a:solidFill>
              </a:rPr>
              <a:t>£9,120 </a:t>
            </a:r>
            <a:r>
              <a:rPr lang="en-GB" sz="1200" dirty="0"/>
              <a:t>(rounded to the nearest £10, based on OFFA data, </a:t>
            </a:r>
            <a:r>
              <a:rPr lang="en-GB" sz="1200" dirty="0">
                <a:hlinkClick r:id="rId3"/>
              </a:rPr>
              <a:t>here</a:t>
            </a:r>
            <a:r>
              <a:rPr lang="en-GB" sz="1200" dirty="0"/>
              <a:t>). Despite the existence of Access agreements and the provision of bursaries and fee waivers by HEIs</a:t>
            </a:r>
            <a:r>
              <a:rPr lang="en-GB" sz="1200" baseline="30000" dirty="0"/>
              <a:t>2</a:t>
            </a:r>
            <a:r>
              <a:rPr lang="en-GB" sz="1200" dirty="0"/>
              <a:t>, the net tuition fee remains the same (</a:t>
            </a:r>
            <a:r>
              <a:rPr lang="en-GB" sz="1200" b="1" dirty="0">
                <a:solidFill>
                  <a:schemeClr val="accent6"/>
                </a:solidFill>
              </a:rPr>
              <a:t>£9,120</a:t>
            </a:r>
            <a:r>
              <a:rPr lang="en-GB" sz="1200" dirty="0"/>
              <a:t>) as the majority of financial support is paid to students in the form of maintenance bursaries. Based on average study intensity, the average part-time net tuition fee was estimated to be </a:t>
            </a:r>
            <a:r>
              <a:rPr lang="en-GB" sz="1200" b="1" dirty="0">
                <a:solidFill>
                  <a:schemeClr val="accent6"/>
                </a:solidFill>
              </a:rPr>
              <a:t>£3,610</a:t>
            </a:r>
            <a:r>
              <a:rPr lang="en-GB" sz="1200" dirty="0"/>
              <a:t> per annum. </a:t>
            </a:r>
          </a:p>
          <a:p>
            <a:pPr marL="252000">
              <a:spcAft>
                <a:spcPts val="600"/>
              </a:spcAft>
            </a:pPr>
            <a:r>
              <a:rPr lang="en-GB" sz="1200" dirty="0"/>
              <a:t>Based on the </a:t>
            </a:r>
            <a:r>
              <a:rPr lang="en-GB" sz="1200" b="1" dirty="0">
                <a:solidFill>
                  <a:schemeClr val="accent6"/>
                </a:solidFill>
              </a:rPr>
              <a:t>current funding system</a:t>
            </a:r>
            <a:r>
              <a:rPr lang="en-GB" sz="1200" dirty="0"/>
              <a:t>, we have modelled </a:t>
            </a:r>
            <a:r>
              <a:rPr lang="en-GB" sz="1200" b="1" dirty="0">
                <a:solidFill>
                  <a:schemeClr val="accent6"/>
                </a:solidFill>
              </a:rPr>
              <a:t>maintenance loan eligibility </a:t>
            </a:r>
            <a:r>
              <a:rPr lang="en-GB" sz="1200" dirty="0">
                <a:solidFill>
                  <a:schemeClr val="tx1"/>
                </a:solidFill>
              </a:rPr>
              <a:t>by </a:t>
            </a:r>
            <a:r>
              <a:rPr lang="en-GB" sz="1200" b="1" dirty="0">
                <a:solidFill>
                  <a:schemeClr val="accent6"/>
                </a:solidFill>
              </a:rPr>
              <a:t>students’ living conditions</a:t>
            </a:r>
            <a:r>
              <a:rPr lang="en-GB" sz="1200" dirty="0">
                <a:solidFill>
                  <a:schemeClr val="tx1"/>
                </a:solidFill>
              </a:rPr>
              <a:t>, for students living at Home (LAH, </a:t>
            </a:r>
            <a:r>
              <a:rPr lang="en-GB" sz="1200" b="1" dirty="0">
                <a:solidFill>
                  <a:schemeClr val="accent6"/>
                </a:solidFill>
              </a:rPr>
              <a:t>21%</a:t>
            </a:r>
            <a:r>
              <a:rPr lang="en-GB" sz="1200" dirty="0">
                <a:solidFill>
                  <a:schemeClr val="tx1"/>
                </a:solidFill>
              </a:rPr>
              <a:t> of FT students, </a:t>
            </a:r>
            <a:r>
              <a:rPr lang="en-GB" sz="1200" b="1" dirty="0">
                <a:solidFill>
                  <a:schemeClr val="accent6"/>
                </a:solidFill>
              </a:rPr>
              <a:t>0%</a:t>
            </a:r>
            <a:r>
              <a:rPr lang="en-GB" sz="1200" dirty="0">
                <a:solidFill>
                  <a:schemeClr val="tx1"/>
                </a:solidFill>
              </a:rPr>
              <a:t> of PT students), living away from home outside of London (LAFHOL, </a:t>
            </a:r>
            <a:r>
              <a:rPr lang="en-GB" sz="1200" b="1" dirty="0">
                <a:solidFill>
                  <a:schemeClr val="accent6"/>
                </a:solidFill>
              </a:rPr>
              <a:t>67%</a:t>
            </a:r>
            <a:r>
              <a:rPr lang="en-GB" sz="1200" dirty="0">
                <a:solidFill>
                  <a:schemeClr val="tx1"/>
                </a:solidFill>
              </a:rPr>
              <a:t> of FT students, </a:t>
            </a:r>
            <a:r>
              <a:rPr lang="en-GB" sz="1200" b="1" dirty="0">
                <a:solidFill>
                  <a:schemeClr val="accent6"/>
                </a:solidFill>
              </a:rPr>
              <a:t>85%</a:t>
            </a:r>
            <a:r>
              <a:rPr lang="en-GB" sz="1200" dirty="0">
                <a:solidFill>
                  <a:schemeClr val="tx1"/>
                </a:solidFill>
              </a:rPr>
              <a:t> of PT students) and living away from home in London (LAFHIL, </a:t>
            </a:r>
            <a:r>
              <a:rPr lang="en-GB" sz="1200" b="1" dirty="0">
                <a:solidFill>
                  <a:schemeClr val="accent6"/>
                </a:solidFill>
              </a:rPr>
              <a:t>12%</a:t>
            </a:r>
            <a:r>
              <a:rPr lang="en-GB" sz="1200" dirty="0">
                <a:solidFill>
                  <a:schemeClr val="tx1"/>
                </a:solidFill>
              </a:rPr>
              <a:t> of FT students, </a:t>
            </a:r>
            <a:r>
              <a:rPr lang="en-GB" sz="1200" b="1" dirty="0">
                <a:solidFill>
                  <a:schemeClr val="accent6"/>
                </a:solidFill>
              </a:rPr>
              <a:t>15%</a:t>
            </a:r>
            <a:r>
              <a:rPr lang="en-GB" sz="1200" dirty="0">
                <a:solidFill>
                  <a:schemeClr val="tx1"/>
                </a:solidFill>
              </a:rPr>
              <a:t> of PT students) - using the current household income thresholds applied by Student Finance England.</a:t>
            </a:r>
          </a:p>
          <a:p>
            <a:pPr marL="252000">
              <a:spcAft>
                <a:spcPts val="600"/>
              </a:spcAft>
            </a:pPr>
            <a:r>
              <a:rPr lang="en-GB" sz="1200" dirty="0"/>
              <a:t>To determine the </a:t>
            </a:r>
            <a:r>
              <a:rPr lang="en-GB" sz="1200" b="1" dirty="0">
                <a:solidFill>
                  <a:schemeClr val="accent6"/>
                </a:solidFill>
              </a:rPr>
              <a:t>size of maintenance loans received</a:t>
            </a:r>
            <a:r>
              <a:rPr lang="en-GB" sz="1200" dirty="0"/>
              <a:t>, students in the cohort are categorised by gender, location of study, study intensity and living arrangements whilst in study. We assume that </a:t>
            </a:r>
            <a:r>
              <a:rPr lang="en-GB" sz="1200" b="1" dirty="0">
                <a:solidFill>
                  <a:schemeClr val="accent6"/>
                </a:solidFill>
              </a:rPr>
              <a:t>all students take out the maximum available loan to which they are entitled. </a:t>
            </a:r>
            <a:r>
              <a:rPr lang="en-GB" sz="1200" dirty="0">
                <a:solidFill>
                  <a:schemeClr val="tx1"/>
                </a:solidFill>
              </a:rPr>
              <a:t>For FT students, </a:t>
            </a:r>
            <a:r>
              <a:rPr lang="en-GB" sz="1200" dirty="0"/>
              <a:t>we base eligibility for loans using information from the Student Loans Company (SLC, </a:t>
            </a:r>
            <a:r>
              <a:rPr lang="en-GB" sz="1200" dirty="0">
                <a:hlinkClick r:id="rId4"/>
              </a:rPr>
              <a:t>here</a:t>
            </a:r>
            <a:r>
              <a:rPr lang="en-GB" sz="1200" dirty="0"/>
              <a:t>) on the distribution of students by household income, based on the % of students that were previously in receipt of full or partial maintenance grants (in 2015-16 which was the last year that maintenance grants were available). For PT students, we use the UK Labour Force Survey to estimate the distribution of individuals aged 30-40 in possession of Level 3 qualifications as their highest qualification by household income. We thus estimate that the average maintenance loan received by students in the 2020-21 cohort stands at </a:t>
            </a:r>
            <a:r>
              <a:rPr lang="en-GB" sz="1200" b="1" dirty="0">
                <a:solidFill>
                  <a:schemeClr val="accent6"/>
                </a:solidFill>
              </a:rPr>
              <a:t>£7,140 </a:t>
            </a:r>
            <a:r>
              <a:rPr lang="en-GB" sz="1200" dirty="0"/>
              <a:t>per full-time student and </a:t>
            </a:r>
            <a:r>
              <a:rPr lang="en-GB" sz="1200" b="1" dirty="0">
                <a:solidFill>
                  <a:schemeClr val="accent6"/>
                </a:solidFill>
              </a:rPr>
              <a:t>£3,210</a:t>
            </a:r>
            <a:r>
              <a:rPr lang="en-GB" sz="1200" dirty="0"/>
              <a:t> per part-time student per year. </a:t>
            </a:r>
          </a:p>
          <a:p>
            <a:pPr marL="252000">
              <a:spcAft>
                <a:spcPts val="600"/>
              </a:spcAft>
            </a:pPr>
            <a:r>
              <a:rPr lang="en-GB" sz="1200" dirty="0"/>
              <a:t>We assume that fees and maintenance loans do not increase over the duration of students’ courses.</a:t>
            </a:r>
          </a:p>
        </p:txBody>
      </p:sp>
      <p:sp>
        <p:nvSpPr>
          <p:cNvPr id="12" name="Title 3">
            <a:extLst>
              <a:ext uri="{FF2B5EF4-FFF2-40B4-BE49-F238E27FC236}">
                <a16:creationId xmlns:a16="http://schemas.microsoft.com/office/drawing/2014/main" id="{A365BCC5-C249-412A-806B-5063FD23D45A}"/>
              </a:ext>
            </a:extLst>
          </p:cNvPr>
          <p:cNvSpPr>
            <a:spLocks noGrp="1"/>
          </p:cNvSpPr>
          <p:nvPr>
            <p:ph type="title"/>
          </p:nvPr>
        </p:nvSpPr>
        <p:spPr>
          <a:xfrm>
            <a:off x="149183" y="116632"/>
            <a:ext cx="10194967" cy="792088"/>
          </a:xfrm>
        </p:spPr>
        <p:txBody>
          <a:bodyPr/>
          <a:lstStyle/>
          <a:p>
            <a:r>
              <a:rPr lang="en-GB" dirty="0"/>
              <a:t>Baseline assumptions and methodology</a:t>
            </a:r>
          </a:p>
        </p:txBody>
      </p:sp>
      <p:sp>
        <p:nvSpPr>
          <p:cNvPr id="8" name="Rectangle 7">
            <a:extLst>
              <a:ext uri="{FF2B5EF4-FFF2-40B4-BE49-F238E27FC236}">
                <a16:creationId xmlns:a16="http://schemas.microsoft.com/office/drawing/2014/main" id="{C816B075-E90F-42F3-8332-C1F62E46D606}"/>
              </a:ext>
            </a:extLst>
          </p:cNvPr>
          <p:cNvSpPr/>
          <p:nvPr/>
        </p:nvSpPr>
        <p:spPr>
          <a:xfrm>
            <a:off x="110113" y="840774"/>
            <a:ext cx="288000" cy="57409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tx1"/>
                </a:solidFill>
              </a:rPr>
              <a:t>Fees, fee loans and maintenance loans</a:t>
            </a:r>
          </a:p>
        </p:txBody>
      </p:sp>
      <p:sp>
        <p:nvSpPr>
          <p:cNvPr id="2" name="Content Placeholder 2">
            <a:extLst>
              <a:ext uri="{FF2B5EF4-FFF2-40B4-BE49-F238E27FC236}">
                <a16:creationId xmlns:a16="http://schemas.microsoft.com/office/drawing/2014/main" id="{3EB758E4-619D-4EA3-8693-A2EE16DFF760}"/>
              </a:ext>
            </a:extLst>
          </p:cNvPr>
          <p:cNvSpPr txBox="1">
            <a:spLocks/>
          </p:cNvSpPr>
          <p:nvPr/>
        </p:nvSpPr>
        <p:spPr>
          <a:xfrm>
            <a:off x="6418492" y="903778"/>
            <a:ext cx="5670000" cy="5904265"/>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52000">
              <a:spcAft>
                <a:spcPts val="600"/>
              </a:spcAft>
            </a:pPr>
            <a:r>
              <a:rPr lang="en-GB" sz="1200" dirty="0"/>
              <a:t>For the </a:t>
            </a:r>
            <a:r>
              <a:rPr lang="en-GB" sz="1200" b="1" dirty="0">
                <a:solidFill>
                  <a:schemeClr val="accent6"/>
                </a:solidFill>
              </a:rPr>
              <a:t>Baseline</a:t>
            </a:r>
            <a:r>
              <a:rPr lang="en-GB" sz="1200" b="1" dirty="0"/>
              <a:t>,</a:t>
            </a:r>
            <a:r>
              <a:rPr lang="en-GB" sz="1200" dirty="0"/>
              <a:t> the average </a:t>
            </a:r>
            <a:r>
              <a:rPr lang="en-GB" sz="1200" b="1" dirty="0">
                <a:solidFill>
                  <a:schemeClr val="accent6"/>
                </a:solidFill>
              </a:rPr>
              <a:t>Teaching Grant </a:t>
            </a:r>
            <a:r>
              <a:rPr lang="en-GB" sz="1200" dirty="0"/>
              <a:t>per student studying in </a:t>
            </a:r>
            <a:r>
              <a:rPr lang="en-GB" sz="1200" b="1" dirty="0">
                <a:solidFill>
                  <a:schemeClr val="accent6"/>
                </a:solidFill>
              </a:rPr>
              <a:t>England</a:t>
            </a:r>
            <a:r>
              <a:rPr lang="en-GB" sz="1200" dirty="0"/>
              <a:t> is derived by combining assumptions on the rate per FTE student by subject band (in 2018-19) with information on the distribution of students by subject band (both provided by the Office for Students, </a:t>
            </a:r>
            <a:r>
              <a:rPr lang="en-GB" sz="1200" dirty="0">
                <a:hlinkClick r:id="rId5"/>
              </a:rPr>
              <a:t>here</a:t>
            </a:r>
            <a:r>
              <a:rPr lang="en-GB" sz="1200" dirty="0"/>
              <a:t>), as follows:</a:t>
            </a:r>
          </a:p>
          <a:p>
            <a:pPr marL="252000">
              <a:spcAft>
                <a:spcPts val="600"/>
              </a:spcAft>
            </a:pPr>
            <a:endParaRPr lang="en-GB" sz="1200" dirty="0"/>
          </a:p>
          <a:p>
            <a:pPr marL="252000">
              <a:spcAft>
                <a:spcPts val="600"/>
              </a:spcAft>
            </a:pPr>
            <a:endParaRPr lang="en-GB" sz="1200" dirty="0"/>
          </a:p>
          <a:p>
            <a:pPr marL="252000">
              <a:spcAft>
                <a:spcPts val="600"/>
              </a:spcAft>
            </a:pPr>
            <a:endParaRPr lang="en-GB" sz="1200" dirty="0"/>
          </a:p>
          <a:p>
            <a:pPr marL="252000">
              <a:spcAft>
                <a:spcPts val="600"/>
              </a:spcAft>
            </a:pPr>
            <a:endParaRPr lang="en-GB" sz="1200" dirty="0"/>
          </a:p>
          <a:p>
            <a:pPr marL="252000">
              <a:spcAft>
                <a:spcPts val="600"/>
              </a:spcAft>
            </a:pPr>
            <a:endParaRPr lang="en-GB" sz="1200" dirty="0"/>
          </a:p>
          <a:p>
            <a:pPr marL="252000">
              <a:spcAft>
                <a:spcPts val="600"/>
              </a:spcAft>
            </a:pPr>
            <a:endParaRPr lang="en-GB" sz="1200" dirty="0"/>
          </a:p>
          <a:p>
            <a:pPr marL="252000">
              <a:spcAft>
                <a:spcPts val="600"/>
              </a:spcAft>
            </a:pPr>
            <a:r>
              <a:rPr lang="en-GB" sz="1200" dirty="0"/>
              <a:t>Combining this with the average ‘other targeted allocations’ funding per student (e.g. including premium funding to support retention), the average total T-Grant per full-time student studying in England amounts to approximately </a:t>
            </a:r>
            <a:r>
              <a:rPr lang="en-GB" sz="1200" b="1" dirty="0">
                <a:solidFill>
                  <a:schemeClr val="accent6"/>
                </a:solidFill>
              </a:rPr>
              <a:t>£1,090</a:t>
            </a:r>
            <a:r>
              <a:rPr lang="en-GB" sz="1200" dirty="0"/>
              <a:t>. Based on average study intensity, the average funding per part-time student was estimated at </a:t>
            </a:r>
            <a:r>
              <a:rPr lang="en-GB" sz="1200" b="1" dirty="0">
                <a:solidFill>
                  <a:schemeClr val="accent6"/>
                </a:solidFill>
              </a:rPr>
              <a:t>£430</a:t>
            </a:r>
            <a:r>
              <a:rPr lang="en-GB" sz="1200" dirty="0"/>
              <a:t> per annum. </a:t>
            </a:r>
          </a:p>
          <a:p>
            <a:pPr marL="252000">
              <a:spcAft>
                <a:spcPts val="600"/>
              </a:spcAft>
            </a:pPr>
            <a:r>
              <a:rPr lang="en-GB" sz="1200" dirty="0"/>
              <a:t>For students studying in </a:t>
            </a:r>
            <a:r>
              <a:rPr lang="en-GB" sz="1200" b="1" dirty="0">
                <a:solidFill>
                  <a:schemeClr val="accent6"/>
                </a:solidFill>
              </a:rPr>
              <a:t>Scotland</a:t>
            </a:r>
            <a:r>
              <a:rPr lang="en-GB" sz="1200" dirty="0"/>
              <a:t>, we divide the total T-Grant funding provided by the SFC in 2018-19 by the number of funded FTE students in that year (</a:t>
            </a:r>
            <a:r>
              <a:rPr lang="en-GB" sz="1200" dirty="0">
                <a:hlinkClick r:id="rId6"/>
              </a:rPr>
              <a:t>here</a:t>
            </a:r>
            <a:r>
              <a:rPr lang="en-GB" sz="1200" dirty="0"/>
              <a:t>). We thus estimate that the average T-Grant per full-time student stands at </a:t>
            </a:r>
            <a:r>
              <a:rPr lang="en-GB" sz="1200" b="1" dirty="0">
                <a:solidFill>
                  <a:schemeClr val="accent6"/>
                </a:solidFill>
              </a:rPr>
              <a:t>£5,630 </a:t>
            </a:r>
            <a:r>
              <a:rPr lang="en-GB" sz="1200" dirty="0">
                <a:solidFill>
                  <a:schemeClr val="tx1"/>
                </a:solidFill>
              </a:rPr>
              <a:t>per year</a:t>
            </a:r>
            <a:r>
              <a:rPr lang="en-GB" sz="1200" dirty="0"/>
              <a:t>, with the assumed part-time rate (again based on study intensity) standing at </a:t>
            </a:r>
            <a:r>
              <a:rPr lang="en-GB" sz="1200" b="1" dirty="0">
                <a:solidFill>
                  <a:schemeClr val="accent6"/>
                </a:solidFill>
              </a:rPr>
              <a:t>£2,230</a:t>
            </a:r>
            <a:r>
              <a:rPr lang="en-GB" sz="1200" dirty="0"/>
              <a:t>.</a:t>
            </a:r>
          </a:p>
          <a:p>
            <a:pPr marL="252000">
              <a:spcAft>
                <a:spcPts val="600"/>
              </a:spcAft>
            </a:pPr>
            <a:r>
              <a:rPr lang="en-GB" sz="1200" dirty="0"/>
              <a:t>For students studying in </a:t>
            </a:r>
            <a:r>
              <a:rPr lang="en-GB" sz="1200" b="1" dirty="0">
                <a:solidFill>
                  <a:schemeClr val="accent6"/>
                </a:solidFill>
              </a:rPr>
              <a:t>Wales or Northern Ireland</a:t>
            </a:r>
            <a:r>
              <a:rPr lang="en-GB" sz="1200" dirty="0"/>
              <a:t>, we make use of HESA financial data (</a:t>
            </a:r>
            <a:r>
              <a:rPr lang="en-GB" sz="1200" dirty="0">
                <a:hlinkClick r:id="rId7"/>
              </a:rPr>
              <a:t>here</a:t>
            </a:r>
            <a:r>
              <a:rPr lang="en-GB" sz="1200" dirty="0"/>
              <a:t>) and student data (</a:t>
            </a:r>
            <a:r>
              <a:rPr lang="en-GB" sz="1200" dirty="0">
                <a:hlinkClick r:id="rId8"/>
              </a:rPr>
              <a:t>here</a:t>
            </a:r>
            <a:r>
              <a:rPr lang="en-GB" sz="1200" dirty="0"/>
              <a:t>) for 2017-18. We divide the total Teaching Grant funding in each of these Home Nations by the total number of UK and EU students undertaking undergraduate or postgraduate taught qualifications (excluding postgraduate research and non-EU students). Adjusting for study intensity, the average T-Grant per full-time student in Wales and Northern Ireland is estimated to be </a:t>
            </a:r>
            <a:r>
              <a:rPr lang="en-GB" sz="1200" b="1" dirty="0">
                <a:solidFill>
                  <a:schemeClr val="accent6"/>
                </a:solidFill>
              </a:rPr>
              <a:t>£300 </a:t>
            </a:r>
            <a:r>
              <a:rPr lang="en-GB" sz="1200" dirty="0">
                <a:solidFill>
                  <a:schemeClr val="tx2"/>
                </a:solidFill>
              </a:rPr>
              <a:t>and </a:t>
            </a:r>
            <a:r>
              <a:rPr lang="en-GB" sz="1200" b="1" dirty="0">
                <a:solidFill>
                  <a:schemeClr val="accent6"/>
                </a:solidFill>
              </a:rPr>
              <a:t>£3,030 </a:t>
            </a:r>
            <a:r>
              <a:rPr lang="en-GB" sz="1200" dirty="0"/>
              <a:t>per student per annum respectively. The corresponding estimates for part-time students stand at </a:t>
            </a:r>
            <a:r>
              <a:rPr lang="en-GB" sz="1200" b="1" dirty="0">
                <a:solidFill>
                  <a:schemeClr val="accent6"/>
                </a:solidFill>
              </a:rPr>
              <a:t>£120 </a:t>
            </a:r>
            <a:r>
              <a:rPr lang="en-GB" sz="1200" dirty="0">
                <a:solidFill>
                  <a:schemeClr val="tx2"/>
                </a:solidFill>
              </a:rPr>
              <a:t>and </a:t>
            </a:r>
            <a:r>
              <a:rPr lang="en-GB" sz="1200" b="1" dirty="0">
                <a:solidFill>
                  <a:schemeClr val="accent6"/>
                </a:solidFill>
              </a:rPr>
              <a:t>£1,200 </a:t>
            </a:r>
            <a:r>
              <a:rPr lang="en-GB" sz="1200" dirty="0"/>
              <a:t>per student per annum.</a:t>
            </a:r>
          </a:p>
        </p:txBody>
      </p:sp>
      <p:sp>
        <p:nvSpPr>
          <p:cNvPr id="3" name="Rectangle 2">
            <a:extLst>
              <a:ext uri="{FF2B5EF4-FFF2-40B4-BE49-F238E27FC236}">
                <a16:creationId xmlns:a16="http://schemas.microsoft.com/office/drawing/2014/main" id="{3328675E-1C7E-44B2-97DD-570132DBFFFC}"/>
              </a:ext>
            </a:extLst>
          </p:cNvPr>
          <p:cNvSpPr/>
          <p:nvPr/>
        </p:nvSpPr>
        <p:spPr>
          <a:xfrm>
            <a:off x="6043865" y="855999"/>
            <a:ext cx="288000" cy="57409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Teaching Grants</a:t>
            </a:r>
          </a:p>
        </p:txBody>
      </p:sp>
      <p:graphicFrame>
        <p:nvGraphicFramePr>
          <p:cNvPr id="5" name="Table 4">
            <a:extLst>
              <a:ext uri="{FF2B5EF4-FFF2-40B4-BE49-F238E27FC236}">
                <a16:creationId xmlns:a16="http://schemas.microsoft.com/office/drawing/2014/main" id="{F4658868-4F25-4D4A-9B2E-842D258FE997}"/>
              </a:ext>
            </a:extLst>
          </p:cNvPr>
          <p:cNvGraphicFramePr>
            <a:graphicFrameLocks noGrp="1"/>
          </p:cNvGraphicFramePr>
          <p:nvPr>
            <p:extLst>
              <p:ext uri="{D42A27DB-BD31-4B8C-83A1-F6EECF244321}">
                <p14:modId xmlns:p14="http://schemas.microsoft.com/office/powerpoint/2010/main" val="895540805"/>
              </p:ext>
            </p:extLst>
          </p:nvPr>
        </p:nvGraphicFramePr>
        <p:xfrm>
          <a:off x="6696227" y="1703121"/>
          <a:ext cx="5180813" cy="1517754"/>
        </p:xfrm>
        <a:graphic>
          <a:graphicData uri="http://schemas.openxmlformats.org/drawingml/2006/table">
            <a:tbl>
              <a:tblPr firstRow="1" bandRow="1">
                <a:tableStyleId>{2D5ABB26-0587-4C30-8999-92F81FD0307C}</a:tableStyleId>
              </a:tblPr>
              <a:tblGrid>
                <a:gridCol w="1204879">
                  <a:extLst>
                    <a:ext uri="{9D8B030D-6E8A-4147-A177-3AD203B41FA5}">
                      <a16:colId xmlns:a16="http://schemas.microsoft.com/office/drawing/2014/main" val="4171942151"/>
                    </a:ext>
                  </a:extLst>
                </a:gridCol>
                <a:gridCol w="1114149">
                  <a:extLst>
                    <a:ext uri="{9D8B030D-6E8A-4147-A177-3AD203B41FA5}">
                      <a16:colId xmlns:a16="http://schemas.microsoft.com/office/drawing/2014/main" val="1833397791"/>
                    </a:ext>
                  </a:extLst>
                </a:gridCol>
                <a:gridCol w="2861785">
                  <a:extLst>
                    <a:ext uri="{9D8B030D-6E8A-4147-A177-3AD203B41FA5}">
                      <a16:colId xmlns:a16="http://schemas.microsoft.com/office/drawing/2014/main" val="1064795040"/>
                    </a:ext>
                  </a:extLst>
                </a:gridCol>
              </a:tblGrid>
              <a:tr h="191999">
                <a:tc>
                  <a:txBody>
                    <a:bodyPr/>
                    <a:lstStyle/>
                    <a:p>
                      <a:r>
                        <a:rPr lang="en-GB" sz="1200" b="1" dirty="0">
                          <a:solidFill>
                            <a:schemeClr val="bg1"/>
                          </a:solidFill>
                          <a:latin typeface="+mn-lt"/>
                        </a:rPr>
                        <a:t>Subject Band</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c>
                  <a:txBody>
                    <a:bodyPr/>
                    <a:lstStyle/>
                    <a:p>
                      <a:pPr algn="ctr"/>
                      <a:r>
                        <a:rPr lang="en-GB" sz="1200" b="1" dirty="0">
                          <a:solidFill>
                            <a:schemeClr val="bg1"/>
                          </a:solidFill>
                          <a:latin typeface="+mn-lt"/>
                        </a:rPr>
                        <a:t>Funding per FTE, £</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c>
                  <a:txBody>
                    <a:bodyPr/>
                    <a:lstStyle/>
                    <a:p>
                      <a:pPr algn="ctr"/>
                      <a:r>
                        <a:rPr lang="en-GB" sz="1200" b="1" dirty="0">
                          <a:solidFill>
                            <a:schemeClr val="bg1"/>
                          </a:solidFill>
                          <a:latin typeface="+mn-lt"/>
                        </a:rPr>
                        <a:t>% of FTE students</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06989393"/>
                  </a:ext>
                </a:extLst>
              </a:tr>
              <a:tr h="191999">
                <a:tc>
                  <a:txBody>
                    <a:bodyPr/>
                    <a:lstStyle/>
                    <a:p>
                      <a:r>
                        <a:rPr lang="en-GB" sz="1200" dirty="0">
                          <a:latin typeface="+mn-lt"/>
                        </a:rPr>
                        <a:t>Band A</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£10,100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4852420"/>
                  </a:ext>
                </a:extLst>
              </a:tr>
              <a:tr h="191999">
                <a:tc>
                  <a:txBody>
                    <a:bodyPr/>
                    <a:lstStyle/>
                    <a:p>
                      <a:r>
                        <a:rPr lang="en-GB" sz="1200" dirty="0">
                          <a:latin typeface="+mn-lt"/>
                        </a:rPr>
                        <a:t>Band B</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£1,515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22%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2590830"/>
                  </a:ext>
                </a:extLst>
              </a:tr>
              <a:tr h="191999">
                <a:tc>
                  <a:txBody>
                    <a:bodyPr/>
                    <a:lstStyle/>
                    <a:p>
                      <a:r>
                        <a:rPr lang="en-GB" sz="1200" dirty="0">
                          <a:latin typeface="+mn-lt"/>
                        </a:rPr>
                        <a:t>Band C1</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£253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21%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37155776"/>
                  </a:ext>
                </a:extLst>
              </a:tr>
              <a:tr h="191999">
                <a:tc>
                  <a:txBody>
                    <a:bodyPr/>
                    <a:lstStyle/>
                    <a:p>
                      <a:r>
                        <a:rPr lang="en-GB" sz="1200" dirty="0">
                          <a:latin typeface="+mn-lt"/>
                        </a:rPr>
                        <a:t>Band C2</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6357A"/>
                          </a:solidFill>
                          <a:effectLst/>
                          <a:uLnTx/>
                          <a:uFillTx/>
                          <a:latin typeface="+mn-lt"/>
                          <a:ea typeface="+mn-ea"/>
                          <a:cs typeface="+mn-cs"/>
                        </a:rPr>
                        <a:t>-</a:t>
                      </a:r>
                      <a:endParaRPr kumimoji="0" lang="en-GB" sz="1200" b="1" i="0" u="none" strike="noStrike" kern="1200" cap="none" spc="0" normalizeH="0" baseline="0" noProof="0" dirty="0">
                        <a:ln>
                          <a:noFill/>
                        </a:ln>
                        <a:solidFill>
                          <a:srgbClr val="06357A"/>
                        </a:solidFill>
                        <a:effectLst/>
                        <a:uLnTx/>
                        <a:uFillTx/>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8166169"/>
                  </a:ext>
                </a:extLst>
              </a:tr>
              <a:tr h="191999">
                <a:tc>
                  <a:txBody>
                    <a:bodyPr/>
                    <a:lstStyle/>
                    <a:p>
                      <a:r>
                        <a:rPr lang="en-GB" sz="1200" dirty="0">
                          <a:latin typeface="+mn-lt"/>
                        </a:rPr>
                        <a:t>Band D</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6357A"/>
                          </a:solidFill>
                          <a:effectLst/>
                          <a:uLnTx/>
                          <a:uFillTx/>
                          <a:latin typeface="+mn-lt"/>
                          <a:ea typeface="+mn-ea"/>
                          <a:cs typeface="+mn-cs"/>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n-lt"/>
                        </a:rPr>
                        <a:t>35%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27586845"/>
                  </a:ext>
                </a:extLst>
              </a:tr>
              <a:tr h="191999">
                <a:tc>
                  <a:txBody>
                    <a:bodyPr/>
                    <a:lstStyle/>
                    <a:p>
                      <a:r>
                        <a:rPr lang="en-GB" sz="1200" b="1" dirty="0">
                          <a:latin typeface="+mn-lt"/>
                        </a:rPr>
                        <a:t>Total</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1" i="0" u="none" strike="noStrike" dirty="0">
                          <a:solidFill>
                            <a:schemeClr val="tx1"/>
                          </a:solidFill>
                          <a:effectLst/>
                          <a:latin typeface="+mn-lt"/>
                        </a:rPr>
                        <a:t>-</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1" i="0" u="none" strike="noStrike" dirty="0">
                          <a:solidFill>
                            <a:schemeClr val="tx1"/>
                          </a:solidFill>
                          <a:effectLst/>
                          <a:latin typeface="+mn-lt"/>
                        </a:rPr>
                        <a:t>100%</a:t>
                      </a:r>
                    </a:p>
                  </a:txBody>
                  <a:tcPr marL="45720" marR="468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74819853"/>
                  </a:ext>
                </a:extLst>
              </a:tr>
            </a:tbl>
          </a:graphicData>
        </a:graphic>
      </p:graphicFrame>
      <p:sp>
        <p:nvSpPr>
          <p:cNvPr id="6" name="Rectangle 5">
            <a:extLst>
              <a:ext uri="{FF2B5EF4-FFF2-40B4-BE49-F238E27FC236}">
                <a16:creationId xmlns:a16="http://schemas.microsoft.com/office/drawing/2014/main" id="{35782975-88B9-453C-90A8-50917DC7EBB8}"/>
              </a:ext>
            </a:extLst>
          </p:cNvPr>
          <p:cNvSpPr/>
          <p:nvPr/>
        </p:nvSpPr>
        <p:spPr>
          <a:xfrm>
            <a:off x="484741" y="6267651"/>
            <a:ext cx="5482922" cy="473717"/>
          </a:xfrm>
          <a:prstGeom prst="rect">
            <a:avLst/>
          </a:prstGeom>
        </p:spPr>
        <p:txBody>
          <a:bodyPr wrap="square">
            <a:spAutoFit/>
          </a:bodyPr>
          <a:lstStyle/>
          <a:p>
            <a:r>
              <a:rPr lang="en-GB" sz="800" baseline="30000" dirty="0"/>
              <a:t>2</a:t>
            </a:r>
            <a:r>
              <a:rPr lang="en-GB" sz="800" dirty="0"/>
              <a:t> approximately </a:t>
            </a:r>
            <a:r>
              <a:rPr lang="en-GB" sz="800" b="1" dirty="0">
                <a:solidFill>
                  <a:schemeClr val="accent6"/>
                </a:solidFill>
              </a:rPr>
              <a:t>13%</a:t>
            </a:r>
            <a:r>
              <a:rPr lang="en-GB" sz="800" dirty="0"/>
              <a:t> of the tuition fee charged in excess of the Basic fee of </a:t>
            </a:r>
            <a:r>
              <a:rPr lang="en-GB" sz="800" b="1" dirty="0">
                <a:solidFill>
                  <a:schemeClr val="accent6"/>
                </a:solidFill>
              </a:rPr>
              <a:t>£6,165 </a:t>
            </a:r>
            <a:r>
              <a:rPr lang="en-GB" sz="800" dirty="0"/>
              <a:t>per annum is ‘handed back’ to students in the form of fee and maintenance bursaries. However, the overwhelming majority of bursaries are maintenance related (approximately 97%). As such, the relatively minor tuition fee bursary has a negligible impact on the net tuition fee.</a:t>
            </a:r>
          </a:p>
        </p:txBody>
      </p:sp>
    </p:spTree>
    <p:extLst>
      <p:ext uri="{BB962C8B-B14F-4D97-AF65-F5344CB8AC3E}">
        <p14:creationId xmlns:p14="http://schemas.microsoft.com/office/powerpoint/2010/main" val="2261974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CC0D55-315E-4238-8202-58A80C830F0F}" type="slidenum">
              <a:rPr lang="en-GB" smtClean="0"/>
              <a:pPr/>
              <a:t>18</a:t>
            </a:fld>
            <a:endParaRPr lang="en-GB"/>
          </a:p>
        </p:txBody>
      </p:sp>
      <p:sp>
        <p:nvSpPr>
          <p:cNvPr id="10" name="Content Placeholder 2"/>
          <p:cNvSpPr txBox="1">
            <a:spLocks/>
          </p:cNvSpPr>
          <p:nvPr/>
        </p:nvSpPr>
        <p:spPr>
          <a:xfrm>
            <a:off x="437182" y="902927"/>
            <a:ext cx="5422955" cy="5740963"/>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600"/>
              </a:spcAft>
            </a:pPr>
            <a:r>
              <a:rPr lang="en-GB" sz="1200" dirty="0"/>
              <a:t>Under the </a:t>
            </a:r>
            <a:r>
              <a:rPr lang="en-GB" sz="1200" b="1" dirty="0">
                <a:solidFill>
                  <a:schemeClr val="accent6"/>
                </a:solidFill>
              </a:rPr>
              <a:t>Baseline funding system</a:t>
            </a:r>
            <a:r>
              <a:rPr lang="en-GB" sz="1200" dirty="0"/>
              <a:t>, tuition fee and maintenance loans accumulate </a:t>
            </a:r>
            <a:r>
              <a:rPr lang="en-GB" sz="1200" b="1" dirty="0">
                <a:solidFill>
                  <a:schemeClr val="accent6"/>
                </a:solidFill>
              </a:rPr>
              <a:t>interest</a:t>
            </a:r>
            <a:r>
              <a:rPr lang="en-GB" sz="1200" dirty="0"/>
              <a:t> at 3% + RPI during the period of study. After graduation, loans accumulate interest depending on earnings, with individuals earning </a:t>
            </a:r>
            <a:r>
              <a:rPr lang="en-GB" sz="1200" b="1" dirty="0">
                <a:solidFill>
                  <a:schemeClr val="accent6"/>
                </a:solidFill>
              </a:rPr>
              <a:t>£26,575 </a:t>
            </a:r>
            <a:r>
              <a:rPr lang="en-GB" sz="1200" dirty="0"/>
              <a:t>incurring interest at 0% + RPI, increasing to 3% + RPI for individuals with earnings of </a:t>
            </a:r>
            <a:r>
              <a:rPr lang="en-GB" sz="1200" b="1" dirty="0">
                <a:solidFill>
                  <a:schemeClr val="accent6"/>
                </a:solidFill>
              </a:rPr>
              <a:t>£47,835 </a:t>
            </a:r>
            <a:r>
              <a:rPr lang="en-GB" sz="1200" dirty="0"/>
              <a:t>per annum or above. For part-time students, we also apply current SLC rules in relation to the accumulation of interest during study.</a:t>
            </a:r>
          </a:p>
          <a:p>
            <a:pPr>
              <a:spcAft>
                <a:spcPts val="600"/>
              </a:spcAft>
            </a:pPr>
            <a:r>
              <a:rPr lang="en-GB" sz="1200" dirty="0"/>
              <a:t>In the </a:t>
            </a:r>
            <a:r>
              <a:rPr lang="en-GB" sz="1200" b="1" dirty="0">
                <a:solidFill>
                  <a:schemeClr val="accent6"/>
                </a:solidFill>
              </a:rPr>
              <a:t>Baseline</a:t>
            </a:r>
            <a:r>
              <a:rPr lang="en-GB" sz="1200" dirty="0"/>
              <a:t>, we assume that loan repayment is </a:t>
            </a:r>
            <a:r>
              <a:rPr lang="en-GB" sz="1200" b="1" dirty="0">
                <a:solidFill>
                  <a:schemeClr val="accent6"/>
                </a:solidFill>
              </a:rPr>
              <a:t>9%</a:t>
            </a:r>
            <a:r>
              <a:rPr lang="en-GB" sz="1200" dirty="0"/>
              <a:t> of earnings in excess of </a:t>
            </a:r>
            <a:r>
              <a:rPr lang="en-GB" sz="1200" b="1" dirty="0">
                <a:solidFill>
                  <a:schemeClr val="accent6"/>
                </a:solidFill>
              </a:rPr>
              <a:t>£26,575 </a:t>
            </a:r>
            <a:r>
              <a:rPr lang="en-GB" sz="1200" dirty="0"/>
              <a:t>per annum, and that all loans are written off 30 years from the Statutory Repayment Due Date (SRDD).</a:t>
            </a:r>
          </a:p>
          <a:p>
            <a:pPr>
              <a:spcAft>
                <a:spcPts val="600"/>
              </a:spcAft>
            </a:pPr>
            <a:r>
              <a:rPr lang="en-GB" sz="1200" dirty="0"/>
              <a:t>In the </a:t>
            </a:r>
            <a:r>
              <a:rPr lang="en-GB" sz="1200" b="1" dirty="0">
                <a:solidFill>
                  <a:schemeClr val="accent6"/>
                </a:solidFill>
              </a:rPr>
              <a:t>Baseline</a:t>
            </a:r>
            <a:r>
              <a:rPr lang="en-GB" sz="1200" dirty="0"/>
              <a:t>, we assume that the relevant earnings </a:t>
            </a:r>
            <a:r>
              <a:rPr lang="en-GB" sz="1200" b="1" dirty="0">
                <a:solidFill>
                  <a:schemeClr val="accent6"/>
                </a:solidFill>
              </a:rPr>
              <a:t>thresholds</a:t>
            </a:r>
            <a:r>
              <a:rPr lang="en-GB" sz="1200" dirty="0"/>
              <a:t> for interest accumulation and loan repayment (of </a:t>
            </a:r>
            <a:r>
              <a:rPr lang="en-GB" sz="1200" b="1" dirty="0">
                <a:solidFill>
                  <a:schemeClr val="accent6"/>
                </a:solidFill>
              </a:rPr>
              <a:t>£26,575</a:t>
            </a:r>
            <a:r>
              <a:rPr lang="en-GB" sz="1200" dirty="0"/>
              <a:t> and </a:t>
            </a:r>
            <a:r>
              <a:rPr lang="en-GB" sz="1200" b="1" dirty="0">
                <a:solidFill>
                  <a:schemeClr val="accent6"/>
                </a:solidFill>
              </a:rPr>
              <a:t>£47,835</a:t>
            </a:r>
            <a:r>
              <a:rPr lang="en-GB" sz="1200" dirty="0"/>
              <a:t>) increase with the rate of average nominal earnings growth per year.</a:t>
            </a:r>
          </a:p>
          <a:p>
            <a:pPr>
              <a:spcAft>
                <a:spcPts val="600"/>
              </a:spcAft>
            </a:pPr>
            <a:r>
              <a:rPr lang="en-GB" sz="1200" dirty="0"/>
              <a:t>We use the most recent Office for Budget Responsibility medium- and long-term forecasts in relation to the expected </a:t>
            </a:r>
            <a:r>
              <a:rPr lang="en-GB" sz="1200" b="1" dirty="0">
                <a:solidFill>
                  <a:schemeClr val="accent6"/>
                </a:solidFill>
              </a:rPr>
              <a:t>Retail Price Index </a:t>
            </a:r>
            <a:r>
              <a:rPr lang="en-GB" sz="1200" dirty="0"/>
              <a:t>per annum, as well as expected </a:t>
            </a:r>
            <a:r>
              <a:rPr lang="en-GB" sz="1200" b="1" dirty="0">
                <a:solidFill>
                  <a:schemeClr val="accent6"/>
                </a:solidFill>
              </a:rPr>
              <a:t>nominal average earnings growth </a:t>
            </a:r>
            <a:r>
              <a:rPr lang="en-GB" sz="1200" dirty="0"/>
              <a:t>per annum (</a:t>
            </a:r>
            <a:r>
              <a:rPr lang="en-GB" sz="1200" dirty="0">
                <a:hlinkClick r:id="rId3"/>
              </a:rPr>
              <a:t>here</a:t>
            </a:r>
            <a:r>
              <a:rPr lang="en-GB" sz="1200" dirty="0"/>
              <a:t> and </a:t>
            </a:r>
            <a:r>
              <a:rPr lang="en-GB" sz="1200" dirty="0">
                <a:hlinkClick r:id="rId4"/>
              </a:rPr>
              <a:t>here</a:t>
            </a:r>
            <a:r>
              <a:rPr lang="en-GB" sz="1200" dirty="0"/>
              <a:t>).</a:t>
            </a:r>
          </a:p>
          <a:p>
            <a:pPr>
              <a:spcAft>
                <a:spcPts val="600"/>
              </a:spcAft>
            </a:pPr>
            <a:r>
              <a:rPr lang="en-GB" sz="1200" dirty="0"/>
              <a:t>In relation to the estimation of the </a:t>
            </a:r>
            <a:r>
              <a:rPr lang="en-GB" sz="1200" b="1" dirty="0">
                <a:solidFill>
                  <a:schemeClr val="accent6"/>
                </a:solidFill>
              </a:rPr>
              <a:t>RAB charge and lifetime loan repayments (in NPV)</a:t>
            </a:r>
            <a:r>
              <a:rPr lang="en-GB" sz="1200" dirty="0">
                <a:solidFill>
                  <a:schemeClr val="tx1"/>
                </a:solidFill>
              </a:rPr>
              <a:t>, we assume </a:t>
            </a:r>
            <a:r>
              <a:rPr lang="en-GB" sz="1200" dirty="0"/>
              <a:t>a real discount rate of </a:t>
            </a:r>
            <a:r>
              <a:rPr lang="en-GB" sz="1200" b="1" dirty="0">
                <a:solidFill>
                  <a:schemeClr val="accent6"/>
                </a:solidFill>
              </a:rPr>
              <a:t>0.7%</a:t>
            </a:r>
            <a:r>
              <a:rPr lang="en-GB" sz="1200" dirty="0"/>
              <a:t> as used in the governmental accounts, with the nominal discount rate amounting to </a:t>
            </a:r>
            <a:r>
              <a:rPr lang="en-GB" sz="1200" b="1" dirty="0">
                <a:solidFill>
                  <a:schemeClr val="accent6"/>
                </a:solidFill>
              </a:rPr>
              <a:t>0.7% + RPI</a:t>
            </a:r>
            <a:r>
              <a:rPr lang="en-GB" sz="1200" dirty="0"/>
              <a:t>.</a:t>
            </a:r>
          </a:p>
          <a:p>
            <a:pPr>
              <a:spcAft>
                <a:spcPts val="600"/>
              </a:spcAft>
            </a:pPr>
            <a:r>
              <a:rPr lang="en-GB" sz="1200" dirty="0"/>
              <a:t>In relation to the estimation of aggregate financial flows across the cohort, we assume the standard HMT Green Book real discount rate of </a:t>
            </a:r>
            <a:r>
              <a:rPr lang="en-GB" sz="1200" b="1" dirty="0">
                <a:solidFill>
                  <a:schemeClr val="accent6"/>
                </a:solidFill>
              </a:rPr>
              <a:t>3.5%</a:t>
            </a:r>
            <a:r>
              <a:rPr lang="en-GB" sz="1200" b="1" dirty="0"/>
              <a:t> </a:t>
            </a:r>
            <a:r>
              <a:rPr lang="en-GB" sz="1200" dirty="0"/>
              <a:t>(see </a:t>
            </a:r>
            <a:r>
              <a:rPr lang="en-GB" sz="1200" dirty="0">
                <a:hlinkClick r:id="rId5"/>
              </a:rPr>
              <a:t>here</a:t>
            </a:r>
            <a:r>
              <a:rPr lang="en-GB" sz="1200" dirty="0"/>
              <a:t>), with the nominal discount rate amounting to </a:t>
            </a:r>
            <a:r>
              <a:rPr lang="en-GB" sz="1200" b="1" dirty="0">
                <a:solidFill>
                  <a:schemeClr val="accent6"/>
                </a:solidFill>
              </a:rPr>
              <a:t>3.5% + RPI</a:t>
            </a:r>
            <a:r>
              <a:rPr lang="en-GB" sz="1200" dirty="0">
                <a:solidFill>
                  <a:schemeClr val="tx1"/>
                </a:solidFill>
              </a:rPr>
              <a:t>.</a:t>
            </a:r>
            <a:endParaRPr lang="en-GB" sz="1200" dirty="0"/>
          </a:p>
          <a:p>
            <a:pPr>
              <a:spcAft>
                <a:spcPts val="600"/>
              </a:spcAft>
            </a:pPr>
            <a:r>
              <a:rPr lang="en-GB" sz="1200" dirty="0"/>
              <a:t>In the </a:t>
            </a:r>
            <a:r>
              <a:rPr lang="en-GB" sz="1200" b="1" dirty="0">
                <a:solidFill>
                  <a:schemeClr val="accent6"/>
                </a:solidFill>
              </a:rPr>
              <a:t>first scenario (Scenario 1)</a:t>
            </a:r>
            <a:r>
              <a:rPr lang="en-GB" sz="1200" dirty="0"/>
              <a:t>, we assume that real interest rates are </a:t>
            </a:r>
            <a:r>
              <a:rPr lang="en-GB" sz="1200" b="1" dirty="0">
                <a:solidFill>
                  <a:schemeClr val="accent6"/>
                </a:solidFill>
              </a:rPr>
              <a:t>eliminated – both during study and after graduation</a:t>
            </a:r>
          </a:p>
          <a:p>
            <a:pPr>
              <a:spcAft>
                <a:spcPts val="600"/>
              </a:spcAft>
            </a:pPr>
            <a:r>
              <a:rPr lang="en-GB" sz="1200" dirty="0">
                <a:solidFill>
                  <a:schemeClr val="accent1"/>
                </a:solidFill>
              </a:rPr>
              <a:t>As a supplement, we also model </a:t>
            </a:r>
            <a:r>
              <a:rPr lang="en-GB" sz="1200" b="1" dirty="0">
                <a:solidFill>
                  <a:schemeClr val="accent6"/>
                </a:solidFill>
              </a:rPr>
              <a:t>an extension of the repayment period to 35 years</a:t>
            </a:r>
            <a:r>
              <a:rPr lang="en-GB" sz="1200" dirty="0">
                <a:solidFill>
                  <a:schemeClr val="accent1"/>
                </a:solidFill>
              </a:rPr>
              <a:t> (maintaining real interest rates as in the Baseline) </a:t>
            </a:r>
          </a:p>
        </p:txBody>
      </p:sp>
      <p:sp>
        <p:nvSpPr>
          <p:cNvPr id="12" name="Title 3">
            <a:extLst>
              <a:ext uri="{FF2B5EF4-FFF2-40B4-BE49-F238E27FC236}">
                <a16:creationId xmlns:a16="http://schemas.microsoft.com/office/drawing/2014/main" id="{A365BCC5-C249-412A-806B-5063FD23D45A}"/>
              </a:ext>
            </a:extLst>
          </p:cNvPr>
          <p:cNvSpPr>
            <a:spLocks noGrp="1"/>
          </p:cNvSpPr>
          <p:nvPr>
            <p:ph type="title"/>
          </p:nvPr>
        </p:nvSpPr>
        <p:spPr>
          <a:xfrm>
            <a:off x="149183" y="116632"/>
            <a:ext cx="10194967" cy="792088"/>
          </a:xfrm>
        </p:spPr>
        <p:txBody>
          <a:bodyPr/>
          <a:lstStyle/>
          <a:p>
            <a:r>
              <a:rPr lang="en-GB" dirty="0"/>
              <a:t>Assumptions and methodology</a:t>
            </a:r>
          </a:p>
        </p:txBody>
      </p:sp>
      <p:sp>
        <p:nvSpPr>
          <p:cNvPr id="8" name="Rectangle 7">
            <a:extLst>
              <a:ext uri="{FF2B5EF4-FFF2-40B4-BE49-F238E27FC236}">
                <a16:creationId xmlns:a16="http://schemas.microsoft.com/office/drawing/2014/main" id="{C816B075-E90F-42F3-8332-C1F62E46D606}"/>
              </a:ext>
            </a:extLst>
          </p:cNvPr>
          <p:cNvSpPr/>
          <p:nvPr/>
        </p:nvSpPr>
        <p:spPr>
          <a:xfrm>
            <a:off x="110113" y="840774"/>
            <a:ext cx="288000" cy="57409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Loan interest and repayment terms</a:t>
            </a:r>
          </a:p>
        </p:txBody>
      </p:sp>
      <p:sp>
        <p:nvSpPr>
          <p:cNvPr id="2" name="Content Placeholder 2">
            <a:extLst>
              <a:ext uri="{FF2B5EF4-FFF2-40B4-BE49-F238E27FC236}">
                <a16:creationId xmlns:a16="http://schemas.microsoft.com/office/drawing/2014/main" id="{01EF0DF7-B85F-4E07-9F88-4397130833E9}"/>
              </a:ext>
            </a:extLst>
          </p:cNvPr>
          <p:cNvSpPr txBox="1">
            <a:spLocks/>
          </p:cNvSpPr>
          <p:nvPr/>
        </p:nvSpPr>
        <p:spPr>
          <a:xfrm>
            <a:off x="6331865" y="911317"/>
            <a:ext cx="5710952" cy="5838440"/>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600"/>
              </a:spcAft>
            </a:pPr>
            <a:r>
              <a:rPr lang="en-GB" sz="1200" dirty="0"/>
              <a:t>In </a:t>
            </a:r>
            <a:r>
              <a:rPr lang="en-GB" sz="1200" b="1" dirty="0">
                <a:solidFill>
                  <a:schemeClr val="accent6"/>
                </a:solidFill>
              </a:rPr>
              <a:t>Scenario 2</a:t>
            </a:r>
            <a:r>
              <a:rPr lang="en-GB" sz="1200" dirty="0"/>
              <a:t>, we assume that the repayment threshold is the same as the current income tax free allowance threshold (</a:t>
            </a:r>
            <a:r>
              <a:rPr lang="en-GB" sz="1200" b="1" dirty="0">
                <a:solidFill>
                  <a:schemeClr val="accent6"/>
                </a:solidFill>
              </a:rPr>
              <a:t>£12,570</a:t>
            </a:r>
            <a:r>
              <a:rPr lang="en-GB" sz="1200" dirty="0"/>
              <a:t>) with real interest rates removed.</a:t>
            </a:r>
          </a:p>
          <a:p>
            <a:pPr>
              <a:spcAft>
                <a:spcPts val="600"/>
              </a:spcAft>
            </a:pPr>
            <a:r>
              <a:rPr lang="en-GB" sz="1200" dirty="0"/>
              <a:t>In </a:t>
            </a:r>
            <a:r>
              <a:rPr lang="en-GB" sz="1200" b="1" dirty="0">
                <a:solidFill>
                  <a:schemeClr val="accent6"/>
                </a:solidFill>
              </a:rPr>
              <a:t>Scenario 3</a:t>
            </a:r>
            <a:r>
              <a:rPr lang="en-GB" sz="1200" dirty="0"/>
              <a:t>, we assume that the repayment threshold is the same as the current threshold associated with Plan 1 student loans (</a:t>
            </a:r>
            <a:r>
              <a:rPr lang="en-GB" sz="1200" b="1" dirty="0">
                <a:solidFill>
                  <a:schemeClr val="accent6"/>
                </a:solidFill>
              </a:rPr>
              <a:t>£19,390</a:t>
            </a:r>
            <a:r>
              <a:rPr lang="en-GB" sz="1200" dirty="0"/>
              <a:t>) with real interest rates removed.</a:t>
            </a:r>
          </a:p>
          <a:p>
            <a:pPr>
              <a:spcAft>
                <a:spcPts val="600"/>
              </a:spcAft>
            </a:pPr>
            <a:r>
              <a:rPr lang="en-GB" sz="1200" dirty="0"/>
              <a:t>In </a:t>
            </a:r>
            <a:r>
              <a:rPr lang="en-GB" sz="1200" b="1" dirty="0">
                <a:solidFill>
                  <a:schemeClr val="accent6"/>
                </a:solidFill>
              </a:rPr>
              <a:t>Scenario 4</a:t>
            </a:r>
            <a:r>
              <a:rPr lang="en-GB" sz="1200" dirty="0"/>
              <a:t>, we assume the same repayment threshold as in Scenario 3, but re-introduce real interest rates ranging between 0% and 3%. e that under the Baseline, an individual earning </a:t>
            </a:r>
            <a:r>
              <a:rPr lang="en-GB" sz="1200" b="1" dirty="0">
                <a:solidFill>
                  <a:schemeClr val="accent6"/>
                </a:solidFill>
              </a:rPr>
              <a:t>£21,260 </a:t>
            </a:r>
            <a:r>
              <a:rPr lang="en-GB" sz="1200" dirty="0"/>
              <a:t>in excess of the initial repayment threshold is charged 3% real interest.</a:t>
            </a:r>
          </a:p>
          <a:p>
            <a:pPr>
              <a:spcAft>
                <a:spcPts val="600"/>
              </a:spcAft>
            </a:pPr>
            <a:r>
              <a:rPr lang="en-GB" sz="1200" dirty="0"/>
              <a:t>To estimate graduates’ lifetime loan repayments (by qualification level (i.e. first degrees, Foundation Degrees, HNCs/HNDs and other undergraduate qualifications), gender, study mode and decile), we make use </a:t>
            </a:r>
            <a:r>
              <a:rPr lang="en-GB" sz="1200" dirty="0">
                <a:solidFill>
                  <a:schemeClr val="tx1"/>
                </a:solidFill>
              </a:rPr>
              <a:t>of</a:t>
            </a:r>
            <a:r>
              <a:rPr lang="en-GB" sz="1200" dirty="0">
                <a:solidFill>
                  <a:schemeClr val="accent6"/>
                </a:solidFill>
              </a:rPr>
              <a:t> </a:t>
            </a:r>
            <a:r>
              <a:rPr lang="en-GB" sz="1200" b="1" dirty="0">
                <a:solidFill>
                  <a:schemeClr val="accent6"/>
                </a:solidFill>
              </a:rPr>
              <a:t>pooled UK Quarterly Labour Force Survey data for the period 2010Q1-2020Q2</a:t>
            </a:r>
            <a:r>
              <a:rPr lang="en-GB" sz="1200" dirty="0"/>
              <a:t>. </a:t>
            </a:r>
          </a:p>
          <a:p>
            <a:pPr>
              <a:spcAft>
                <a:spcPts val="600"/>
              </a:spcAft>
            </a:pPr>
            <a:r>
              <a:rPr lang="en-GB" sz="1200" dirty="0"/>
              <a:t>Using this data, we estimate the </a:t>
            </a:r>
            <a:r>
              <a:rPr lang="en-GB" sz="1200" b="1" dirty="0">
                <a:solidFill>
                  <a:schemeClr val="accent6"/>
                </a:solidFill>
              </a:rPr>
              <a:t>average earnings </a:t>
            </a:r>
            <a:r>
              <a:rPr lang="en-GB" sz="1200" dirty="0"/>
              <a:t>(in June 2020 prices) among individuals in possession of each of the different qualifications as their highest level of attainment, separately by age (for first degrees) or age band (for qualifications below degree level (due to sample size)), gender, and income decile. To assess loan repayments for part-time students (who typically start repaying their loans </a:t>
            </a:r>
            <a:r>
              <a:rPr lang="en-GB" sz="1200" i="1" dirty="0"/>
              <a:t>during study</a:t>
            </a:r>
            <a:r>
              <a:rPr lang="en-GB" sz="1200" dirty="0"/>
              <a:t>), we further estimate the average earnings of individuals in possession of Level 3 qualifications as their highest level of attainment (used as part-time students’ assumed earnings during study), separately by age, decile and gender.</a:t>
            </a:r>
          </a:p>
          <a:p>
            <a:pPr>
              <a:spcAft>
                <a:spcPts val="600"/>
              </a:spcAft>
            </a:pPr>
            <a:r>
              <a:rPr lang="en-GB" sz="1200" dirty="0"/>
              <a:t>We also estimate the </a:t>
            </a:r>
            <a:r>
              <a:rPr lang="en-GB" sz="1200" b="1" dirty="0">
                <a:solidFill>
                  <a:schemeClr val="accent6"/>
                </a:solidFill>
              </a:rPr>
              <a:t>average probability of being in employment</a:t>
            </a:r>
            <a:r>
              <a:rPr lang="en-GB" sz="1200" dirty="0"/>
              <a:t>, again by qualification level, age or age band, and gender.  </a:t>
            </a:r>
          </a:p>
          <a:p>
            <a:pPr>
              <a:spcAft>
                <a:spcPts val="600"/>
              </a:spcAft>
            </a:pPr>
            <a:r>
              <a:rPr lang="en-GB" sz="1200" dirty="0"/>
              <a:t>Based on the above, we then estimate the </a:t>
            </a:r>
            <a:r>
              <a:rPr lang="en-GB" sz="1200" b="1" dirty="0">
                <a:solidFill>
                  <a:schemeClr val="accent6"/>
                </a:solidFill>
              </a:rPr>
              <a:t>employment-adjusted annual earnings profiles</a:t>
            </a:r>
            <a:r>
              <a:rPr lang="en-GB" sz="1200" dirty="0"/>
              <a:t> of graduates associated with each qualification, by study mode, gender and decile. We adjust these age-earnings profiles to account for the fact that earnings are expected to increase over time (again using Office for Budget Responsibility forecasts of average nominal earnings growth per year (</a:t>
            </a:r>
            <a:r>
              <a:rPr lang="en-GB" sz="1200" dirty="0">
                <a:hlinkClick r:id="rId3"/>
              </a:rPr>
              <a:t>here</a:t>
            </a:r>
            <a:r>
              <a:rPr lang="en-GB" sz="1200" dirty="0"/>
              <a:t> and </a:t>
            </a:r>
            <a:r>
              <a:rPr lang="en-GB" sz="1200" dirty="0">
                <a:hlinkClick r:id="rId4"/>
              </a:rPr>
              <a:t>here</a:t>
            </a:r>
            <a:r>
              <a:rPr lang="en-GB" sz="1200" dirty="0"/>
              <a:t>).</a:t>
            </a:r>
            <a:r>
              <a:rPr lang="en-GB" sz="1200" dirty="0">
                <a:highlight>
                  <a:srgbClr val="FF0000"/>
                </a:highlight>
              </a:rPr>
              <a:t> </a:t>
            </a:r>
          </a:p>
        </p:txBody>
      </p:sp>
      <p:sp>
        <p:nvSpPr>
          <p:cNvPr id="3" name="Rectangle 2">
            <a:extLst>
              <a:ext uri="{FF2B5EF4-FFF2-40B4-BE49-F238E27FC236}">
                <a16:creationId xmlns:a16="http://schemas.microsoft.com/office/drawing/2014/main" id="{2BF413B6-5357-40A2-A55C-90003AC83B04}"/>
              </a:ext>
            </a:extLst>
          </p:cNvPr>
          <p:cNvSpPr/>
          <p:nvPr/>
        </p:nvSpPr>
        <p:spPr>
          <a:xfrm>
            <a:off x="6004796" y="850399"/>
            <a:ext cx="288000" cy="57409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Graduate earnings and employment probabilities</a:t>
            </a:r>
          </a:p>
        </p:txBody>
      </p:sp>
    </p:spTree>
    <p:extLst>
      <p:ext uri="{BB962C8B-B14F-4D97-AF65-F5344CB8AC3E}">
        <p14:creationId xmlns:p14="http://schemas.microsoft.com/office/powerpoint/2010/main" val="305918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31" y="1562786"/>
            <a:ext cx="5761258" cy="4584649"/>
          </a:xfrm>
          <a:ln w="28575">
            <a:noFill/>
          </a:ln>
        </p:spPr>
        <p:txBody>
          <a:bodyPr/>
          <a:lstStyle/>
          <a:p>
            <a:pPr>
              <a:spcAft>
                <a:spcPts val="600"/>
              </a:spcAft>
            </a:pPr>
            <a:r>
              <a:rPr lang="en-GB" sz="1400" dirty="0">
                <a:solidFill>
                  <a:schemeClr val="tx2"/>
                </a:solidFill>
              </a:rPr>
              <a:t>We estimate the impact of the full range of fees and student support arrangements on the </a:t>
            </a:r>
            <a:r>
              <a:rPr lang="en-GB" sz="1400" b="1" dirty="0">
                <a:solidFill>
                  <a:schemeClr val="accent6"/>
                </a:solidFill>
              </a:rPr>
              <a:t>Exchequer, higher education institutions (HEIs) and students/ graduates</a:t>
            </a:r>
            <a:r>
              <a:rPr lang="en-GB" sz="1400" dirty="0">
                <a:solidFill>
                  <a:schemeClr val="tx2"/>
                </a:solidFill>
              </a:rPr>
              <a:t>, for:</a:t>
            </a:r>
          </a:p>
          <a:p>
            <a:pPr lvl="1"/>
            <a:r>
              <a:rPr lang="en-GB" sz="1300" dirty="0">
                <a:solidFill>
                  <a:schemeClr val="tx2"/>
                </a:solidFill>
              </a:rPr>
              <a:t>The </a:t>
            </a:r>
            <a:r>
              <a:rPr lang="en-GB" sz="1300" b="1" dirty="0">
                <a:solidFill>
                  <a:schemeClr val="accent6"/>
                </a:solidFill>
              </a:rPr>
              <a:t>2020-21 cohort</a:t>
            </a:r>
            <a:r>
              <a:rPr lang="en-GB" sz="1300" baseline="30000" dirty="0">
                <a:solidFill>
                  <a:schemeClr val="tx1"/>
                </a:solidFill>
              </a:rPr>
              <a:t>1 </a:t>
            </a:r>
            <a:r>
              <a:rPr lang="en-GB" sz="1300" baseline="30000" dirty="0">
                <a:solidFill>
                  <a:schemeClr val="accent1"/>
                </a:solidFill>
              </a:rPr>
              <a:t>2</a:t>
            </a:r>
            <a:r>
              <a:rPr lang="en-GB" sz="1300" b="1" dirty="0">
                <a:solidFill>
                  <a:schemeClr val="accent6"/>
                </a:solidFill>
              </a:rPr>
              <a:t> </a:t>
            </a:r>
            <a:r>
              <a:rPr lang="en-GB" sz="1300" dirty="0">
                <a:solidFill>
                  <a:schemeClr val="tx2"/>
                </a:solidFill>
              </a:rPr>
              <a:t>of first-year </a:t>
            </a:r>
            <a:r>
              <a:rPr lang="en-GB" sz="1300" b="1" dirty="0">
                <a:solidFill>
                  <a:schemeClr val="accent6"/>
                </a:solidFill>
              </a:rPr>
              <a:t>English-domiciled undergraduate students (studying anywhere in the UK)</a:t>
            </a:r>
            <a:r>
              <a:rPr lang="en-GB" sz="1300" b="1" dirty="0">
                <a:solidFill>
                  <a:schemeClr val="tx2"/>
                </a:solidFill>
              </a:rPr>
              <a:t>, </a:t>
            </a:r>
            <a:r>
              <a:rPr lang="en-GB" sz="1300" dirty="0">
                <a:solidFill>
                  <a:schemeClr val="tx2"/>
                </a:solidFill>
              </a:rPr>
              <a:t>and </a:t>
            </a:r>
            <a:r>
              <a:rPr lang="en-GB" sz="1300" b="1" dirty="0">
                <a:solidFill>
                  <a:schemeClr val="accent6"/>
                </a:solidFill>
              </a:rPr>
              <a:t>EU-domiciled students studying in England</a:t>
            </a:r>
            <a:r>
              <a:rPr lang="en-GB" sz="1300" dirty="0">
                <a:solidFill>
                  <a:schemeClr val="tx1"/>
                </a:solidFill>
              </a:rPr>
              <a:t>;</a:t>
            </a:r>
            <a:r>
              <a:rPr lang="en-GB" sz="1300" b="1" dirty="0">
                <a:solidFill>
                  <a:schemeClr val="accent6"/>
                </a:solidFill>
              </a:rPr>
              <a:t> </a:t>
            </a:r>
          </a:p>
          <a:p>
            <a:pPr lvl="1"/>
            <a:r>
              <a:rPr lang="en-GB" sz="1300" b="1" dirty="0">
                <a:solidFill>
                  <a:schemeClr val="accent6"/>
                </a:solidFill>
              </a:rPr>
              <a:t>Full-time and part-time students</a:t>
            </a:r>
            <a:r>
              <a:rPr lang="en-GB" sz="1300" dirty="0">
                <a:solidFill>
                  <a:schemeClr val="tx1"/>
                </a:solidFill>
              </a:rPr>
              <a:t> ;</a:t>
            </a:r>
            <a:r>
              <a:rPr lang="en-GB" sz="1300" dirty="0">
                <a:solidFill>
                  <a:schemeClr val="tx2"/>
                </a:solidFill>
              </a:rPr>
              <a:t> and</a:t>
            </a:r>
          </a:p>
          <a:p>
            <a:pPr lvl="1"/>
            <a:r>
              <a:rPr lang="en-GB" sz="1300" b="1" dirty="0">
                <a:solidFill>
                  <a:schemeClr val="accent6"/>
                </a:solidFill>
              </a:rPr>
              <a:t>All undergraduate qualifications </a:t>
            </a:r>
            <a:r>
              <a:rPr lang="en-GB" sz="1300" dirty="0">
                <a:solidFill>
                  <a:schemeClr val="tx1"/>
                </a:solidFill>
              </a:rPr>
              <a:t>(including first degrees and other undergraduate qualifications below first degree level).</a:t>
            </a:r>
          </a:p>
          <a:p>
            <a:pPr>
              <a:spcBef>
                <a:spcPts val="600"/>
              </a:spcBef>
              <a:spcAft>
                <a:spcPts val="600"/>
              </a:spcAft>
            </a:pPr>
            <a:r>
              <a:rPr lang="en-GB" sz="1400" dirty="0">
                <a:solidFill>
                  <a:schemeClr val="accent1"/>
                </a:solidFill>
              </a:rPr>
              <a:t>The analysis incorporates the fees and funding arrangements facing the cohort of starters in </a:t>
            </a:r>
            <a:r>
              <a:rPr lang="en-GB" sz="1400" b="1" dirty="0">
                <a:solidFill>
                  <a:schemeClr val="accent6"/>
                </a:solidFill>
              </a:rPr>
              <a:t>2020-21. </a:t>
            </a:r>
          </a:p>
          <a:p>
            <a:pPr>
              <a:spcAft>
                <a:spcPts val="600"/>
              </a:spcAft>
            </a:pPr>
            <a:r>
              <a:rPr lang="en-GB" sz="1400" dirty="0">
                <a:solidFill>
                  <a:schemeClr val="tx2"/>
                </a:solidFill>
              </a:rPr>
              <a:t>The modelling assesses a range of </a:t>
            </a:r>
            <a:r>
              <a:rPr lang="en-GB" sz="1400" b="1" dirty="0">
                <a:solidFill>
                  <a:schemeClr val="accent6"/>
                </a:solidFill>
              </a:rPr>
              <a:t>metrics</a:t>
            </a:r>
            <a:r>
              <a:rPr lang="en-GB" sz="1400" dirty="0">
                <a:solidFill>
                  <a:schemeClr val="tx1"/>
                </a:solidFill>
              </a:rPr>
              <a:t>,</a:t>
            </a:r>
            <a:r>
              <a:rPr lang="en-GB" sz="1400" b="1" dirty="0">
                <a:solidFill>
                  <a:schemeClr val="accent6"/>
                </a:solidFill>
              </a:rPr>
              <a:t> </a:t>
            </a:r>
            <a:r>
              <a:rPr lang="en-GB" sz="1400" dirty="0">
                <a:solidFill>
                  <a:schemeClr val="tx2"/>
                </a:solidFill>
              </a:rPr>
              <a:t>including:</a:t>
            </a:r>
          </a:p>
          <a:p>
            <a:pPr lvl="1"/>
            <a:r>
              <a:rPr lang="en-GB" sz="1300" dirty="0">
                <a:solidFill>
                  <a:schemeClr val="tx2"/>
                </a:solidFill>
              </a:rPr>
              <a:t>The </a:t>
            </a:r>
            <a:r>
              <a:rPr lang="en-GB" sz="1300" b="1" dirty="0">
                <a:solidFill>
                  <a:schemeClr val="accent6"/>
                </a:solidFill>
              </a:rPr>
              <a:t>RAB charge</a:t>
            </a:r>
            <a:r>
              <a:rPr lang="en-GB" sz="1300" b="1" dirty="0">
                <a:solidFill>
                  <a:schemeClr val="tx2"/>
                </a:solidFill>
              </a:rPr>
              <a:t> </a:t>
            </a:r>
            <a:r>
              <a:rPr lang="en-GB" sz="1300" dirty="0">
                <a:solidFill>
                  <a:schemeClr val="tx2"/>
                </a:solidFill>
              </a:rPr>
              <a:t>(i.e. proportion of loan written off), </a:t>
            </a:r>
            <a:r>
              <a:rPr lang="en-GB" sz="1300" b="1" dirty="0">
                <a:solidFill>
                  <a:schemeClr val="accent6"/>
                </a:solidFill>
              </a:rPr>
              <a:t>student loan debt on graduation</a:t>
            </a:r>
            <a:r>
              <a:rPr lang="en-GB" sz="1300" dirty="0">
                <a:solidFill>
                  <a:schemeClr val="tx1"/>
                </a:solidFill>
              </a:rPr>
              <a:t>, </a:t>
            </a:r>
            <a:r>
              <a:rPr lang="en-GB" sz="1300" dirty="0">
                <a:solidFill>
                  <a:schemeClr val="tx2"/>
                </a:solidFill>
              </a:rPr>
              <a:t>expected</a:t>
            </a:r>
            <a:r>
              <a:rPr lang="en-GB" sz="1300" b="1" dirty="0">
                <a:solidFill>
                  <a:schemeClr val="tx2"/>
                </a:solidFill>
              </a:rPr>
              <a:t> </a:t>
            </a:r>
            <a:r>
              <a:rPr lang="en-GB" sz="1300" b="1" dirty="0">
                <a:solidFill>
                  <a:schemeClr val="accent6"/>
                </a:solidFill>
              </a:rPr>
              <a:t>lifetime loan repayments </a:t>
            </a:r>
            <a:r>
              <a:rPr lang="en-GB" sz="1300" dirty="0">
                <a:solidFill>
                  <a:schemeClr val="accent1"/>
                </a:solidFill>
              </a:rPr>
              <a:t>(by gender and income decile), the proportion of graduates expected to </a:t>
            </a:r>
            <a:r>
              <a:rPr lang="en-GB" sz="1300" b="1" dirty="0">
                <a:solidFill>
                  <a:schemeClr val="accent6"/>
                </a:solidFill>
              </a:rPr>
              <a:t>never</a:t>
            </a:r>
            <a:r>
              <a:rPr lang="en-GB" sz="1300" dirty="0">
                <a:solidFill>
                  <a:schemeClr val="accent1"/>
                </a:solidFill>
              </a:rPr>
              <a:t> </a:t>
            </a:r>
            <a:r>
              <a:rPr lang="en-GB" sz="1300" b="1" dirty="0">
                <a:solidFill>
                  <a:schemeClr val="accent6"/>
                </a:solidFill>
              </a:rPr>
              <a:t>fully repay </a:t>
            </a:r>
            <a:r>
              <a:rPr lang="en-GB" sz="1300" dirty="0">
                <a:solidFill>
                  <a:schemeClr val="accent1"/>
                </a:solidFill>
              </a:rPr>
              <a:t>their loan, and the proportion expected to </a:t>
            </a:r>
            <a:r>
              <a:rPr lang="en-GB" sz="1300" b="1" dirty="0">
                <a:solidFill>
                  <a:schemeClr val="accent6"/>
                </a:solidFill>
              </a:rPr>
              <a:t>never</a:t>
            </a:r>
            <a:r>
              <a:rPr lang="en-GB" sz="1300" dirty="0">
                <a:solidFill>
                  <a:schemeClr val="accent1"/>
                </a:solidFill>
              </a:rPr>
              <a:t> </a:t>
            </a:r>
            <a:r>
              <a:rPr lang="en-GB" sz="1300" b="1" dirty="0">
                <a:solidFill>
                  <a:schemeClr val="accent6"/>
                </a:solidFill>
              </a:rPr>
              <a:t>make any repayments</a:t>
            </a:r>
            <a:r>
              <a:rPr lang="en-GB" sz="1300" dirty="0">
                <a:solidFill>
                  <a:schemeClr val="tx1"/>
                </a:solidFill>
              </a:rPr>
              <a:t>;</a:t>
            </a:r>
          </a:p>
          <a:p>
            <a:pPr lvl="1">
              <a:spcBef>
                <a:spcPts val="200"/>
              </a:spcBef>
            </a:pPr>
            <a:r>
              <a:rPr lang="en-GB" sz="1300" dirty="0">
                <a:solidFill>
                  <a:schemeClr val="tx2"/>
                </a:solidFill>
              </a:rPr>
              <a:t>The total </a:t>
            </a:r>
            <a:r>
              <a:rPr lang="en-GB" sz="1300" b="1" dirty="0">
                <a:solidFill>
                  <a:schemeClr val="accent6"/>
                </a:solidFill>
              </a:rPr>
              <a:t>Exchequer costs</a:t>
            </a:r>
            <a:r>
              <a:rPr lang="en-GB" sz="1300" dirty="0">
                <a:solidFill>
                  <a:schemeClr val="accent6"/>
                </a:solidFill>
              </a:rPr>
              <a:t> </a:t>
            </a:r>
            <a:r>
              <a:rPr lang="en-GB" sz="1300" dirty="0">
                <a:solidFill>
                  <a:schemeClr val="tx2"/>
                </a:solidFill>
              </a:rPr>
              <a:t>(including the cost of </a:t>
            </a:r>
            <a:r>
              <a:rPr lang="en-GB" sz="1300" b="1" dirty="0">
                <a:solidFill>
                  <a:schemeClr val="accent6"/>
                </a:solidFill>
              </a:rPr>
              <a:t>student support </a:t>
            </a:r>
            <a:r>
              <a:rPr lang="en-GB" sz="1300" dirty="0">
                <a:solidFill>
                  <a:schemeClr val="accent1"/>
                </a:solidFill>
              </a:rPr>
              <a:t>(i.e. maintenance and fee loans)</a:t>
            </a:r>
            <a:r>
              <a:rPr lang="en-GB" sz="1300" b="1" dirty="0">
                <a:solidFill>
                  <a:schemeClr val="accent6"/>
                </a:solidFill>
              </a:rPr>
              <a:t> </a:t>
            </a:r>
            <a:r>
              <a:rPr lang="en-GB" sz="1300" dirty="0">
                <a:solidFill>
                  <a:schemeClr val="tx2"/>
                </a:solidFill>
              </a:rPr>
              <a:t>and </a:t>
            </a:r>
            <a:r>
              <a:rPr lang="en-GB" sz="1300" b="1" dirty="0">
                <a:solidFill>
                  <a:schemeClr val="accent6"/>
                </a:solidFill>
              </a:rPr>
              <a:t>Teaching Grant </a:t>
            </a:r>
            <a:r>
              <a:rPr lang="en-GB" sz="1300" dirty="0">
                <a:solidFill>
                  <a:schemeClr val="tx2"/>
                </a:solidFill>
              </a:rPr>
              <a:t>funding to institutions </a:t>
            </a:r>
            <a:r>
              <a:rPr lang="en-GB" sz="1300" b="1" dirty="0">
                <a:solidFill>
                  <a:schemeClr val="accent6"/>
                </a:solidFill>
              </a:rPr>
              <a:t>across the UK</a:t>
            </a:r>
            <a:r>
              <a:rPr lang="en-GB" sz="1300" dirty="0">
                <a:solidFill>
                  <a:schemeClr val="tx2"/>
                </a:solidFill>
              </a:rPr>
              <a:t>); and</a:t>
            </a:r>
          </a:p>
          <a:p>
            <a:pPr lvl="1">
              <a:spcBef>
                <a:spcPts val="200"/>
              </a:spcBef>
              <a:spcAft>
                <a:spcPts val="600"/>
              </a:spcAft>
            </a:pPr>
            <a:r>
              <a:rPr lang="en-GB" sz="1300" b="1" dirty="0">
                <a:solidFill>
                  <a:schemeClr val="accent6"/>
                </a:solidFill>
              </a:rPr>
              <a:t>HEI funding</a:t>
            </a:r>
            <a:r>
              <a:rPr lang="en-GB" sz="1300" dirty="0">
                <a:solidFill>
                  <a:schemeClr val="tx1"/>
                </a:solidFill>
              </a:rPr>
              <a:t>,</a:t>
            </a:r>
            <a:r>
              <a:rPr lang="en-GB" sz="1300" b="1" dirty="0">
                <a:solidFill>
                  <a:schemeClr val="accent6"/>
                </a:solidFill>
              </a:rPr>
              <a:t> </a:t>
            </a:r>
            <a:r>
              <a:rPr lang="en-GB" sz="1300" dirty="0">
                <a:solidFill>
                  <a:schemeClr val="tx2"/>
                </a:solidFill>
              </a:rPr>
              <a:t>in terms of </a:t>
            </a:r>
            <a:r>
              <a:rPr lang="en-GB" sz="1300" b="1" dirty="0">
                <a:solidFill>
                  <a:schemeClr val="accent6"/>
                </a:solidFill>
              </a:rPr>
              <a:t>tuition fee income</a:t>
            </a:r>
            <a:r>
              <a:rPr lang="en-GB" sz="1300" b="1" dirty="0">
                <a:solidFill>
                  <a:schemeClr val="tx1"/>
                </a:solidFill>
              </a:rPr>
              <a:t> </a:t>
            </a:r>
            <a:r>
              <a:rPr lang="en-GB" sz="1300" dirty="0">
                <a:solidFill>
                  <a:schemeClr val="tx1"/>
                </a:solidFill>
              </a:rPr>
              <a:t>and </a:t>
            </a:r>
            <a:r>
              <a:rPr lang="en-GB" sz="1300" b="1" dirty="0">
                <a:solidFill>
                  <a:schemeClr val="accent6"/>
                </a:solidFill>
              </a:rPr>
              <a:t>Teaching Grant </a:t>
            </a:r>
            <a:r>
              <a:rPr lang="en-GB" sz="1300" dirty="0">
                <a:solidFill>
                  <a:schemeClr val="tx2"/>
                </a:solidFill>
              </a:rPr>
              <a:t>funding, minus the costs of any bursaries provided to students</a:t>
            </a:r>
            <a:endParaRPr lang="en-GB" sz="1300" dirty="0">
              <a:solidFill>
                <a:schemeClr val="tx1"/>
              </a:solidFill>
            </a:endParaRPr>
          </a:p>
          <a:p>
            <a:pPr>
              <a:spcBef>
                <a:spcPts val="600"/>
              </a:spcBef>
            </a:pPr>
            <a:endParaRPr lang="en-GB" sz="1500" dirty="0">
              <a:solidFill>
                <a:schemeClr val="accent1"/>
              </a:solidFill>
            </a:endParaRPr>
          </a:p>
        </p:txBody>
      </p:sp>
      <p:sp>
        <p:nvSpPr>
          <p:cNvPr id="5" name="Content Placeholder 4"/>
          <p:cNvSpPr>
            <a:spLocks noGrp="1"/>
          </p:cNvSpPr>
          <p:nvPr>
            <p:ph sz="half" idx="2"/>
          </p:nvPr>
        </p:nvSpPr>
        <p:spPr>
          <a:xfrm>
            <a:off x="6171781" y="1562785"/>
            <a:ext cx="5761259" cy="4495749"/>
          </a:xfrm>
        </p:spPr>
        <p:txBody>
          <a:bodyPr/>
          <a:lstStyle/>
          <a:p>
            <a:pPr marL="109728" indent="0">
              <a:spcBef>
                <a:spcPts val="600"/>
              </a:spcBef>
              <a:buNone/>
            </a:pPr>
            <a:r>
              <a:rPr lang="en-GB" sz="1500" b="1" dirty="0">
                <a:solidFill>
                  <a:schemeClr val="accent6"/>
                </a:solidFill>
              </a:rPr>
              <a:t>Analysis undertaken</a:t>
            </a:r>
          </a:p>
          <a:p>
            <a:pPr>
              <a:spcBef>
                <a:spcPts val="600"/>
              </a:spcBef>
              <a:spcAft>
                <a:spcPts val="600"/>
              </a:spcAft>
            </a:pPr>
            <a:r>
              <a:rPr lang="en-GB" sz="1500" dirty="0"/>
              <a:t>Compared to the current (i.e. Baseline) fees and funding arrangements for first-year students in 2020-21, we modelled a </a:t>
            </a:r>
            <a:r>
              <a:rPr lang="en-GB" sz="1500" b="1" dirty="0">
                <a:solidFill>
                  <a:schemeClr val="accent6"/>
                </a:solidFill>
              </a:rPr>
              <a:t>combination of scenarios </a:t>
            </a:r>
            <a:r>
              <a:rPr lang="en-GB" sz="1500" dirty="0"/>
              <a:t>to assess the impact on HEIs, the Exchequer, HEIs and students/graduates of the following:</a:t>
            </a:r>
          </a:p>
          <a:p>
            <a:pPr lvl="1"/>
            <a:r>
              <a:rPr lang="en-GB" sz="1300" b="1" dirty="0">
                <a:solidFill>
                  <a:schemeClr val="accent6"/>
                </a:solidFill>
              </a:rPr>
              <a:t>The removal of real interest rates – both during and post graduation </a:t>
            </a:r>
          </a:p>
          <a:p>
            <a:pPr lvl="1">
              <a:spcBef>
                <a:spcPts val="600"/>
              </a:spcBef>
            </a:pPr>
            <a:r>
              <a:rPr lang="en-GB" sz="1300" b="1" dirty="0">
                <a:solidFill>
                  <a:schemeClr val="accent6"/>
                </a:solidFill>
              </a:rPr>
              <a:t>An increase in the repayment period from 30 years to 35 years</a:t>
            </a:r>
          </a:p>
          <a:p>
            <a:pPr lvl="1">
              <a:spcBef>
                <a:spcPts val="600"/>
              </a:spcBef>
            </a:pPr>
            <a:r>
              <a:rPr lang="en-GB" sz="1300" b="1" dirty="0">
                <a:solidFill>
                  <a:schemeClr val="accent6"/>
                </a:solidFill>
              </a:rPr>
              <a:t>Various changes to the loan repayment threshold </a:t>
            </a:r>
            <a:r>
              <a:rPr lang="en-GB" sz="1300" dirty="0">
                <a:solidFill>
                  <a:srgbClr val="04285C"/>
                </a:solidFill>
              </a:rPr>
              <a:t>to reflect the current level of PAYE tax free allowance </a:t>
            </a:r>
            <a:r>
              <a:rPr lang="en-GB" sz="1300" b="1" dirty="0">
                <a:solidFill>
                  <a:schemeClr val="accent6"/>
                </a:solidFill>
              </a:rPr>
              <a:t>(£12,570</a:t>
            </a:r>
            <a:r>
              <a:rPr lang="en-GB" sz="1300" dirty="0">
                <a:solidFill>
                  <a:schemeClr val="tx1"/>
                </a:solidFill>
              </a:rPr>
              <a:t>), or the level of the repayments threshold for those borrowers subject to (pre 2012) Plan 1 student loan repayments </a:t>
            </a:r>
            <a:r>
              <a:rPr lang="en-GB" sz="1300" b="1" dirty="0">
                <a:solidFill>
                  <a:schemeClr val="accent6"/>
                </a:solidFill>
              </a:rPr>
              <a:t>(£19,390)  </a:t>
            </a:r>
            <a:endParaRPr lang="en-GB" sz="1300" baseline="30000" dirty="0">
              <a:solidFill>
                <a:schemeClr val="tx2"/>
              </a:solidFill>
            </a:endParaRPr>
          </a:p>
          <a:p>
            <a:pPr lvl="1">
              <a:spcBef>
                <a:spcPts val="600"/>
              </a:spcBef>
            </a:pPr>
            <a:r>
              <a:rPr lang="en-GB" sz="1300" dirty="0">
                <a:solidFill>
                  <a:schemeClr val="tx2"/>
                </a:solidFill>
              </a:rPr>
              <a:t>We also provide a </a:t>
            </a:r>
            <a:r>
              <a:rPr lang="en-GB" sz="1300" b="1" dirty="0">
                <a:solidFill>
                  <a:schemeClr val="accent6"/>
                </a:solidFill>
              </a:rPr>
              <a:t>sensitivity analysis </a:t>
            </a:r>
            <a:r>
              <a:rPr lang="en-GB" sz="1300" dirty="0">
                <a:solidFill>
                  <a:schemeClr val="tx2"/>
                </a:solidFill>
              </a:rPr>
              <a:t>around this scenario to illustrate Exchequer savings from further changes to the repayment threshold, interest rate and repayment period assumptions.</a:t>
            </a:r>
          </a:p>
          <a:p>
            <a:pPr lvl="1"/>
            <a:endParaRPr lang="en-GB" sz="1400" baseline="30000" dirty="0">
              <a:solidFill>
                <a:schemeClr val="tx2"/>
              </a:solidFill>
            </a:endParaRPr>
          </a:p>
          <a:p>
            <a:pPr lvl="1"/>
            <a:endParaRPr lang="en-GB" sz="1400" baseline="30000" dirty="0">
              <a:solidFill>
                <a:schemeClr val="tx2"/>
              </a:solidFill>
            </a:endParaRPr>
          </a:p>
          <a:p>
            <a:pPr lvl="1"/>
            <a:endParaRPr lang="en-GB" sz="1400" baseline="30000" dirty="0">
              <a:solidFill>
                <a:schemeClr val="tx2"/>
              </a:solidFill>
            </a:endParaRPr>
          </a:p>
          <a:p>
            <a:pPr marL="411480" lvl="1" indent="0">
              <a:buNone/>
            </a:pPr>
            <a:endParaRPr lang="en-GB" sz="1400" baseline="30000" dirty="0">
              <a:solidFill>
                <a:schemeClr val="tx2"/>
              </a:solidFill>
            </a:endParaRPr>
          </a:p>
        </p:txBody>
      </p:sp>
      <p:sp>
        <p:nvSpPr>
          <p:cNvPr id="8" name="Content Placeholder 2"/>
          <p:cNvSpPr txBox="1">
            <a:spLocks/>
          </p:cNvSpPr>
          <p:nvPr/>
        </p:nvSpPr>
        <p:spPr>
          <a:xfrm>
            <a:off x="93854" y="888986"/>
            <a:ext cx="11948959" cy="637902"/>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Aft>
                <a:spcPts val="600"/>
              </a:spcAft>
              <a:buNone/>
            </a:pPr>
            <a:r>
              <a:rPr lang="en-GB" sz="1700" dirty="0">
                <a:solidFill>
                  <a:schemeClr val="tx2"/>
                </a:solidFill>
              </a:rPr>
              <a:t>London Economics were commissioned by HEPI to assess the economic costs associated with a </a:t>
            </a:r>
            <a:r>
              <a:rPr lang="en-GB" sz="1700" b="1" dirty="0">
                <a:solidFill>
                  <a:schemeClr val="accent6"/>
                </a:solidFill>
              </a:rPr>
              <a:t>change in real interest rates, repayment thresholds and repayment periods</a:t>
            </a:r>
            <a:r>
              <a:rPr lang="en-GB" sz="1700" dirty="0">
                <a:solidFill>
                  <a:schemeClr val="tx2"/>
                </a:solidFill>
              </a:rPr>
              <a:t> </a:t>
            </a:r>
            <a:r>
              <a:rPr lang="en-GB" sz="1700" b="1" dirty="0">
                <a:solidFill>
                  <a:schemeClr val="accent6"/>
                </a:solidFill>
              </a:rPr>
              <a:t>for the 2020-21 cohort of undergraduate students</a:t>
            </a:r>
            <a:r>
              <a:rPr lang="en-GB" sz="1700" dirty="0">
                <a:solidFill>
                  <a:schemeClr val="tx2"/>
                </a:solidFill>
              </a:rPr>
              <a:t>:</a:t>
            </a:r>
            <a:r>
              <a:rPr lang="en-GB" sz="1900" dirty="0">
                <a:solidFill>
                  <a:schemeClr val="tx2"/>
                </a:solidFill>
              </a:rPr>
              <a:t> </a:t>
            </a:r>
          </a:p>
        </p:txBody>
      </p:sp>
      <p:cxnSp>
        <p:nvCxnSpPr>
          <p:cNvPr id="12" name="Straight Connector 11"/>
          <p:cNvCxnSpPr/>
          <p:nvPr/>
        </p:nvCxnSpPr>
        <p:spPr>
          <a:xfrm>
            <a:off x="6093781" y="1562785"/>
            <a:ext cx="0" cy="442800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BD57C376-42E0-4613-B537-C36F540B53FC}"/>
              </a:ext>
            </a:extLst>
          </p:cNvPr>
          <p:cNvSpPr>
            <a:spLocks noGrp="1"/>
          </p:cNvSpPr>
          <p:nvPr>
            <p:ph type="sldNum" sz="quarter" idx="12"/>
          </p:nvPr>
        </p:nvSpPr>
        <p:spPr/>
        <p:txBody>
          <a:bodyPr/>
          <a:lstStyle/>
          <a:p>
            <a:fld id="{E662957B-846B-43B9-8E68-0756A19658DB}" type="slidenum">
              <a:rPr lang="en-GB" smtClean="0"/>
              <a:t>2</a:t>
            </a:fld>
            <a:endParaRPr lang="en-GB" dirty="0"/>
          </a:p>
        </p:txBody>
      </p:sp>
      <p:sp>
        <p:nvSpPr>
          <p:cNvPr id="2" name="TextBox 1">
            <a:extLst>
              <a:ext uri="{FF2B5EF4-FFF2-40B4-BE49-F238E27FC236}">
                <a16:creationId xmlns:a16="http://schemas.microsoft.com/office/drawing/2014/main" id="{4DB041C1-A18A-4049-AF7C-9CF7A9601358}"/>
              </a:ext>
            </a:extLst>
          </p:cNvPr>
          <p:cNvSpPr txBox="1"/>
          <p:nvPr/>
        </p:nvSpPr>
        <p:spPr>
          <a:xfrm>
            <a:off x="304383" y="6336184"/>
            <a:ext cx="11830045" cy="507831"/>
          </a:xfrm>
          <a:prstGeom prst="rect">
            <a:avLst/>
          </a:prstGeom>
          <a:noFill/>
        </p:spPr>
        <p:txBody>
          <a:bodyPr wrap="square" rtlCol="0">
            <a:spAutoFit/>
          </a:bodyPr>
          <a:lstStyle/>
          <a:p>
            <a:r>
              <a:rPr lang="en-GB" sz="900" baseline="30000" dirty="0"/>
              <a:t>1 </a:t>
            </a:r>
            <a:r>
              <a:rPr lang="en-GB" sz="900" dirty="0"/>
              <a:t>Note that the underlying student data are based on the 2017-18 academic year. </a:t>
            </a:r>
            <a:r>
              <a:rPr lang="en-GB" sz="900" dirty="0">
                <a:solidFill>
                  <a:schemeClr val="accent1"/>
                </a:solidFill>
              </a:rPr>
              <a:t>The size and characteristics of the cohort are based on students commencing their studies in 2017-18; however, importantly, there is less than a </a:t>
            </a:r>
            <a:r>
              <a:rPr lang="en-GB" sz="900" b="1" dirty="0">
                <a:solidFill>
                  <a:schemeClr val="accent6"/>
                </a:solidFill>
              </a:rPr>
              <a:t>0.5% </a:t>
            </a:r>
            <a:r>
              <a:rPr lang="en-GB" sz="900" dirty="0">
                <a:solidFill>
                  <a:schemeClr val="accent1"/>
                </a:solidFill>
              </a:rPr>
              <a:t>size difference between the 2017-18 and 2020-21 cohorts</a:t>
            </a:r>
            <a:r>
              <a:rPr lang="en-GB" sz="900" dirty="0"/>
              <a:t> </a:t>
            </a:r>
            <a:r>
              <a:rPr lang="en-GB" sz="900" baseline="30000" dirty="0"/>
              <a:t>2 </a:t>
            </a:r>
            <a:r>
              <a:rPr lang="en-GB" sz="900" dirty="0"/>
              <a:t>Using information from UCAS End of Cycle Reports (</a:t>
            </a:r>
            <a:r>
              <a:rPr lang="en-GB" sz="900" dirty="0">
                <a:hlinkClick r:id="rId3"/>
              </a:rPr>
              <a:t>link</a:t>
            </a:r>
            <a:r>
              <a:rPr lang="en-GB" sz="900" dirty="0"/>
              <a:t>), there were </a:t>
            </a:r>
            <a:r>
              <a:rPr lang="en-GB" sz="900" b="1" dirty="0">
                <a:solidFill>
                  <a:schemeClr val="accent6"/>
                </a:solidFill>
              </a:rPr>
              <a:t>394,620</a:t>
            </a:r>
            <a:r>
              <a:rPr lang="en-GB" sz="900" dirty="0"/>
              <a:t> English domiciled placed applicants across the UK and EU-domiciled students placed applicants in English HEIs 28 days post Clearing in 2017-18. In 20120-21, this had increased to </a:t>
            </a:r>
            <a:r>
              <a:rPr lang="en-GB" sz="900" b="1" dirty="0">
                <a:solidFill>
                  <a:schemeClr val="accent6"/>
                </a:solidFill>
              </a:rPr>
              <a:t>395,870</a:t>
            </a:r>
            <a:r>
              <a:rPr lang="en-GB" sz="900" dirty="0"/>
              <a:t>, representing an increase of </a:t>
            </a:r>
            <a:r>
              <a:rPr lang="en-GB" sz="900" b="1" dirty="0">
                <a:solidFill>
                  <a:schemeClr val="accent6"/>
                </a:solidFill>
              </a:rPr>
              <a:t>0.3%</a:t>
            </a:r>
          </a:p>
        </p:txBody>
      </p:sp>
      <p:sp>
        <p:nvSpPr>
          <p:cNvPr id="6" name="Title 5">
            <a:extLst>
              <a:ext uri="{FF2B5EF4-FFF2-40B4-BE49-F238E27FC236}">
                <a16:creationId xmlns:a16="http://schemas.microsoft.com/office/drawing/2014/main" id="{0589DC1B-968D-4ED5-BC08-D0EA75152B2F}"/>
              </a:ext>
            </a:extLst>
          </p:cNvPr>
          <p:cNvSpPr>
            <a:spLocks noGrp="1"/>
          </p:cNvSpPr>
          <p:nvPr>
            <p:ph type="title"/>
          </p:nvPr>
        </p:nvSpPr>
        <p:spPr/>
        <p:txBody>
          <a:bodyPr/>
          <a:lstStyle/>
          <a:p>
            <a:r>
              <a:rPr lang="en-GB" dirty="0"/>
              <a:t>Overview of the analysis</a:t>
            </a:r>
          </a:p>
        </p:txBody>
      </p:sp>
    </p:spTree>
    <p:extLst>
      <p:ext uri="{BB962C8B-B14F-4D97-AF65-F5344CB8AC3E}">
        <p14:creationId xmlns:p14="http://schemas.microsoft.com/office/powerpoint/2010/main" val="285934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47181-A364-4EFA-973B-2611C4FC6F83}"/>
              </a:ext>
            </a:extLst>
          </p:cNvPr>
          <p:cNvSpPr/>
          <p:nvPr/>
        </p:nvSpPr>
        <p:spPr>
          <a:xfrm>
            <a:off x="0" y="4127383"/>
            <a:ext cx="121920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itle 3">
            <a:extLst>
              <a:ext uri="{FF2B5EF4-FFF2-40B4-BE49-F238E27FC236}">
                <a16:creationId xmlns:a16="http://schemas.microsoft.com/office/drawing/2014/main" id="{0FF53CD1-8AFD-46F7-AE8F-0E5F707C4CD7}"/>
              </a:ext>
            </a:extLst>
          </p:cNvPr>
          <p:cNvSpPr>
            <a:spLocks noGrp="1"/>
          </p:cNvSpPr>
          <p:nvPr>
            <p:ph type="title"/>
          </p:nvPr>
        </p:nvSpPr>
        <p:spPr>
          <a:xfrm>
            <a:off x="285710" y="4338360"/>
            <a:ext cx="11677690" cy="492443"/>
          </a:xfrm>
        </p:spPr>
        <p:txBody>
          <a:bodyPr anchor="ctr"/>
          <a:lstStyle/>
          <a:p>
            <a:r>
              <a:rPr lang="en-GB" dirty="0">
                <a:solidFill>
                  <a:schemeClr val="bg1"/>
                </a:solidFill>
              </a:rPr>
              <a:t>Impact of the current funding system (Baseline)</a:t>
            </a:r>
          </a:p>
        </p:txBody>
      </p:sp>
    </p:spTree>
    <p:extLst>
      <p:ext uri="{BB962C8B-B14F-4D97-AF65-F5344CB8AC3E}">
        <p14:creationId xmlns:p14="http://schemas.microsoft.com/office/powerpoint/2010/main" val="240066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913BDE-EDBF-491E-BD18-5C63F3F22262}"/>
              </a:ext>
            </a:extLst>
          </p:cNvPr>
          <p:cNvSpPr>
            <a:spLocks noGrp="1"/>
          </p:cNvSpPr>
          <p:nvPr>
            <p:ph type="sldNum" sz="quarter" idx="12"/>
          </p:nvPr>
        </p:nvSpPr>
        <p:spPr/>
        <p:txBody>
          <a:bodyPr/>
          <a:lstStyle/>
          <a:p>
            <a:fld id="{E662957B-846B-43B9-8E68-0756A19658DB}" type="slidenum">
              <a:rPr lang="en-GB" smtClean="0"/>
              <a:t>4</a:t>
            </a:fld>
            <a:endParaRPr lang="en-GB"/>
          </a:p>
        </p:txBody>
      </p:sp>
      <p:sp>
        <p:nvSpPr>
          <p:cNvPr id="5" name="Title 1">
            <a:extLst>
              <a:ext uri="{FF2B5EF4-FFF2-40B4-BE49-F238E27FC236}">
                <a16:creationId xmlns:a16="http://schemas.microsoft.com/office/drawing/2014/main" id="{ECB4B2AB-C23A-4C3A-8D74-EEFE4FF08C6B}"/>
              </a:ext>
            </a:extLst>
          </p:cNvPr>
          <p:cNvSpPr>
            <a:spLocks noGrp="1"/>
          </p:cNvSpPr>
          <p:nvPr>
            <p:ph type="title"/>
          </p:nvPr>
        </p:nvSpPr>
        <p:spPr>
          <a:xfrm>
            <a:off x="229413" y="36585"/>
            <a:ext cx="9857562" cy="792088"/>
          </a:xfrm>
        </p:spPr>
        <p:txBody>
          <a:bodyPr>
            <a:noAutofit/>
          </a:bodyPr>
          <a:lstStyle/>
          <a:p>
            <a:r>
              <a:rPr lang="en-GB" dirty="0"/>
              <a:t>Impact of the current system (Baseline)</a:t>
            </a:r>
            <a:endParaRPr lang="en-GB" dirty="0">
              <a:solidFill>
                <a:srgbClr val="C00000"/>
              </a:solidFill>
            </a:endParaRPr>
          </a:p>
        </p:txBody>
      </p:sp>
      <p:sp>
        <p:nvSpPr>
          <p:cNvPr id="11" name="Rectangle 10">
            <a:extLst>
              <a:ext uri="{FF2B5EF4-FFF2-40B4-BE49-F238E27FC236}">
                <a16:creationId xmlns:a16="http://schemas.microsoft.com/office/drawing/2014/main" id="{8EBF3C5F-420D-4339-A2F3-CA35F9209881}"/>
              </a:ext>
            </a:extLst>
          </p:cNvPr>
          <p:cNvSpPr/>
          <p:nvPr/>
        </p:nvSpPr>
        <p:spPr>
          <a:xfrm>
            <a:off x="5486324" y="1049007"/>
            <a:ext cx="6557809" cy="5401479"/>
          </a:xfrm>
          <a:prstGeom prst="rect">
            <a:avLst/>
          </a:prstGeom>
        </p:spPr>
        <p:txBody>
          <a:bodyPr wrap="square">
            <a:spAutoFit/>
          </a:bodyPr>
          <a:lstStyle/>
          <a:p>
            <a:pPr marL="285750" indent="-285750">
              <a:spcAft>
                <a:spcPts val="600"/>
              </a:spcAft>
              <a:buFont typeface="Wingdings" panose="05000000000000000000" pitchFamily="2" charset="2"/>
              <a:buChar char="§"/>
            </a:pPr>
            <a:r>
              <a:rPr lang="en-GB" sz="1500" dirty="0"/>
              <a:t>Under the current funding system in 2020-21 (i.e. the Baseline), the Exchequer contributes approximately </a:t>
            </a:r>
            <a:r>
              <a:rPr lang="en-GB" sz="1500" b="1" dirty="0">
                <a:solidFill>
                  <a:schemeClr val="accent6"/>
                </a:solidFill>
              </a:rPr>
              <a:t>£10.656bn </a:t>
            </a:r>
            <a:r>
              <a:rPr lang="en-GB" sz="1500" dirty="0"/>
              <a:t>per cohort to the funding of higher education. In terms of constituent components, given that the </a:t>
            </a:r>
            <a:r>
              <a:rPr lang="en-GB" sz="1500" b="1" dirty="0">
                <a:solidFill>
                  <a:schemeClr val="accent6"/>
                </a:solidFill>
              </a:rPr>
              <a:t>RAB charge</a:t>
            </a:r>
            <a:r>
              <a:rPr lang="en-GB" sz="1500" dirty="0"/>
              <a:t> (i.e. the proportion of the total loan balance written off) stands at approximately </a:t>
            </a:r>
            <a:r>
              <a:rPr lang="en-GB" sz="1500" b="1" dirty="0">
                <a:solidFill>
                  <a:schemeClr val="accent6"/>
                </a:solidFill>
              </a:rPr>
              <a:t>53.9%</a:t>
            </a:r>
            <a:r>
              <a:rPr lang="en-GB" sz="1500" dirty="0"/>
              <a:t>, </a:t>
            </a:r>
            <a:r>
              <a:rPr lang="en-GB" sz="1500" b="1" dirty="0">
                <a:solidFill>
                  <a:schemeClr val="accent6"/>
                </a:solidFill>
              </a:rPr>
              <a:t>maintenance loan write-offs</a:t>
            </a:r>
            <a:r>
              <a:rPr lang="en-GB" sz="1500" dirty="0"/>
              <a:t> cost the Exchequer </a:t>
            </a:r>
            <a:r>
              <a:rPr lang="en-GB" sz="1500" b="1" dirty="0">
                <a:solidFill>
                  <a:schemeClr val="accent6"/>
                </a:solidFill>
              </a:rPr>
              <a:t>£4.019bn </a:t>
            </a:r>
            <a:r>
              <a:rPr lang="en-GB" sz="1500" dirty="0"/>
              <a:t>per cohort, while </a:t>
            </a:r>
            <a:r>
              <a:rPr lang="en-GB" sz="1500" b="1" dirty="0">
                <a:solidFill>
                  <a:schemeClr val="accent6"/>
                </a:solidFill>
              </a:rPr>
              <a:t>tuition fee loan</a:t>
            </a:r>
            <a:r>
              <a:rPr lang="en-GB" sz="1500" dirty="0"/>
              <a:t> </a:t>
            </a:r>
            <a:r>
              <a:rPr lang="en-GB" sz="1500" b="1" dirty="0">
                <a:solidFill>
                  <a:schemeClr val="accent6"/>
                </a:solidFill>
              </a:rPr>
              <a:t>write-offs</a:t>
            </a:r>
            <a:r>
              <a:rPr lang="en-GB" sz="1500" dirty="0"/>
              <a:t> cost </a:t>
            </a:r>
            <a:r>
              <a:rPr lang="en-GB" sz="1500" b="1" dirty="0">
                <a:solidFill>
                  <a:schemeClr val="accent6"/>
                </a:solidFill>
              </a:rPr>
              <a:t>£5.395bn </a:t>
            </a:r>
            <a:r>
              <a:rPr lang="en-GB" sz="1500" dirty="0"/>
              <a:t>per cohort. The provision of </a:t>
            </a:r>
            <a:r>
              <a:rPr lang="en-GB" sz="1500" b="1" dirty="0">
                <a:solidFill>
                  <a:schemeClr val="accent6"/>
                </a:solidFill>
              </a:rPr>
              <a:t>Teaching Grants </a:t>
            </a:r>
            <a:r>
              <a:rPr lang="en-GB" sz="1500" dirty="0"/>
              <a:t>to higher education institutions (for high cost subjects) results in additional costs of </a:t>
            </a:r>
            <a:r>
              <a:rPr lang="en-GB" sz="1500" b="1" dirty="0">
                <a:solidFill>
                  <a:schemeClr val="accent6"/>
                </a:solidFill>
              </a:rPr>
              <a:t>£1.242bn </a:t>
            </a:r>
            <a:r>
              <a:rPr lang="en-GB" sz="1500" dirty="0"/>
              <a:t>per cohort.</a:t>
            </a:r>
          </a:p>
          <a:p>
            <a:pPr marL="285750" indent="-285750">
              <a:spcAft>
                <a:spcPts val="600"/>
              </a:spcAft>
              <a:buFont typeface="Wingdings" panose="05000000000000000000" pitchFamily="2" charset="2"/>
              <a:buChar char="§"/>
            </a:pPr>
            <a:r>
              <a:rPr lang="en-GB" sz="1500" dirty="0"/>
              <a:t>Higher education institutions receive approximately </a:t>
            </a:r>
            <a:r>
              <a:rPr lang="en-GB" sz="1500" b="1" dirty="0">
                <a:solidFill>
                  <a:schemeClr val="accent6"/>
                </a:solidFill>
              </a:rPr>
              <a:t>£11.147bn </a:t>
            </a:r>
            <a:r>
              <a:rPr lang="en-GB" sz="1500" dirty="0"/>
              <a:t>per cohort in net income, made up of approximately </a:t>
            </a:r>
            <a:r>
              <a:rPr lang="en-GB" sz="1500" b="1" dirty="0">
                <a:solidFill>
                  <a:schemeClr val="accent6"/>
                </a:solidFill>
              </a:rPr>
              <a:t>£10.093bn </a:t>
            </a:r>
            <a:r>
              <a:rPr lang="en-GB" sz="1500" dirty="0"/>
              <a:t>in </a:t>
            </a:r>
            <a:r>
              <a:rPr lang="en-GB" sz="1500" b="1" dirty="0">
                <a:solidFill>
                  <a:schemeClr val="accent6"/>
                </a:solidFill>
              </a:rPr>
              <a:t>tuition fee income </a:t>
            </a:r>
            <a:r>
              <a:rPr lang="en-GB" sz="1500" dirty="0"/>
              <a:t>(from undergraduate students), as well as </a:t>
            </a:r>
            <a:r>
              <a:rPr lang="en-GB" sz="1500" b="1" dirty="0">
                <a:solidFill>
                  <a:schemeClr val="accent6"/>
                </a:solidFill>
              </a:rPr>
              <a:t>£1.242bn </a:t>
            </a:r>
            <a:r>
              <a:rPr lang="en-GB" sz="1500" dirty="0"/>
              <a:t>in </a:t>
            </a:r>
            <a:r>
              <a:rPr lang="en-GB" sz="1500" b="1" dirty="0">
                <a:solidFill>
                  <a:schemeClr val="accent6"/>
                </a:solidFill>
              </a:rPr>
              <a:t>Teaching Grant</a:t>
            </a:r>
            <a:r>
              <a:rPr lang="en-GB" sz="1500" dirty="0"/>
              <a:t> income. Against this, institutions contribute approximately </a:t>
            </a:r>
            <a:r>
              <a:rPr lang="en-GB" sz="1500" b="1" dirty="0">
                <a:solidFill>
                  <a:schemeClr val="accent6"/>
                </a:solidFill>
              </a:rPr>
              <a:t>£189 million </a:t>
            </a:r>
            <a:r>
              <a:rPr lang="en-GB" sz="1500" dirty="0"/>
              <a:t>per cohort in fee and maintenance </a:t>
            </a:r>
            <a:r>
              <a:rPr lang="en-GB" sz="1500" b="1" dirty="0">
                <a:solidFill>
                  <a:schemeClr val="accent6"/>
                </a:solidFill>
              </a:rPr>
              <a:t>bursaries</a:t>
            </a:r>
            <a:r>
              <a:rPr lang="en-GB" sz="1500" dirty="0"/>
              <a:t> (predominantly the latter) in exchange for the right to charge tuition fees in excess of the ‘Basic Fee’ (</a:t>
            </a:r>
            <a:r>
              <a:rPr lang="en-GB" sz="1500" b="1" dirty="0">
                <a:solidFill>
                  <a:schemeClr val="accent6"/>
                </a:solidFill>
              </a:rPr>
              <a:t>£6,165</a:t>
            </a:r>
            <a:r>
              <a:rPr lang="en-GB" sz="1500" dirty="0"/>
              <a:t> per annum for full-time students).</a:t>
            </a:r>
          </a:p>
          <a:p>
            <a:pPr marL="285750" indent="-285750">
              <a:spcAft>
                <a:spcPts val="600"/>
              </a:spcAft>
              <a:buFont typeface="Wingdings" panose="05000000000000000000" pitchFamily="2" charset="2"/>
              <a:buChar char="§"/>
            </a:pPr>
            <a:r>
              <a:rPr lang="en-GB" sz="1500" dirty="0"/>
              <a:t>From the perspective of students/graduates, the average debt on graduation (including accumulated interest) was estimated to be </a:t>
            </a:r>
            <a:r>
              <a:rPr lang="en-GB" sz="1500" b="1" dirty="0">
                <a:solidFill>
                  <a:schemeClr val="accent6"/>
                </a:solidFill>
              </a:rPr>
              <a:t>£47,000 </a:t>
            </a:r>
            <a:r>
              <a:rPr lang="en-GB" sz="1500" dirty="0"/>
              <a:t>(for full-time undergraduate first degree students), while the average lifetime repayments made stood at </a:t>
            </a:r>
            <a:r>
              <a:rPr lang="en-GB" sz="1500" b="1" dirty="0">
                <a:solidFill>
                  <a:schemeClr val="accent6"/>
                </a:solidFill>
              </a:rPr>
              <a:t>£34,800 </a:t>
            </a:r>
            <a:r>
              <a:rPr lang="en-GB" sz="1500" dirty="0"/>
              <a:t>for male graduates and </a:t>
            </a:r>
            <a:r>
              <a:rPr lang="en-GB" sz="1500" b="1" dirty="0">
                <a:solidFill>
                  <a:schemeClr val="accent6"/>
                </a:solidFill>
              </a:rPr>
              <a:t>£13,100 </a:t>
            </a:r>
            <a:r>
              <a:rPr lang="en-GB" sz="1500" dirty="0"/>
              <a:t>for female graduates.</a:t>
            </a:r>
          </a:p>
          <a:p>
            <a:pPr marL="285750" indent="-285750">
              <a:spcAft>
                <a:spcPts val="600"/>
              </a:spcAft>
              <a:buFont typeface="Wingdings" panose="05000000000000000000" pitchFamily="2" charset="2"/>
              <a:buChar char="§"/>
            </a:pPr>
            <a:r>
              <a:rPr lang="en-GB" sz="1500" dirty="0"/>
              <a:t>We estimate that approximately </a:t>
            </a:r>
            <a:r>
              <a:rPr lang="en-GB" sz="1500" b="1" dirty="0">
                <a:solidFill>
                  <a:schemeClr val="accent6"/>
                </a:solidFill>
              </a:rPr>
              <a:t>88.2%</a:t>
            </a:r>
            <a:r>
              <a:rPr lang="en-GB" sz="1500" dirty="0"/>
              <a:t> of all graduates are </a:t>
            </a:r>
            <a:r>
              <a:rPr lang="en-GB" sz="1500" b="1" dirty="0">
                <a:solidFill>
                  <a:schemeClr val="accent6"/>
                </a:solidFill>
              </a:rPr>
              <a:t>never expected to repay their full loan</a:t>
            </a:r>
            <a:r>
              <a:rPr lang="en-GB" sz="1500" dirty="0"/>
              <a:t> by the end of the 30 year repayment period, while </a:t>
            </a:r>
            <a:r>
              <a:rPr lang="en-GB" sz="1500" b="1" dirty="0">
                <a:solidFill>
                  <a:schemeClr val="accent6"/>
                </a:solidFill>
              </a:rPr>
              <a:t>33.0%</a:t>
            </a:r>
            <a:r>
              <a:rPr lang="en-GB" sz="1500" dirty="0"/>
              <a:t> are </a:t>
            </a:r>
            <a:r>
              <a:rPr lang="en-GB" sz="1500" b="1" dirty="0">
                <a:solidFill>
                  <a:schemeClr val="accent6"/>
                </a:solidFill>
              </a:rPr>
              <a:t>never expected to make any loan repayment</a:t>
            </a:r>
            <a:r>
              <a:rPr lang="en-GB" sz="1500" dirty="0"/>
              <a:t>.</a:t>
            </a:r>
          </a:p>
        </p:txBody>
      </p:sp>
      <p:sp>
        <p:nvSpPr>
          <p:cNvPr id="2" name="Rectangle 1">
            <a:extLst>
              <a:ext uri="{FF2B5EF4-FFF2-40B4-BE49-F238E27FC236}">
                <a16:creationId xmlns:a16="http://schemas.microsoft.com/office/drawing/2014/main" id="{78428F2E-70AA-4B4A-BD14-243B463D2DB3}"/>
              </a:ext>
            </a:extLst>
          </p:cNvPr>
          <p:cNvSpPr/>
          <p:nvPr/>
        </p:nvSpPr>
        <p:spPr>
          <a:xfrm>
            <a:off x="110113" y="742951"/>
            <a:ext cx="288000" cy="5682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Baseline system</a:t>
            </a:r>
          </a:p>
        </p:txBody>
      </p:sp>
      <p:graphicFrame>
        <p:nvGraphicFramePr>
          <p:cNvPr id="3" name="Table 2">
            <a:extLst>
              <a:ext uri="{FF2B5EF4-FFF2-40B4-BE49-F238E27FC236}">
                <a16:creationId xmlns:a16="http://schemas.microsoft.com/office/drawing/2014/main" id="{6C2C3F2C-7FB8-4C6E-BEC9-8CB28B8F3F81}"/>
              </a:ext>
            </a:extLst>
          </p:cNvPr>
          <p:cNvGraphicFramePr>
            <a:graphicFrameLocks noGrp="1"/>
          </p:cNvGraphicFramePr>
          <p:nvPr>
            <p:extLst>
              <p:ext uri="{D42A27DB-BD31-4B8C-83A1-F6EECF244321}">
                <p14:modId xmlns:p14="http://schemas.microsoft.com/office/powerpoint/2010/main" val="3291426435"/>
              </p:ext>
            </p:extLst>
          </p:nvPr>
        </p:nvGraphicFramePr>
        <p:xfrm>
          <a:off x="464713" y="742948"/>
          <a:ext cx="4955011" cy="5682029"/>
        </p:xfrm>
        <a:graphic>
          <a:graphicData uri="http://schemas.openxmlformats.org/drawingml/2006/table">
            <a:tbl>
              <a:tblPr firstRow="1" bandRow="1">
                <a:tableStyleId>{00A15C55-8517-42AA-B614-E9B94910E393}</a:tableStyleId>
              </a:tblPr>
              <a:tblGrid>
                <a:gridCol w="3583412">
                  <a:extLst>
                    <a:ext uri="{9D8B030D-6E8A-4147-A177-3AD203B41FA5}">
                      <a16:colId xmlns:a16="http://schemas.microsoft.com/office/drawing/2014/main" val="20000"/>
                    </a:ext>
                  </a:extLst>
                </a:gridCol>
                <a:gridCol w="1371599">
                  <a:extLst>
                    <a:ext uri="{9D8B030D-6E8A-4147-A177-3AD203B41FA5}">
                      <a16:colId xmlns:a16="http://schemas.microsoft.com/office/drawing/2014/main" val="20001"/>
                    </a:ext>
                  </a:extLst>
                </a:gridCol>
              </a:tblGrid>
              <a:tr h="284884">
                <a:tc>
                  <a:txBody>
                    <a:bodyPr/>
                    <a:lstStyle/>
                    <a:p>
                      <a:r>
                        <a:rPr lang="en-GB" sz="1200" dirty="0">
                          <a:solidFill>
                            <a:schemeClr val="bg1"/>
                          </a:solidFill>
                          <a:latin typeface="+mn-lt"/>
                        </a:rPr>
                        <a:t>Resource flows (£/£m/%)</a:t>
                      </a:r>
                    </a:p>
                  </a:txBody>
                  <a:tcPr marL="45720" marR="45720" anchor="ctr">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GB" sz="1200" dirty="0">
                          <a:solidFill>
                            <a:schemeClr val="bg1"/>
                          </a:solidFill>
                          <a:latin typeface="+mn-lt"/>
                        </a:rPr>
                        <a:t>Baseline</a:t>
                      </a:r>
                    </a:p>
                  </a:txBody>
                  <a:tcPr marL="45720" marR="45720" anchor="ctr">
                    <a:lnB w="12700"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84884">
                <a:tc>
                  <a:txBody>
                    <a:bodyPr/>
                    <a:lstStyle/>
                    <a:p>
                      <a:r>
                        <a:rPr lang="en-GB" sz="1200" b="1" dirty="0">
                          <a:solidFill>
                            <a:schemeClr val="accent6"/>
                          </a:solidFill>
                          <a:latin typeface="+mn-lt"/>
                        </a:rPr>
                        <a:t>Exchequer</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1" i="0" u="none" strike="noStrike" dirty="0">
                        <a:solidFill>
                          <a:schemeClr val="accent6"/>
                        </a:solidFill>
                        <a:effectLst/>
                        <a:latin typeface="+mn-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4884">
                <a:tc>
                  <a:txBody>
                    <a:bodyPr/>
                    <a:lstStyle/>
                    <a:p>
                      <a:r>
                        <a:rPr lang="en-GB" sz="1200" dirty="0">
                          <a:solidFill>
                            <a:schemeClr val="accent6"/>
                          </a:solidFill>
                          <a:latin typeface="+mn-lt"/>
                        </a:rPr>
                        <a:t>Cost of maintenance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4884">
                <a:tc>
                  <a:txBody>
                    <a:bodyPr/>
                    <a:lstStyle/>
                    <a:p>
                      <a:r>
                        <a:rPr lang="en-GB" sz="1200" dirty="0">
                          <a:solidFill>
                            <a:schemeClr val="accent6"/>
                          </a:solidFill>
                          <a:latin typeface="+mn-lt"/>
                        </a:rPr>
                        <a:t>Cost of maintenance 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(£4,019)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mn-lt"/>
                        </a:rPr>
                        <a:t>Cost of tuition fee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a:t>
                      </a:r>
                      <a:endParaRPr lang="en-GB" sz="1200" b="0" i="0" u="none" strike="noStrike" dirty="0">
                        <a:solidFill>
                          <a:srgbClr val="000000"/>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752364"/>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mn-lt"/>
                        </a:rPr>
                        <a:t>Cost of tuition</a:t>
                      </a:r>
                      <a:r>
                        <a:rPr lang="en-GB" sz="1200" baseline="0" dirty="0">
                          <a:solidFill>
                            <a:schemeClr val="accent6"/>
                          </a:solidFill>
                          <a:latin typeface="+mn-lt"/>
                        </a:rPr>
                        <a:t> fee </a:t>
                      </a:r>
                      <a:r>
                        <a:rPr lang="en-GB" sz="1200" dirty="0">
                          <a:solidFill>
                            <a:schemeClr val="accent6"/>
                          </a:solidFill>
                          <a:latin typeface="+mn-lt"/>
                        </a:rPr>
                        <a:t>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(£5,395m)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mn-lt"/>
                        </a:rPr>
                        <a:t>Cost of Teaching</a:t>
                      </a:r>
                      <a:r>
                        <a:rPr lang="en-GB" sz="1200" baseline="0" dirty="0">
                          <a:solidFill>
                            <a:schemeClr val="accent6"/>
                          </a:solidFill>
                          <a:latin typeface="+mn-lt"/>
                        </a:rPr>
                        <a:t> Grants</a:t>
                      </a:r>
                      <a:endParaRPr lang="en-GB" sz="1200" dirty="0">
                        <a:solidFill>
                          <a:schemeClr val="accent6"/>
                        </a:solidFill>
                        <a:latin typeface="+mn-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4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mn-lt"/>
                        </a:rPr>
                        <a:t>Total Exchequer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mn-lt"/>
                        </a:rPr>
                        <a:t>(£10,656m)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1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1" dirty="0">
                        <a:solidFill>
                          <a:schemeClr val="accent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057970"/>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accent6"/>
                          </a:solidFill>
                        </a:rPr>
                        <a:t>RAB charge (%)</a:t>
                      </a:r>
                      <a:endParaRPr lang="en-GB" sz="1200" b="1" dirty="0">
                        <a:solidFill>
                          <a:schemeClr val="accent6"/>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53.9%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rPr>
                        <a:t>% never repaying full loan/anything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88.2%/33.0%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922485"/>
                  </a:ext>
                </a:extLst>
              </a:tr>
              <a:tr h="22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1" dirty="0">
                        <a:solidFill>
                          <a:schemeClr val="accent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0"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mpd="sng">
                      <a:noFill/>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549077"/>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accent6"/>
                          </a:solidFill>
                          <a:latin typeface="+mn-lt"/>
                          <a:ea typeface="+mn-ea"/>
                          <a:cs typeface="+mn-cs"/>
                        </a:rPr>
                        <a:t>Higher education institutions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4884">
                <a:tc>
                  <a:txBody>
                    <a:bodyPr/>
                    <a:lstStyle/>
                    <a:p>
                      <a:r>
                        <a:rPr lang="en-GB" sz="1200" dirty="0">
                          <a:solidFill>
                            <a:schemeClr val="accent6"/>
                          </a:solidFill>
                          <a:latin typeface="+mn-lt"/>
                        </a:rPr>
                        <a:t>Gross fee income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£10,093m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84884">
                <a:tc>
                  <a:txBody>
                    <a:bodyPr/>
                    <a:lstStyle/>
                    <a:p>
                      <a:r>
                        <a:rPr lang="en-GB" sz="1200" dirty="0">
                          <a:solidFill>
                            <a:schemeClr val="accent6"/>
                          </a:solidFill>
                          <a:latin typeface="+mn-lt"/>
                        </a:rPr>
                        <a:t>Teaching Grant income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£1,242m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mn-lt"/>
                        </a:rPr>
                        <a:t>Cost of bursary provision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C00000"/>
                          </a:solidFill>
                          <a:effectLst/>
                          <a:latin typeface="+mn-lt"/>
                        </a:rPr>
                        <a:t>(£189m)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mn-lt"/>
                        </a:rPr>
                        <a:t>Net HEI income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1" i="0" u="none" strike="noStrike" dirty="0">
                          <a:solidFill>
                            <a:schemeClr val="accent6"/>
                          </a:solidFill>
                          <a:effectLst/>
                          <a:latin typeface="+mn-lt"/>
                        </a:rPr>
                        <a:t>£11,147m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8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kern="1200" dirty="0">
                        <a:solidFill>
                          <a:schemeClr val="accent6"/>
                        </a:solidFill>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3218536"/>
                  </a:ext>
                </a:extLst>
              </a:tr>
              <a:tr h="2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accent6"/>
                          </a:solidFill>
                          <a:latin typeface="+mn-lt"/>
                          <a:ea typeface="+mn-ea"/>
                          <a:cs typeface="+mn-cs"/>
                        </a:rPr>
                        <a:t>Students/Graduates (FT degrees)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84884">
                <a:tc>
                  <a:txBody>
                    <a:bodyPr/>
                    <a:lstStyle/>
                    <a:p>
                      <a:pPr algn="l" fontAlgn="b"/>
                      <a:r>
                        <a:rPr lang="en-GB" sz="1200" b="1" dirty="0">
                          <a:solidFill>
                            <a:schemeClr val="accent6"/>
                          </a:solidFill>
                          <a:latin typeface="+mn-lt"/>
                        </a:rPr>
                        <a:t>Average debt on graduation</a:t>
                      </a:r>
                      <a:endParaRPr kumimoji="0" lang="en-GB" sz="1200" kern="1200" dirty="0">
                        <a:solidFill>
                          <a:schemeClr val="accent6"/>
                        </a:solidFill>
                        <a:latin typeface="+mn-lt"/>
                        <a:ea typeface="+mn-ea"/>
                        <a:cs typeface="+mn-cs"/>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accent6"/>
                          </a:solidFill>
                          <a:effectLst/>
                          <a:latin typeface="+mn-lt"/>
                        </a:rPr>
                        <a:t>£47,000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84884">
                <a:tc>
                  <a:txBody>
                    <a:bodyPr/>
                    <a:lstStyle/>
                    <a:p>
                      <a:pPr algn="l" fontAlgn="b"/>
                      <a:r>
                        <a:rPr kumimoji="0" lang="en-GB" sz="1200" b="1" kern="1200" dirty="0">
                          <a:solidFill>
                            <a:schemeClr val="accent6"/>
                          </a:solidFill>
                          <a:latin typeface="+mn-lt"/>
                          <a:ea typeface="+mn-ea"/>
                          <a:cs typeface="+mn-cs"/>
                        </a:rPr>
                        <a:t>Average lifetime repayments (M/F)</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accent6"/>
                          </a:solidFill>
                          <a:effectLst/>
                          <a:latin typeface="+mn-lt"/>
                        </a:rPr>
                        <a:t>£34,800/£13,100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9407256"/>
                  </a:ext>
                </a:extLst>
              </a:tr>
            </a:tbl>
          </a:graphicData>
        </a:graphic>
      </p:graphicFrame>
      <p:sp>
        <p:nvSpPr>
          <p:cNvPr id="7" name="Content Placeholder 2">
            <a:extLst>
              <a:ext uri="{FF2B5EF4-FFF2-40B4-BE49-F238E27FC236}">
                <a16:creationId xmlns:a16="http://schemas.microsoft.com/office/drawing/2014/main" id="{C26E5D93-6A7D-4F14-AF26-88C6A5C88689}"/>
              </a:ext>
            </a:extLst>
          </p:cNvPr>
          <p:cNvSpPr txBox="1">
            <a:spLocks/>
          </p:cNvSpPr>
          <p:nvPr/>
        </p:nvSpPr>
        <p:spPr>
          <a:xfrm>
            <a:off x="373404" y="6556133"/>
            <a:ext cx="11670729" cy="263696"/>
          </a:xfrm>
          <a:prstGeom prst="rect">
            <a:avLst/>
          </a:prstGeom>
          <a:noFill/>
        </p:spPr>
        <p:txBody>
          <a:bodyPr vert="horz"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buNone/>
            </a:pPr>
            <a:r>
              <a:rPr lang="en-GB" sz="800" dirty="0"/>
              <a:t>Note: All monetary values have been discounted to net present values and are presented in constant 2020-21 prices. All monetary values per student have been rounded to the nearest £100, and all totals have been rounded to the nearest £1m </a:t>
            </a:r>
          </a:p>
          <a:p>
            <a:pPr marL="109728" indent="0">
              <a:buNone/>
            </a:pPr>
            <a:r>
              <a:rPr lang="en-GB" sz="800" dirty="0"/>
              <a:t>Debt on graduation and expected lifetime repayments per student are presented for full-time undergraduate degree students only. Gross fee income refers to fee income before the deduction of fee bursaries provided to students. </a:t>
            </a:r>
          </a:p>
        </p:txBody>
      </p:sp>
    </p:spTree>
    <p:extLst>
      <p:ext uri="{BB962C8B-B14F-4D97-AF65-F5344CB8AC3E}">
        <p14:creationId xmlns:p14="http://schemas.microsoft.com/office/powerpoint/2010/main" val="136182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2957B-846B-43B9-8E68-0756A19658DB}" type="slidenum">
              <a:rPr lang="en-GB" smtClean="0"/>
              <a:t>5</a:t>
            </a:fld>
            <a:endParaRPr lang="en-GB"/>
          </a:p>
        </p:txBody>
      </p:sp>
      <p:sp>
        <p:nvSpPr>
          <p:cNvPr id="11" name="TextBox 10">
            <a:extLst>
              <a:ext uri="{FF2B5EF4-FFF2-40B4-BE49-F238E27FC236}">
                <a16:creationId xmlns:a16="http://schemas.microsoft.com/office/drawing/2014/main" id="{F266B9BD-CA41-4D03-99F3-2448DE96F226}"/>
              </a:ext>
            </a:extLst>
          </p:cNvPr>
          <p:cNvSpPr txBox="1"/>
          <p:nvPr/>
        </p:nvSpPr>
        <p:spPr>
          <a:xfrm>
            <a:off x="525668" y="1213838"/>
            <a:ext cx="6663256" cy="646331"/>
          </a:xfrm>
          <a:prstGeom prst="rect">
            <a:avLst/>
          </a:prstGeom>
          <a:noFill/>
        </p:spPr>
        <p:txBody>
          <a:bodyPr wrap="square" rtlCol="0">
            <a:spAutoFit/>
          </a:bodyPr>
          <a:lstStyle/>
          <a:p>
            <a:pPr algn="ctr"/>
            <a:r>
              <a:rPr lang="en-GB" b="1" dirty="0">
                <a:solidFill>
                  <a:schemeClr val="accent6"/>
                </a:solidFill>
              </a:rPr>
              <a:t>Total loan repayments by FT undergraduate degree graduates (NPV in 2020-21 prices), by earnings decile and gender</a:t>
            </a:r>
          </a:p>
        </p:txBody>
      </p:sp>
      <p:sp>
        <p:nvSpPr>
          <p:cNvPr id="20" name="Content Placeholder 2">
            <a:extLst>
              <a:ext uri="{FF2B5EF4-FFF2-40B4-BE49-F238E27FC236}">
                <a16:creationId xmlns:a16="http://schemas.microsoft.com/office/drawing/2014/main" id="{53612292-469F-4308-BC8E-51877E23A6AA}"/>
              </a:ext>
            </a:extLst>
          </p:cNvPr>
          <p:cNvSpPr>
            <a:spLocks noGrp="1"/>
          </p:cNvSpPr>
          <p:nvPr>
            <p:ph idx="1"/>
          </p:nvPr>
        </p:nvSpPr>
        <p:spPr>
          <a:xfrm>
            <a:off x="7426791" y="1333640"/>
            <a:ext cx="4533177" cy="4190719"/>
          </a:xfrm>
        </p:spPr>
        <p:txBody>
          <a:bodyPr/>
          <a:lstStyle/>
          <a:p>
            <a:pPr marL="285750" indent="-285750">
              <a:spcAft>
                <a:spcPts val="600"/>
              </a:spcAft>
            </a:pPr>
            <a:r>
              <a:rPr lang="en-GB" sz="1800" dirty="0"/>
              <a:t>In terms of total loan repayments, while the average repayments made by </a:t>
            </a:r>
            <a:r>
              <a:rPr lang="en-GB" sz="1800" b="1" dirty="0">
                <a:solidFill>
                  <a:schemeClr val="accent6"/>
                </a:solidFill>
              </a:rPr>
              <a:t>male graduates </a:t>
            </a:r>
            <a:r>
              <a:rPr lang="en-GB" sz="1800" dirty="0"/>
              <a:t>stand at </a:t>
            </a:r>
            <a:r>
              <a:rPr lang="en-GB" sz="1800" b="1" dirty="0">
                <a:solidFill>
                  <a:schemeClr val="accent6"/>
                </a:solidFill>
              </a:rPr>
              <a:t>£34,800</a:t>
            </a:r>
            <a:r>
              <a:rPr lang="en-GB" sz="1800" dirty="0"/>
              <a:t>, there is considerable variation depending on earnings decile. Male graduates in the top three earnings deciles make repayments of between </a:t>
            </a:r>
            <a:r>
              <a:rPr lang="en-GB" sz="1800" b="1" dirty="0">
                <a:solidFill>
                  <a:schemeClr val="accent6"/>
                </a:solidFill>
              </a:rPr>
              <a:t>£58,800 </a:t>
            </a:r>
            <a:r>
              <a:rPr lang="en-GB" sz="1800" dirty="0">
                <a:solidFill>
                  <a:schemeClr val="accent1"/>
                </a:solidFill>
              </a:rPr>
              <a:t>and </a:t>
            </a:r>
            <a:r>
              <a:rPr lang="en-GB" sz="1800" b="1" dirty="0">
                <a:solidFill>
                  <a:schemeClr val="accent6"/>
                </a:solidFill>
              </a:rPr>
              <a:t>£61,300</a:t>
            </a:r>
            <a:r>
              <a:rPr lang="en-GB" sz="1800" dirty="0">
                <a:solidFill>
                  <a:schemeClr val="accent1"/>
                </a:solidFill>
              </a:rPr>
              <a:t>,</a:t>
            </a:r>
            <a:r>
              <a:rPr lang="en-GB" sz="1800" dirty="0"/>
              <a:t> while male graduates in the bottom earnings decile make no repayments.  </a:t>
            </a:r>
          </a:p>
          <a:p>
            <a:pPr marL="285750" indent="-285750">
              <a:spcAft>
                <a:spcPts val="600"/>
              </a:spcAft>
            </a:pPr>
            <a:r>
              <a:rPr lang="en-GB" sz="1800" b="1" dirty="0">
                <a:solidFill>
                  <a:schemeClr val="accent6"/>
                </a:solidFill>
              </a:rPr>
              <a:t>Female graduates </a:t>
            </a:r>
            <a:r>
              <a:rPr lang="en-GB" sz="1800" dirty="0"/>
              <a:t>in the bottom four earnings deciles are not expected to make any loan repayments over the 30-year repayment period. However, repayments increase sharply thereafter. Female graduates in the 7</a:t>
            </a:r>
            <a:r>
              <a:rPr lang="en-GB" sz="1800" baseline="30000" dirty="0"/>
              <a:t>th</a:t>
            </a:r>
            <a:r>
              <a:rPr lang="en-GB" sz="1800" dirty="0"/>
              <a:t>, 8</a:t>
            </a:r>
            <a:r>
              <a:rPr lang="en-GB" sz="1800" baseline="30000" dirty="0"/>
              <a:t>th</a:t>
            </a:r>
            <a:r>
              <a:rPr lang="en-GB" sz="1800" dirty="0"/>
              <a:t> and 9</a:t>
            </a:r>
            <a:r>
              <a:rPr lang="en-GB" sz="1800" baseline="30000" dirty="0"/>
              <a:t>th</a:t>
            </a:r>
            <a:r>
              <a:rPr lang="en-GB" sz="1800" dirty="0"/>
              <a:t> earnings deciles would be expected to make repayments of </a:t>
            </a:r>
            <a:r>
              <a:rPr lang="en-GB" sz="1800" b="1" dirty="0">
                <a:solidFill>
                  <a:schemeClr val="accent6"/>
                </a:solidFill>
              </a:rPr>
              <a:t>£19,700, £31,300</a:t>
            </a:r>
            <a:r>
              <a:rPr lang="en-GB" sz="1800" dirty="0"/>
              <a:t> and </a:t>
            </a:r>
            <a:r>
              <a:rPr lang="en-GB" sz="1800" b="1" dirty="0">
                <a:solidFill>
                  <a:schemeClr val="accent6"/>
                </a:solidFill>
              </a:rPr>
              <a:t>£54,200</a:t>
            </a:r>
            <a:r>
              <a:rPr lang="en-GB" sz="1800" dirty="0"/>
              <a:t> respectively (with an average lifetime repayment of </a:t>
            </a:r>
            <a:r>
              <a:rPr lang="en-GB" sz="1800" b="1" dirty="0">
                <a:solidFill>
                  <a:schemeClr val="accent6"/>
                </a:solidFill>
              </a:rPr>
              <a:t>£13,100</a:t>
            </a:r>
            <a:r>
              <a:rPr lang="en-GB" sz="1800" dirty="0"/>
              <a:t> across all deciles in net present value terms). </a:t>
            </a:r>
          </a:p>
        </p:txBody>
      </p:sp>
      <p:sp>
        <p:nvSpPr>
          <p:cNvPr id="22" name="Title 1">
            <a:extLst>
              <a:ext uri="{FF2B5EF4-FFF2-40B4-BE49-F238E27FC236}">
                <a16:creationId xmlns:a16="http://schemas.microsoft.com/office/drawing/2014/main" id="{87A23DF7-8555-48E3-8B1D-B5D3175722E7}"/>
              </a:ext>
            </a:extLst>
          </p:cNvPr>
          <p:cNvSpPr>
            <a:spLocks noGrp="1"/>
          </p:cNvSpPr>
          <p:nvPr>
            <p:ph type="title"/>
          </p:nvPr>
        </p:nvSpPr>
        <p:spPr>
          <a:xfrm>
            <a:off x="229413" y="36585"/>
            <a:ext cx="9857562" cy="792088"/>
          </a:xfrm>
        </p:spPr>
        <p:txBody>
          <a:bodyPr>
            <a:noAutofit/>
          </a:bodyPr>
          <a:lstStyle/>
          <a:p>
            <a:r>
              <a:rPr lang="en-GB" dirty="0">
                <a:solidFill>
                  <a:schemeClr val="accent1"/>
                </a:solidFill>
              </a:rPr>
              <a:t>Graduate loan repayments in Baseline: Total repayments</a:t>
            </a:r>
          </a:p>
        </p:txBody>
      </p:sp>
      <p:sp>
        <p:nvSpPr>
          <p:cNvPr id="3" name="Rectangle 2">
            <a:extLst>
              <a:ext uri="{FF2B5EF4-FFF2-40B4-BE49-F238E27FC236}">
                <a16:creationId xmlns:a16="http://schemas.microsoft.com/office/drawing/2014/main" id="{775A54F1-6076-4E08-8712-BA2822FBAA90}"/>
              </a:ext>
            </a:extLst>
          </p:cNvPr>
          <p:cNvSpPr/>
          <p:nvPr/>
        </p:nvSpPr>
        <p:spPr>
          <a:xfrm>
            <a:off x="110113" y="742951"/>
            <a:ext cx="288000" cy="5682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Baseline system</a:t>
            </a:r>
          </a:p>
        </p:txBody>
      </p:sp>
      <p:pic>
        <p:nvPicPr>
          <p:cNvPr id="2" name="Picture 1">
            <a:extLst>
              <a:ext uri="{FF2B5EF4-FFF2-40B4-BE49-F238E27FC236}">
                <a16:creationId xmlns:a16="http://schemas.microsoft.com/office/drawing/2014/main" id="{1C63BC74-D9BD-4BF0-940C-B23CC8AEB858}"/>
              </a:ext>
            </a:extLst>
          </p:cNvPr>
          <p:cNvPicPr>
            <a:picLocks noChangeAspect="1"/>
          </p:cNvPicPr>
          <p:nvPr/>
        </p:nvPicPr>
        <p:blipFill>
          <a:blip r:embed="rId2"/>
          <a:stretch>
            <a:fillRect/>
          </a:stretch>
        </p:blipFill>
        <p:spPr>
          <a:xfrm>
            <a:off x="398113" y="1821184"/>
            <a:ext cx="6660000" cy="4172617"/>
          </a:xfrm>
          <a:prstGeom prst="rect">
            <a:avLst/>
          </a:prstGeom>
        </p:spPr>
      </p:pic>
    </p:spTree>
    <p:extLst>
      <p:ext uri="{BB962C8B-B14F-4D97-AF65-F5344CB8AC3E}">
        <p14:creationId xmlns:p14="http://schemas.microsoft.com/office/powerpoint/2010/main" val="290567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2957B-846B-43B9-8E68-0756A19658DB}" type="slidenum">
              <a:rPr lang="en-GB" smtClean="0"/>
              <a:t>6</a:t>
            </a:fld>
            <a:endParaRPr lang="en-GB"/>
          </a:p>
        </p:txBody>
      </p:sp>
      <p:sp>
        <p:nvSpPr>
          <p:cNvPr id="11" name="TextBox 10">
            <a:extLst>
              <a:ext uri="{FF2B5EF4-FFF2-40B4-BE49-F238E27FC236}">
                <a16:creationId xmlns:a16="http://schemas.microsoft.com/office/drawing/2014/main" id="{F266B9BD-CA41-4D03-99F3-2448DE96F226}"/>
              </a:ext>
            </a:extLst>
          </p:cNvPr>
          <p:cNvSpPr txBox="1"/>
          <p:nvPr/>
        </p:nvSpPr>
        <p:spPr>
          <a:xfrm>
            <a:off x="465616" y="1127979"/>
            <a:ext cx="6300000" cy="584775"/>
          </a:xfrm>
          <a:prstGeom prst="rect">
            <a:avLst/>
          </a:prstGeom>
          <a:noFill/>
        </p:spPr>
        <p:txBody>
          <a:bodyPr wrap="square" rtlCol="0">
            <a:spAutoFit/>
          </a:bodyPr>
          <a:lstStyle/>
          <a:p>
            <a:pPr algn="ctr"/>
            <a:r>
              <a:rPr lang="en-US" sz="1600" b="1" dirty="0">
                <a:solidFill>
                  <a:schemeClr val="accent6"/>
                </a:solidFill>
              </a:rPr>
              <a:t>Total loan repayments </a:t>
            </a:r>
            <a:r>
              <a:rPr lang="en-GB" sz="1600" b="1" dirty="0">
                <a:solidFill>
                  <a:schemeClr val="accent6"/>
                </a:solidFill>
              </a:rPr>
              <a:t>by full-time undergraduate degree graduates, </a:t>
            </a:r>
            <a:r>
              <a:rPr lang="en-US" sz="1600" b="1" dirty="0">
                <a:solidFill>
                  <a:schemeClr val="accent6"/>
                </a:solidFill>
              </a:rPr>
              <a:t>as a % of income (during repayment period), by decile and gender</a:t>
            </a:r>
            <a:endParaRPr lang="en-GB" sz="1600" b="1" dirty="0">
              <a:solidFill>
                <a:schemeClr val="accent6"/>
              </a:solidFill>
            </a:endParaRPr>
          </a:p>
        </p:txBody>
      </p:sp>
      <p:sp>
        <p:nvSpPr>
          <p:cNvPr id="17" name="Title 1">
            <a:extLst>
              <a:ext uri="{FF2B5EF4-FFF2-40B4-BE49-F238E27FC236}">
                <a16:creationId xmlns:a16="http://schemas.microsoft.com/office/drawing/2014/main" id="{13218C05-88F2-4A1B-A31C-39FE06E5C5DB}"/>
              </a:ext>
            </a:extLst>
          </p:cNvPr>
          <p:cNvSpPr>
            <a:spLocks noGrp="1"/>
          </p:cNvSpPr>
          <p:nvPr>
            <p:ph type="title"/>
          </p:nvPr>
        </p:nvSpPr>
        <p:spPr>
          <a:xfrm>
            <a:off x="229413" y="36585"/>
            <a:ext cx="9857562" cy="792088"/>
          </a:xfrm>
        </p:spPr>
        <p:txBody>
          <a:bodyPr>
            <a:noAutofit/>
          </a:bodyPr>
          <a:lstStyle/>
          <a:p>
            <a:r>
              <a:rPr lang="en-GB" dirty="0">
                <a:solidFill>
                  <a:schemeClr val="accent1"/>
                </a:solidFill>
              </a:rPr>
              <a:t>Graduate loan repayments in Baseline: Progressivity</a:t>
            </a:r>
          </a:p>
        </p:txBody>
      </p:sp>
      <p:sp>
        <p:nvSpPr>
          <p:cNvPr id="13" name="Content Placeholder 2">
            <a:extLst>
              <a:ext uri="{FF2B5EF4-FFF2-40B4-BE49-F238E27FC236}">
                <a16:creationId xmlns:a16="http://schemas.microsoft.com/office/drawing/2014/main" id="{BEFFC24C-07AE-4117-BBD6-6EC7DE436B84}"/>
              </a:ext>
            </a:extLst>
          </p:cNvPr>
          <p:cNvSpPr txBox="1">
            <a:spLocks/>
          </p:cNvSpPr>
          <p:nvPr/>
        </p:nvSpPr>
        <p:spPr>
          <a:xfrm>
            <a:off x="6972300" y="1152524"/>
            <a:ext cx="5162329" cy="5294813"/>
          </a:xfrm>
          <a:prstGeom prst="rect">
            <a:avLst/>
          </a:prstGeom>
          <a:noFill/>
        </p:spPr>
        <p:txBody>
          <a:bodyPr vert="horz" lIns="0" tIns="0" rIns="0" bIns="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85750" indent="-285750">
              <a:spcAft>
                <a:spcPts val="600"/>
              </a:spcAft>
            </a:pPr>
            <a:r>
              <a:rPr lang="en-GB" sz="1700" dirty="0"/>
              <a:t>The current loan system is </a:t>
            </a:r>
            <a:r>
              <a:rPr lang="en-GB" sz="1700" b="1" dirty="0">
                <a:solidFill>
                  <a:schemeClr val="accent6"/>
                </a:solidFill>
              </a:rPr>
              <a:t>regressive at the upper end of the earnings distribution</a:t>
            </a:r>
            <a:r>
              <a:rPr lang="en-GB" sz="1700" dirty="0">
                <a:solidFill>
                  <a:schemeClr val="tx1"/>
                </a:solidFill>
              </a:rPr>
              <a:t>.</a:t>
            </a:r>
          </a:p>
          <a:p>
            <a:pPr marL="285750" indent="-285750">
              <a:spcAft>
                <a:spcPts val="600"/>
              </a:spcAft>
            </a:pPr>
            <a:r>
              <a:rPr lang="en-GB" sz="1700" dirty="0"/>
              <a:t>Reflecting total lifetime loan repayments, </a:t>
            </a:r>
            <a:r>
              <a:rPr lang="en-GB" sz="1700" b="1" dirty="0">
                <a:solidFill>
                  <a:schemeClr val="accent6"/>
                </a:solidFill>
              </a:rPr>
              <a:t>up until the 7</a:t>
            </a:r>
            <a:r>
              <a:rPr lang="en-GB" sz="1700" b="1" baseline="30000" dirty="0">
                <a:solidFill>
                  <a:schemeClr val="accent6"/>
                </a:solidFill>
              </a:rPr>
              <a:t>th</a:t>
            </a:r>
            <a:r>
              <a:rPr lang="en-GB" sz="1700" b="1" dirty="0">
                <a:solidFill>
                  <a:schemeClr val="accent6"/>
                </a:solidFill>
              </a:rPr>
              <a:t> earnings decile</a:t>
            </a:r>
            <a:r>
              <a:rPr lang="en-GB" sz="1700" dirty="0"/>
              <a:t>, male graduates contribute an increasing proportion of their income in loan repayments (over the 30-year repayment period). For male graduates  on the </a:t>
            </a:r>
            <a:r>
              <a:rPr lang="en-GB" sz="1700" b="1" dirty="0">
                <a:solidFill>
                  <a:schemeClr val="accent6"/>
                </a:solidFill>
              </a:rPr>
              <a:t>5</a:t>
            </a:r>
            <a:r>
              <a:rPr lang="en-GB" sz="1700" b="1" baseline="30000" dirty="0">
                <a:solidFill>
                  <a:schemeClr val="accent6"/>
                </a:solidFill>
              </a:rPr>
              <a:t>th</a:t>
            </a:r>
            <a:r>
              <a:rPr lang="en-GB" sz="1700" b="1" dirty="0">
                <a:solidFill>
                  <a:schemeClr val="accent6"/>
                </a:solidFill>
              </a:rPr>
              <a:t> earnings decile</a:t>
            </a:r>
            <a:r>
              <a:rPr lang="en-GB" sz="1700" dirty="0"/>
              <a:t>, the proportion stands at </a:t>
            </a:r>
            <a:r>
              <a:rPr lang="en-GB" sz="1700" b="1" dirty="0">
                <a:solidFill>
                  <a:schemeClr val="accent6"/>
                </a:solidFill>
              </a:rPr>
              <a:t>3.3%</a:t>
            </a:r>
            <a:r>
              <a:rPr lang="en-GB" sz="1700" dirty="0"/>
              <a:t>, increasing to </a:t>
            </a:r>
            <a:r>
              <a:rPr lang="en-GB" sz="1700" b="1" dirty="0">
                <a:solidFill>
                  <a:schemeClr val="accent6"/>
                </a:solidFill>
              </a:rPr>
              <a:t>4.4%</a:t>
            </a:r>
            <a:r>
              <a:rPr lang="en-GB" sz="1700" dirty="0"/>
              <a:t> on the </a:t>
            </a:r>
            <a:r>
              <a:rPr lang="en-GB" sz="1700" b="1" dirty="0">
                <a:solidFill>
                  <a:schemeClr val="accent6"/>
                </a:solidFill>
              </a:rPr>
              <a:t>7</a:t>
            </a:r>
            <a:r>
              <a:rPr lang="en-GB" sz="1700" b="1" baseline="30000" dirty="0">
                <a:solidFill>
                  <a:schemeClr val="accent6"/>
                </a:solidFill>
              </a:rPr>
              <a:t>th</a:t>
            </a:r>
            <a:r>
              <a:rPr lang="en-GB" sz="1700" b="1" dirty="0">
                <a:solidFill>
                  <a:schemeClr val="accent6"/>
                </a:solidFill>
              </a:rPr>
              <a:t> earnings decile</a:t>
            </a:r>
            <a:r>
              <a:rPr lang="en-GB" sz="1700" dirty="0"/>
              <a:t>. However, illustrating the ‘local regressivity’ of the repayment system, after this point, the proportion of earnings over the period contributed as loan repayments decreases to </a:t>
            </a:r>
            <a:r>
              <a:rPr lang="en-GB" sz="1700" b="1" dirty="0">
                <a:solidFill>
                  <a:schemeClr val="accent6"/>
                </a:solidFill>
              </a:rPr>
              <a:t>3.2%</a:t>
            </a:r>
            <a:r>
              <a:rPr lang="en-GB" sz="1700" dirty="0"/>
              <a:t> and </a:t>
            </a:r>
            <a:r>
              <a:rPr lang="en-GB" sz="1700" b="1" dirty="0">
                <a:solidFill>
                  <a:schemeClr val="accent6"/>
                </a:solidFill>
              </a:rPr>
              <a:t>2.1%</a:t>
            </a:r>
            <a:r>
              <a:rPr lang="en-GB" sz="1700" dirty="0"/>
              <a:t> on the </a:t>
            </a:r>
            <a:r>
              <a:rPr lang="en-GB" sz="1700" b="1" dirty="0">
                <a:solidFill>
                  <a:schemeClr val="accent6"/>
                </a:solidFill>
              </a:rPr>
              <a:t>8</a:t>
            </a:r>
            <a:r>
              <a:rPr lang="en-GB" sz="1700" b="1" baseline="30000" dirty="0">
                <a:solidFill>
                  <a:schemeClr val="accent6"/>
                </a:solidFill>
              </a:rPr>
              <a:t>th</a:t>
            </a:r>
            <a:r>
              <a:rPr lang="en-GB" sz="1700" dirty="0"/>
              <a:t> and </a:t>
            </a:r>
            <a:r>
              <a:rPr lang="en-GB" sz="1700" b="1" dirty="0">
                <a:solidFill>
                  <a:schemeClr val="accent6"/>
                </a:solidFill>
              </a:rPr>
              <a:t>9</a:t>
            </a:r>
            <a:r>
              <a:rPr lang="en-GB" sz="1700" b="1" baseline="30000" dirty="0">
                <a:solidFill>
                  <a:schemeClr val="accent6"/>
                </a:solidFill>
              </a:rPr>
              <a:t>th</a:t>
            </a:r>
            <a:r>
              <a:rPr lang="en-GB" sz="1700" b="1" dirty="0">
                <a:solidFill>
                  <a:schemeClr val="accent6"/>
                </a:solidFill>
              </a:rPr>
              <a:t> deciles</a:t>
            </a:r>
            <a:r>
              <a:rPr lang="en-GB" sz="1700" dirty="0">
                <a:solidFill>
                  <a:schemeClr val="tx1"/>
                </a:solidFill>
              </a:rPr>
              <a:t>,</a:t>
            </a:r>
            <a:r>
              <a:rPr lang="en-GB" sz="1700" b="1" dirty="0">
                <a:solidFill>
                  <a:schemeClr val="accent6"/>
                </a:solidFill>
              </a:rPr>
              <a:t> </a:t>
            </a:r>
            <a:r>
              <a:rPr lang="en-GB" sz="1700" dirty="0"/>
              <a:t>respectively. </a:t>
            </a:r>
          </a:p>
          <a:p>
            <a:pPr marL="285750" indent="-285750">
              <a:spcAft>
                <a:spcPts val="600"/>
              </a:spcAft>
            </a:pPr>
            <a:r>
              <a:rPr lang="en-GB" sz="1700" dirty="0"/>
              <a:t>Female graduates in the </a:t>
            </a:r>
            <a:r>
              <a:rPr lang="en-GB" sz="1700" b="1" dirty="0">
                <a:solidFill>
                  <a:schemeClr val="accent6"/>
                </a:solidFill>
              </a:rPr>
              <a:t>bottom 4 deciles </a:t>
            </a:r>
            <a:r>
              <a:rPr lang="en-GB" sz="1700" dirty="0"/>
              <a:t>make no repayments, while the proportion of income contributed in loan repayments on the </a:t>
            </a:r>
            <a:r>
              <a:rPr lang="en-GB" sz="1700" b="1" dirty="0">
                <a:solidFill>
                  <a:schemeClr val="accent6"/>
                </a:solidFill>
              </a:rPr>
              <a:t>5</a:t>
            </a:r>
            <a:r>
              <a:rPr lang="en-GB" sz="1700" b="1" baseline="30000" dirty="0">
                <a:solidFill>
                  <a:schemeClr val="accent6"/>
                </a:solidFill>
              </a:rPr>
              <a:t>th</a:t>
            </a:r>
            <a:r>
              <a:rPr lang="en-GB" sz="1700" b="1" dirty="0">
                <a:solidFill>
                  <a:schemeClr val="accent6"/>
                </a:solidFill>
              </a:rPr>
              <a:t> decile </a:t>
            </a:r>
            <a:r>
              <a:rPr lang="en-GB" sz="1700" dirty="0"/>
              <a:t>stands at </a:t>
            </a:r>
            <a:r>
              <a:rPr lang="en-GB" sz="1700" b="1" dirty="0">
                <a:solidFill>
                  <a:schemeClr val="accent6"/>
                </a:solidFill>
              </a:rPr>
              <a:t>0.4%</a:t>
            </a:r>
            <a:r>
              <a:rPr lang="en-GB" sz="1700" dirty="0"/>
              <a:t>. This increases in successive earnings deciles – reaching </a:t>
            </a:r>
            <a:r>
              <a:rPr lang="en-GB" sz="1700" b="1" dirty="0">
                <a:solidFill>
                  <a:schemeClr val="accent6"/>
                </a:solidFill>
              </a:rPr>
              <a:t>3.0%</a:t>
            </a:r>
            <a:r>
              <a:rPr lang="en-GB" sz="1700" dirty="0"/>
              <a:t> of total income over the period on the </a:t>
            </a:r>
            <a:r>
              <a:rPr lang="en-GB" sz="1700" b="1" dirty="0">
                <a:solidFill>
                  <a:schemeClr val="accent6"/>
                </a:solidFill>
              </a:rPr>
              <a:t>8</a:t>
            </a:r>
            <a:r>
              <a:rPr lang="en-GB" sz="1700" b="1" baseline="30000" dirty="0">
                <a:solidFill>
                  <a:schemeClr val="accent6"/>
                </a:solidFill>
              </a:rPr>
              <a:t>th</a:t>
            </a:r>
            <a:r>
              <a:rPr lang="en-GB" sz="1700" b="1" dirty="0">
                <a:solidFill>
                  <a:schemeClr val="accent6"/>
                </a:solidFill>
              </a:rPr>
              <a:t> decile </a:t>
            </a:r>
            <a:r>
              <a:rPr lang="en-GB" sz="1700" dirty="0"/>
              <a:t>and </a:t>
            </a:r>
            <a:r>
              <a:rPr lang="en-GB" sz="1700" b="1" dirty="0">
                <a:solidFill>
                  <a:schemeClr val="accent6"/>
                </a:solidFill>
              </a:rPr>
              <a:t>4.1% </a:t>
            </a:r>
            <a:r>
              <a:rPr lang="en-GB" sz="1700" dirty="0"/>
              <a:t>on the </a:t>
            </a:r>
            <a:r>
              <a:rPr lang="en-GB" sz="1700" b="1" dirty="0">
                <a:solidFill>
                  <a:schemeClr val="accent6"/>
                </a:solidFill>
              </a:rPr>
              <a:t>9</a:t>
            </a:r>
            <a:r>
              <a:rPr lang="en-GB" sz="1700" b="1" baseline="30000" dirty="0">
                <a:solidFill>
                  <a:schemeClr val="accent6"/>
                </a:solidFill>
              </a:rPr>
              <a:t>th</a:t>
            </a:r>
            <a:r>
              <a:rPr lang="en-GB" sz="1700" b="1" dirty="0">
                <a:solidFill>
                  <a:schemeClr val="accent6"/>
                </a:solidFill>
              </a:rPr>
              <a:t> decile</a:t>
            </a:r>
            <a:r>
              <a:rPr lang="en-GB" sz="1700" dirty="0"/>
              <a:t>.</a:t>
            </a:r>
          </a:p>
        </p:txBody>
      </p:sp>
      <p:sp>
        <p:nvSpPr>
          <p:cNvPr id="3" name="Rectangle 2">
            <a:extLst>
              <a:ext uri="{FF2B5EF4-FFF2-40B4-BE49-F238E27FC236}">
                <a16:creationId xmlns:a16="http://schemas.microsoft.com/office/drawing/2014/main" id="{8C12E2BC-6577-4CF6-9D53-9C3F41253D3B}"/>
              </a:ext>
            </a:extLst>
          </p:cNvPr>
          <p:cNvSpPr/>
          <p:nvPr/>
        </p:nvSpPr>
        <p:spPr>
          <a:xfrm>
            <a:off x="110113" y="742951"/>
            <a:ext cx="288000" cy="5682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Baseline system</a:t>
            </a:r>
          </a:p>
        </p:txBody>
      </p:sp>
      <p:pic>
        <p:nvPicPr>
          <p:cNvPr id="5" name="Picture 4">
            <a:extLst>
              <a:ext uri="{FF2B5EF4-FFF2-40B4-BE49-F238E27FC236}">
                <a16:creationId xmlns:a16="http://schemas.microsoft.com/office/drawing/2014/main" id="{4B4A8A4A-5171-459D-A875-450C9D862147}"/>
              </a:ext>
            </a:extLst>
          </p:cNvPr>
          <p:cNvPicPr>
            <a:picLocks noChangeAspect="1"/>
          </p:cNvPicPr>
          <p:nvPr/>
        </p:nvPicPr>
        <p:blipFill>
          <a:blip r:embed="rId2"/>
          <a:stretch>
            <a:fillRect/>
          </a:stretch>
        </p:blipFill>
        <p:spPr>
          <a:xfrm>
            <a:off x="413279" y="1714738"/>
            <a:ext cx="6552000" cy="4732599"/>
          </a:xfrm>
          <a:prstGeom prst="rect">
            <a:avLst/>
          </a:prstGeom>
        </p:spPr>
      </p:pic>
    </p:spTree>
    <p:extLst>
      <p:ext uri="{BB962C8B-B14F-4D97-AF65-F5344CB8AC3E}">
        <p14:creationId xmlns:p14="http://schemas.microsoft.com/office/powerpoint/2010/main" val="178296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47181-A364-4EFA-973B-2611C4FC6F83}"/>
              </a:ext>
            </a:extLst>
          </p:cNvPr>
          <p:cNvSpPr/>
          <p:nvPr/>
        </p:nvSpPr>
        <p:spPr>
          <a:xfrm>
            <a:off x="0" y="4127383"/>
            <a:ext cx="12192000" cy="9144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FF53CD1-8AFD-46F7-AE8F-0E5F707C4CD7}"/>
              </a:ext>
            </a:extLst>
          </p:cNvPr>
          <p:cNvSpPr>
            <a:spLocks noGrp="1"/>
          </p:cNvSpPr>
          <p:nvPr>
            <p:ph type="title"/>
          </p:nvPr>
        </p:nvSpPr>
        <p:spPr>
          <a:xfrm>
            <a:off x="285710" y="4338361"/>
            <a:ext cx="11906290" cy="492443"/>
          </a:xfrm>
        </p:spPr>
        <p:txBody>
          <a:bodyPr/>
          <a:lstStyle/>
          <a:p>
            <a:r>
              <a:rPr lang="en-GB" dirty="0"/>
              <a:t>Impact of removal of real interest rates and repayment extension</a:t>
            </a:r>
          </a:p>
        </p:txBody>
      </p:sp>
    </p:spTree>
    <p:extLst>
      <p:ext uri="{BB962C8B-B14F-4D97-AF65-F5344CB8AC3E}">
        <p14:creationId xmlns:p14="http://schemas.microsoft.com/office/powerpoint/2010/main" val="264080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913BDE-EDBF-491E-BD18-5C63F3F22262}"/>
              </a:ext>
            </a:extLst>
          </p:cNvPr>
          <p:cNvSpPr>
            <a:spLocks noGrp="1"/>
          </p:cNvSpPr>
          <p:nvPr>
            <p:ph type="sldNum" sz="quarter" idx="12"/>
          </p:nvPr>
        </p:nvSpPr>
        <p:spPr/>
        <p:txBody>
          <a:bodyPr/>
          <a:lstStyle/>
          <a:p>
            <a:fld id="{E662957B-846B-43B9-8E68-0756A19658DB}" type="slidenum">
              <a:rPr lang="en-GB" smtClean="0"/>
              <a:t>8</a:t>
            </a:fld>
            <a:endParaRPr lang="en-GB"/>
          </a:p>
        </p:txBody>
      </p:sp>
      <p:sp>
        <p:nvSpPr>
          <p:cNvPr id="5" name="Title 1">
            <a:extLst>
              <a:ext uri="{FF2B5EF4-FFF2-40B4-BE49-F238E27FC236}">
                <a16:creationId xmlns:a16="http://schemas.microsoft.com/office/drawing/2014/main" id="{ECB4B2AB-C23A-4C3A-8D74-EEFE4FF08C6B}"/>
              </a:ext>
            </a:extLst>
          </p:cNvPr>
          <p:cNvSpPr>
            <a:spLocks noGrp="1"/>
          </p:cNvSpPr>
          <p:nvPr>
            <p:ph type="title"/>
          </p:nvPr>
        </p:nvSpPr>
        <p:spPr>
          <a:xfrm>
            <a:off x="229413" y="36585"/>
            <a:ext cx="9857562" cy="792088"/>
          </a:xfrm>
        </p:spPr>
        <p:txBody>
          <a:bodyPr>
            <a:noAutofit/>
          </a:bodyPr>
          <a:lstStyle/>
          <a:p>
            <a:r>
              <a:rPr lang="en-GB" dirty="0"/>
              <a:t>Impact of alternative fees and funding approach</a:t>
            </a:r>
            <a:endParaRPr lang="en-GB" dirty="0">
              <a:solidFill>
                <a:srgbClr val="C00000"/>
              </a:solidFill>
            </a:endParaRPr>
          </a:p>
        </p:txBody>
      </p:sp>
      <p:sp>
        <p:nvSpPr>
          <p:cNvPr id="11" name="Rectangle 10">
            <a:extLst>
              <a:ext uri="{FF2B5EF4-FFF2-40B4-BE49-F238E27FC236}">
                <a16:creationId xmlns:a16="http://schemas.microsoft.com/office/drawing/2014/main" id="{8EBF3C5F-420D-4339-A2F3-CA35F9209881}"/>
              </a:ext>
            </a:extLst>
          </p:cNvPr>
          <p:cNvSpPr/>
          <p:nvPr/>
        </p:nvSpPr>
        <p:spPr>
          <a:xfrm>
            <a:off x="6798504" y="885565"/>
            <a:ext cx="5241096" cy="6217087"/>
          </a:xfrm>
          <a:prstGeom prst="rect">
            <a:avLst/>
          </a:prstGeom>
        </p:spPr>
        <p:txBody>
          <a:bodyPr wrap="square">
            <a:spAutoFit/>
          </a:bodyPr>
          <a:lstStyle/>
          <a:p>
            <a:pPr>
              <a:spcAft>
                <a:spcPts val="600"/>
              </a:spcAft>
            </a:pPr>
            <a:r>
              <a:rPr lang="en-GB" sz="1500" b="1" dirty="0">
                <a:solidFill>
                  <a:schemeClr val="accent6"/>
                </a:solidFill>
              </a:rPr>
              <a:t>Removing the real interest rate </a:t>
            </a:r>
          </a:p>
          <a:p>
            <a:pPr marL="285750" indent="-285750">
              <a:spcAft>
                <a:spcPts val="600"/>
              </a:spcAft>
              <a:buFont typeface="Wingdings" panose="05000000000000000000" pitchFamily="2" charset="2"/>
              <a:buChar char="§"/>
            </a:pPr>
            <a:r>
              <a:rPr lang="en-GB" sz="1500" b="1" dirty="0">
                <a:solidFill>
                  <a:schemeClr val="accent6"/>
                </a:solidFill>
              </a:rPr>
              <a:t>Removing the real interest rate </a:t>
            </a:r>
            <a:r>
              <a:rPr lang="en-GB" sz="1500" dirty="0">
                <a:solidFill>
                  <a:schemeClr val="tx2"/>
                </a:solidFill>
              </a:rPr>
              <a:t>(both during study and post graduation)</a:t>
            </a:r>
            <a:r>
              <a:rPr lang="en-GB" sz="1500" b="1" dirty="0">
                <a:solidFill>
                  <a:schemeClr val="accent6"/>
                </a:solidFill>
              </a:rPr>
              <a:t> </a:t>
            </a:r>
            <a:r>
              <a:rPr lang="en-GB" sz="1500" dirty="0"/>
              <a:t>adds an additional </a:t>
            </a:r>
            <a:r>
              <a:rPr lang="en-GB" sz="1500" b="1" dirty="0">
                <a:solidFill>
                  <a:schemeClr val="accent6"/>
                </a:solidFill>
              </a:rPr>
              <a:t>£1.230bn </a:t>
            </a:r>
            <a:r>
              <a:rPr lang="en-GB" sz="1500" dirty="0"/>
              <a:t>to Exchequer costs (by increasing the interest rate subsidy). The RAB charge increases by </a:t>
            </a:r>
            <a:r>
              <a:rPr lang="en-GB" sz="1500" b="1" dirty="0">
                <a:solidFill>
                  <a:schemeClr val="accent6"/>
                </a:solidFill>
              </a:rPr>
              <a:t>6.7pp</a:t>
            </a:r>
            <a:r>
              <a:rPr lang="en-GB" sz="1500" dirty="0"/>
              <a:t> to </a:t>
            </a:r>
            <a:r>
              <a:rPr lang="en-GB" sz="1500" b="1" dirty="0">
                <a:solidFill>
                  <a:schemeClr val="accent6"/>
                </a:solidFill>
              </a:rPr>
              <a:t>60.6%</a:t>
            </a:r>
            <a:r>
              <a:rPr lang="en-GB" sz="1500" dirty="0"/>
              <a:t>, while the proportion never repaying the full loan declines by </a:t>
            </a:r>
            <a:r>
              <a:rPr lang="en-GB" sz="1500" b="1" dirty="0">
                <a:solidFill>
                  <a:schemeClr val="accent6"/>
                </a:solidFill>
              </a:rPr>
              <a:t>14.5pp</a:t>
            </a:r>
            <a:r>
              <a:rPr lang="en-GB" sz="1500" dirty="0"/>
              <a:t>.</a:t>
            </a:r>
          </a:p>
          <a:p>
            <a:pPr marL="285750" indent="-285750">
              <a:spcAft>
                <a:spcPts val="600"/>
              </a:spcAft>
              <a:buFont typeface="Wingdings" panose="05000000000000000000" pitchFamily="2" charset="2"/>
              <a:buChar char="§"/>
            </a:pPr>
            <a:r>
              <a:rPr lang="en-GB" sz="1500" dirty="0"/>
              <a:t>Debt on graduation declines by an average of </a:t>
            </a:r>
            <a:r>
              <a:rPr lang="en-GB" sz="1500" b="1" dirty="0">
                <a:solidFill>
                  <a:schemeClr val="accent6"/>
                </a:solidFill>
              </a:rPr>
              <a:t>£1,400 </a:t>
            </a:r>
            <a:r>
              <a:rPr lang="en-GB" sz="1500" dirty="0"/>
              <a:t>per full-time first degree student, while average lifetime repayments decline by </a:t>
            </a:r>
            <a:r>
              <a:rPr lang="en-GB" sz="1500" b="1" dirty="0">
                <a:solidFill>
                  <a:schemeClr val="accent6"/>
                </a:solidFill>
              </a:rPr>
              <a:t>£6,400 </a:t>
            </a:r>
            <a:r>
              <a:rPr lang="en-GB" sz="1500" dirty="0"/>
              <a:t>for male graduates and </a:t>
            </a:r>
            <a:r>
              <a:rPr lang="en-GB" sz="1500" b="1" dirty="0">
                <a:solidFill>
                  <a:schemeClr val="accent6"/>
                </a:solidFill>
              </a:rPr>
              <a:t>£1,300 </a:t>
            </a:r>
            <a:r>
              <a:rPr lang="en-GB" sz="1500" dirty="0"/>
              <a:t>for female graduates; however, these benefits are not evenly distributed. </a:t>
            </a:r>
          </a:p>
          <a:p>
            <a:pPr>
              <a:spcAft>
                <a:spcPts val="600"/>
              </a:spcAft>
            </a:pPr>
            <a:r>
              <a:rPr lang="en-GB" sz="1500" b="1" dirty="0">
                <a:solidFill>
                  <a:schemeClr val="accent6"/>
                </a:solidFill>
              </a:rPr>
              <a:t>Extending the repayment period </a:t>
            </a:r>
          </a:p>
          <a:p>
            <a:pPr marL="285750" indent="-285750">
              <a:spcAft>
                <a:spcPts val="600"/>
              </a:spcAft>
              <a:buFont typeface="Wingdings" panose="05000000000000000000" pitchFamily="2" charset="2"/>
              <a:buChar char="§"/>
            </a:pPr>
            <a:r>
              <a:rPr lang="en-GB" sz="1500" b="1" dirty="0">
                <a:solidFill>
                  <a:schemeClr val="accent6"/>
                </a:solidFill>
              </a:rPr>
              <a:t>Extending the repayment period to 35 years </a:t>
            </a:r>
            <a:r>
              <a:rPr lang="en-GB" sz="1500" dirty="0"/>
              <a:t>results in </a:t>
            </a:r>
            <a:r>
              <a:rPr lang="en-GB" sz="1500" b="1" dirty="0">
                <a:solidFill>
                  <a:schemeClr val="accent6"/>
                </a:solidFill>
              </a:rPr>
              <a:t>£860m savings </a:t>
            </a:r>
            <a:r>
              <a:rPr lang="en-GB" sz="1500" dirty="0"/>
              <a:t>for the Exchequer. From the Baseline, the RAB charge declines by </a:t>
            </a:r>
            <a:r>
              <a:rPr lang="en-GB" sz="1500" b="1" dirty="0">
                <a:solidFill>
                  <a:schemeClr val="accent6"/>
                </a:solidFill>
              </a:rPr>
              <a:t>4.4pp</a:t>
            </a:r>
            <a:r>
              <a:rPr lang="en-GB" sz="1500" dirty="0"/>
              <a:t> to </a:t>
            </a:r>
            <a:r>
              <a:rPr lang="en-GB" sz="1500" b="1" dirty="0">
                <a:solidFill>
                  <a:schemeClr val="accent6"/>
                </a:solidFill>
              </a:rPr>
              <a:t>49.5%</a:t>
            </a:r>
            <a:r>
              <a:rPr lang="en-GB" sz="1500" dirty="0"/>
              <a:t>, while the proportion never repaying the full loan declines by </a:t>
            </a:r>
            <a:r>
              <a:rPr lang="en-GB" sz="1500" b="1" dirty="0">
                <a:solidFill>
                  <a:schemeClr val="accent6"/>
                </a:solidFill>
              </a:rPr>
              <a:t>3.7pp </a:t>
            </a:r>
            <a:r>
              <a:rPr lang="en-GB" sz="1500" dirty="0"/>
              <a:t>to </a:t>
            </a:r>
            <a:r>
              <a:rPr lang="en-GB" sz="1500" b="1" dirty="0">
                <a:solidFill>
                  <a:schemeClr val="accent6"/>
                </a:solidFill>
              </a:rPr>
              <a:t>84.5%</a:t>
            </a:r>
          </a:p>
          <a:p>
            <a:pPr marL="285750" indent="-285750">
              <a:spcAft>
                <a:spcPts val="600"/>
              </a:spcAft>
              <a:buFont typeface="Wingdings" panose="05000000000000000000" pitchFamily="2" charset="2"/>
              <a:buChar char="§"/>
            </a:pPr>
            <a:r>
              <a:rPr lang="en-GB" sz="1500" dirty="0"/>
              <a:t>Although debt on graduation is unchanged from the Baseline, average lifetime repayments increase by </a:t>
            </a:r>
            <a:r>
              <a:rPr lang="en-GB" sz="1500" b="1" dirty="0">
                <a:solidFill>
                  <a:schemeClr val="accent6"/>
                </a:solidFill>
              </a:rPr>
              <a:t>£3,100 </a:t>
            </a:r>
            <a:r>
              <a:rPr lang="en-GB" sz="1500" dirty="0"/>
              <a:t>for male first-degree graduates and </a:t>
            </a:r>
            <a:r>
              <a:rPr lang="en-GB" sz="1500" b="1" dirty="0">
                <a:solidFill>
                  <a:schemeClr val="accent6"/>
                </a:solidFill>
              </a:rPr>
              <a:t>£2,400 </a:t>
            </a:r>
            <a:r>
              <a:rPr lang="en-GB" sz="1500" dirty="0"/>
              <a:t>for female first degree graduates</a:t>
            </a:r>
          </a:p>
          <a:p>
            <a:pPr marL="285750" indent="-285750">
              <a:spcAft>
                <a:spcPts val="600"/>
              </a:spcAft>
              <a:buFont typeface="Wingdings" panose="05000000000000000000" pitchFamily="2" charset="2"/>
              <a:buChar char="§"/>
            </a:pPr>
            <a:r>
              <a:rPr lang="en-GB" sz="1500" dirty="0"/>
              <a:t>Again, there are important distributional impacts.</a:t>
            </a:r>
          </a:p>
          <a:p>
            <a:pPr marL="285750" indent="-285750">
              <a:spcAft>
                <a:spcPts val="600"/>
              </a:spcAft>
              <a:buFont typeface="Wingdings" panose="05000000000000000000" pitchFamily="2" charset="2"/>
              <a:buChar char="§"/>
            </a:pPr>
            <a:endParaRPr lang="en-GB" sz="1400" dirty="0"/>
          </a:p>
          <a:p>
            <a:pPr marL="285750" indent="-285750">
              <a:spcAft>
                <a:spcPts val="600"/>
              </a:spcAft>
              <a:buFont typeface="Wingdings" panose="05000000000000000000" pitchFamily="2" charset="2"/>
              <a:buChar char="§"/>
            </a:pPr>
            <a:endParaRPr lang="en-GB" sz="1400" dirty="0"/>
          </a:p>
        </p:txBody>
      </p:sp>
      <p:sp>
        <p:nvSpPr>
          <p:cNvPr id="2" name="Rectangle 1">
            <a:extLst>
              <a:ext uri="{FF2B5EF4-FFF2-40B4-BE49-F238E27FC236}">
                <a16:creationId xmlns:a16="http://schemas.microsoft.com/office/drawing/2014/main" id="{78428F2E-70AA-4B4A-BD14-243B463D2DB3}"/>
              </a:ext>
            </a:extLst>
          </p:cNvPr>
          <p:cNvSpPr/>
          <p:nvPr/>
        </p:nvSpPr>
        <p:spPr>
          <a:xfrm>
            <a:off x="110113" y="742951"/>
            <a:ext cx="288000" cy="56820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a:solidFill>
                  <a:schemeClr val="tx1"/>
                </a:solidFill>
              </a:rPr>
              <a:t>Removal of real interest rates (Scenario 1) / extension of repayment period</a:t>
            </a:r>
          </a:p>
        </p:txBody>
      </p:sp>
      <p:graphicFrame>
        <p:nvGraphicFramePr>
          <p:cNvPr id="3" name="Table 2">
            <a:extLst>
              <a:ext uri="{FF2B5EF4-FFF2-40B4-BE49-F238E27FC236}">
                <a16:creationId xmlns:a16="http://schemas.microsoft.com/office/drawing/2014/main" id="{6C2C3F2C-7FB8-4C6E-BEC9-8CB28B8F3F81}"/>
              </a:ext>
            </a:extLst>
          </p:cNvPr>
          <p:cNvGraphicFramePr>
            <a:graphicFrameLocks noGrp="1"/>
          </p:cNvGraphicFramePr>
          <p:nvPr>
            <p:extLst>
              <p:ext uri="{D42A27DB-BD31-4B8C-83A1-F6EECF244321}">
                <p14:modId xmlns:p14="http://schemas.microsoft.com/office/powerpoint/2010/main" val="1887182041"/>
              </p:ext>
            </p:extLst>
          </p:nvPr>
        </p:nvGraphicFramePr>
        <p:xfrm>
          <a:off x="465616" y="742952"/>
          <a:ext cx="6265385" cy="5682024"/>
        </p:xfrm>
        <a:graphic>
          <a:graphicData uri="http://schemas.openxmlformats.org/drawingml/2006/table">
            <a:tbl>
              <a:tblPr firstRow="1" bandRow="1">
                <a:tableStyleId>{00A15C55-8517-42AA-B614-E9B94910E393}</a:tableStyleId>
              </a:tblPr>
              <a:tblGrid>
                <a:gridCol w="2496659">
                  <a:extLst>
                    <a:ext uri="{9D8B030D-6E8A-4147-A177-3AD203B41FA5}">
                      <a16:colId xmlns:a16="http://schemas.microsoft.com/office/drawing/2014/main" val="20000"/>
                    </a:ext>
                  </a:extLst>
                </a:gridCol>
                <a:gridCol w="1256242">
                  <a:extLst>
                    <a:ext uri="{9D8B030D-6E8A-4147-A177-3AD203B41FA5}">
                      <a16:colId xmlns:a16="http://schemas.microsoft.com/office/drawing/2014/main" val="20001"/>
                    </a:ext>
                  </a:extLst>
                </a:gridCol>
                <a:gridCol w="1256242">
                  <a:extLst>
                    <a:ext uri="{9D8B030D-6E8A-4147-A177-3AD203B41FA5}">
                      <a16:colId xmlns:a16="http://schemas.microsoft.com/office/drawing/2014/main" val="1044211527"/>
                    </a:ext>
                  </a:extLst>
                </a:gridCol>
                <a:gridCol w="1256242">
                  <a:extLst>
                    <a:ext uri="{9D8B030D-6E8A-4147-A177-3AD203B41FA5}">
                      <a16:colId xmlns:a16="http://schemas.microsoft.com/office/drawing/2014/main" val="3616788761"/>
                    </a:ext>
                  </a:extLst>
                </a:gridCol>
              </a:tblGrid>
              <a:tr h="466491">
                <a:tc>
                  <a:txBody>
                    <a:bodyPr/>
                    <a:lstStyle/>
                    <a:p>
                      <a:r>
                        <a:rPr lang="en-GB" sz="1200" dirty="0">
                          <a:solidFill>
                            <a:schemeClr val="tx1"/>
                          </a:solidFill>
                          <a:latin typeface="+mn-lt"/>
                        </a:rPr>
                        <a:t>Resource flows (£/£m/%)</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2FB"/>
                    </a:solidFill>
                  </a:tcPr>
                </a:tc>
                <a:tc>
                  <a:txBody>
                    <a:bodyPr/>
                    <a:lstStyle/>
                    <a:p>
                      <a:pPr algn="ctr"/>
                      <a:r>
                        <a:rPr lang="en-GB" sz="1200" dirty="0">
                          <a:solidFill>
                            <a:schemeClr val="tx1"/>
                          </a:solidFill>
                        </a:rPr>
                        <a:t>Baseline</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2FB"/>
                    </a:solidFill>
                  </a:tcPr>
                </a:tc>
                <a:tc>
                  <a:txBody>
                    <a:bodyPr/>
                    <a:lstStyle/>
                    <a:p>
                      <a:pPr algn="ctr"/>
                      <a:r>
                        <a:rPr lang="en-GB" sz="1200" dirty="0">
                          <a:solidFill>
                            <a:schemeClr val="tx1"/>
                          </a:solidFill>
                        </a:rPr>
                        <a:t>0% Real interest rate (only)</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2FB"/>
                    </a:solidFill>
                  </a:tcPr>
                </a:tc>
                <a:tc>
                  <a:txBody>
                    <a:bodyPr/>
                    <a:lstStyle/>
                    <a:p>
                      <a:pPr algn="ctr"/>
                      <a:r>
                        <a:rPr lang="en-GB" sz="1200" dirty="0">
                          <a:solidFill>
                            <a:schemeClr val="tx1"/>
                          </a:solidFill>
                        </a:rPr>
                        <a:t>35 year repayment (only)</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6D2FB"/>
                    </a:solidFill>
                  </a:tcPr>
                </a:tc>
                <a:extLst>
                  <a:ext uri="{0D108BD9-81ED-4DB2-BD59-A6C34878D82A}">
                    <a16:rowId xmlns:a16="http://schemas.microsoft.com/office/drawing/2014/main" val="10000"/>
                  </a:ext>
                </a:extLst>
              </a:tr>
              <a:tr h="279894">
                <a:tc gridSpan="4">
                  <a:txBody>
                    <a:bodyPr/>
                    <a:lstStyle/>
                    <a:p>
                      <a:r>
                        <a:rPr lang="en-GB" sz="1200" b="1" dirty="0">
                          <a:solidFill>
                            <a:schemeClr val="accent6"/>
                          </a:solidFill>
                        </a:rPr>
                        <a:t>Exchequer</a:t>
                      </a:r>
                    </a:p>
                  </a:txBody>
                  <a:tcPr marL="45720" marR="4572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1" i="0" u="none" strike="noStrike" dirty="0">
                        <a:solidFill>
                          <a:schemeClr val="accent6"/>
                        </a:solidFill>
                        <a:effectLst/>
                        <a:latin typeface="Calibri" panose="020F050202020403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1000" b="0"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00" b="1"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9894">
                <a:tc>
                  <a:txBody>
                    <a:bodyPr/>
                    <a:lstStyle/>
                    <a:p>
                      <a:r>
                        <a:rPr lang="en-GB" sz="1200" dirty="0">
                          <a:solidFill>
                            <a:schemeClr val="accent6"/>
                          </a:solidFill>
                        </a:rPr>
                        <a:t>Cost of maintenance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000000"/>
                          </a:solidFill>
                          <a:effectLst/>
                          <a:latin typeface="+mn-lt"/>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a:solidFill>
                            <a:srgbClr val="C00000"/>
                          </a:solidFill>
                          <a:effectLst/>
                          <a:latin typeface="Calibri" panose="020F050202020403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200" b="0" i="0" u="none" strike="noStrike" dirty="0">
                        <a:solidFill>
                          <a:srgbClr val="0D0D0D"/>
                        </a:solidFill>
                        <a:effectLst/>
                        <a:latin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894">
                <a:tc>
                  <a:txBody>
                    <a:bodyPr/>
                    <a:lstStyle/>
                    <a:p>
                      <a:r>
                        <a:rPr lang="en-GB" sz="1200" dirty="0">
                          <a:solidFill>
                            <a:schemeClr val="accent6"/>
                          </a:solidFill>
                        </a:rPr>
                        <a:t>Cost of maintenance 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(£4,019)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(£4,542m)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(£3,655m)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tuition fee grant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a:t>
                      </a:r>
                      <a:endParaRPr lang="en-GB" sz="1200" b="0" i="0" u="none" strike="noStrike" dirty="0">
                        <a:solidFill>
                          <a:srgbClr val="000000"/>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752364"/>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tuition</a:t>
                      </a:r>
                      <a:r>
                        <a:rPr lang="en-GB" sz="1200" baseline="0" dirty="0">
                          <a:solidFill>
                            <a:schemeClr val="accent6"/>
                          </a:solidFill>
                        </a:rPr>
                        <a:t> fee </a:t>
                      </a:r>
                      <a:r>
                        <a:rPr lang="en-GB" sz="1200" dirty="0">
                          <a:solidFill>
                            <a:schemeClr val="accent6"/>
                          </a:solidFill>
                        </a:rPr>
                        <a:t>loan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(£5,395m)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(£6,102m)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(£4,898m)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Teaching</a:t>
                      </a:r>
                      <a:r>
                        <a:rPr lang="en-GB" sz="1200" baseline="0" dirty="0">
                          <a:solidFill>
                            <a:schemeClr val="accent6"/>
                          </a:solidFill>
                        </a:rPr>
                        <a:t> Grants</a:t>
                      </a:r>
                      <a:endParaRPr lang="en-GB" sz="1200" dirty="0">
                        <a:solidFill>
                          <a:schemeClr val="accent6"/>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mn-lt"/>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rgbClr val="C00000"/>
                          </a:solidFill>
                          <a:effectLst/>
                          <a:latin typeface="Calibri" panose="020F0502020204030204" pitchFamily="34" charset="0"/>
                        </a:rPr>
                        <a:t>(£1,242m)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mn-lt"/>
                        </a:rPr>
                        <a:t>Total Exchequer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mn-lt"/>
                        </a:rPr>
                        <a:t>(£10,656m)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Calibri" panose="020F0502020204030204" pitchFamily="34" charset="0"/>
                        </a:rPr>
                        <a:t>(£11,886m)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rgbClr val="C00000"/>
                          </a:solidFill>
                          <a:effectLst/>
                          <a:latin typeface="Calibri" panose="020F0502020204030204" pitchFamily="34" charset="0"/>
                        </a:rPr>
                        <a:t>(£9,796m)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1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1" dirty="0">
                        <a:solidFill>
                          <a:schemeClr val="accent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1" i="0" u="none" strike="noStrike" dirty="0">
                        <a:solidFill>
                          <a:schemeClr val="accent6"/>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057970"/>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accent6"/>
                          </a:solidFill>
                        </a:rPr>
                        <a:t>RAB charge (%)</a:t>
                      </a:r>
                      <a:endParaRPr lang="en-GB" sz="1200" b="1" dirty="0">
                        <a:solidFill>
                          <a:schemeClr val="accent6"/>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53.9%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60.6%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49.5%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rPr>
                        <a:t>% never repaying full loan/anything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88.2%/33.0%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73.7%/33.0%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dirty="0">
                          <a:solidFill>
                            <a:schemeClr val="accent6"/>
                          </a:solidFill>
                          <a:effectLst/>
                          <a:latin typeface="Calibri" panose="020F0502020204030204" pitchFamily="34" charset="0"/>
                        </a:rPr>
                        <a:t>84.5%/33.0%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918322"/>
                  </a:ext>
                </a:extLst>
              </a:tr>
              <a:tr h="149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1" dirty="0">
                        <a:solidFill>
                          <a:schemeClr val="accent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0"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mpd="sng">
                      <a:noFill/>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0"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mpd="sng">
                      <a:noFill/>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 b="0" i="0" u="none" strike="noStrike" dirty="0">
                        <a:solidFill>
                          <a:schemeClr val="accent6"/>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mpd="sng">
                      <a:noFill/>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549077"/>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accent6"/>
                          </a:solidFill>
                          <a:latin typeface="+mn-lt"/>
                          <a:ea typeface="+mn-ea"/>
                          <a:cs typeface="+mn-cs"/>
                        </a:rPr>
                        <a:t>Higher education institutions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9894">
                <a:tc>
                  <a:txBody>
                    <a:bodyPr/>
                    <a:lstStyle/>
                    <a:p>
                      <a:r>
                        <a:rPr lang="en-GB" sz="1200" dirty="0">
                          <a:solidFill>
                            <a:schemeClr val="accent6"/>
                          </a:solidFill>
                        </a:rPr>
                        <a:t>Gross fee income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£10,093m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£10,093m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£10,093m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9894">
                <a:tc>
                  <a:txBody>
                    <a:bodyPr/>
                    <a:lstStyle/>
                    <a:p>
                      <a:r>
                        <a:rPr lang="en-GB" sz="1200" dirty="0">
                          <a:solidFill>
                            <a:schemeClr val="accent6"/>
                          </a:solidFill>
                        </a:rPr>
                        <a:t>Teaching Grant income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£1,242m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£1,242m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chemeClr val="accent6"/>
                          </a:solidFill>
                          <a:effectLst/>
                          <a:latin typeface="+mn-lt"/>
                        </a:rPr>
                        <a:t>£1,242m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Cost of bursary provision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C00000"/>
                          </a:solidFill>
                          <a:effectLst/>
                          <a:latin typeface="+mn-lt"/>
                        </a:rPr>
                        <a:t>(£189m)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C00000"/>
                          </a:solidFill>
                          <a:effectLst/>
                          <a:latin typeface="+mn-lt"/>
                        </a:rPr>
                        <a:t>(£189m)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C00000"/>
                          </a:solidFill>
                          <a:effectLst/>
                          <a:latin typeface="+mn-lt"/>
                        </a:rPr>
                        <a:t>(£189m)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mn-lt"/>
                        </a:rPr>
                        <a:t>Net HEI income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1" i="0" u="none" strike="noStrike" dirty="0">
                          <a:solidFill>
                            <a:schemeClr val="accent6"/>
                          </a:solidFill>
                          <a:effectLst/>
                          <a:latin typeface="+mn-lt"/>
                        </a:rPr>
                        <a:t>£11,147m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1" i="0" u="none" strike="noStrike" dirty="0">
                          <a:solidFill>
                            <a:schemeClr val="accent6"/>
                          </a:solidFill>
                          <a:effectLst/>
                          <a:latin typeface="+mn-lt"/>
                        </a:rPr>
                        <a:t>£11,147m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GB" sz="1200" b="1" i="0" u="none" strike="noStrike" dirty="0">
                          <a:solidFill>
                            <a:schemeClr val="accent6"/>
                          </a:solidFill>
                          <a:effectLst/>
                          <a:latin typeface="+mn-lt"/>
                        </a:rPr>
                        <a:t>£11,147m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1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1" kern="1200" dirty="0">
                        <a:solidFill>
                          <a:schemeClr val="accent6"/>
                        </a:solidFill>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3218536"/>
                  </a:ext>
                </a:extLst>
              </a:tr>
              <a:tr h="27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accent6"/>
                          </a:solidFill>
                          <a:latin typeface="+mn-lt"/>
                          <a:ea typeface="+mn-ea"/>
                          <a:cs typeface="+mn-cs"/>
                        </a:rPr>
                        <a:t>Students/Graduates (FT degrees)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kern="1200" dirty="0">
                        <a:solidFill>
                          <a:schemeClr val="accent6"/>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314642">
                <a:tc>
                  <a:txBody>
                    <a:bodyPr/>
                    <a:lstStyle/>
                    <a:p>
                      <a:pPr algn="l" fontAlgn="b"/>
                      <a:r>
                        <a:rPr lang="en-GB" sz="1200" b="1" dirty="0">
                          <a:solidFill>
                            <a:schemeClr val="accent6"/>
                          </a:solidFill>
                        </a:rPr>
                        <a:t>Average debt on graduation</a:t>
                      </a:r>
                      <a:endParaRPr kumimoji="0" lang="en-GB" sz="1200" kern="1200" dirty="0">
                        <a:solidFill>
                          <a:schemeClr val="accent6"/>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£47,000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£45,600</a:t>
                      </a:r>
                      <a:endParaRPr lang="en-GB" sz="1200" b="0" i="0" u="none" strike="noStrike" dirty="0">
                        <a:solidFill>
                          <a:schemeClr val="accent6"/>
                        </a:solidFill>
                        <a:effectLst/>
                        <a:latin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Calibri" panose="020F0502020204030204" pitchFamily="34" charset="0"/>
                        </a:rPr>
                        <a:t>£47,000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314642">
                <a:tc>
                  <a:txBody>
                    <a:bodyPr/>
                    <a:lstStyle/>
                    <a:p>
                      <a:pPr algn="l" fontAlgn="b"/>
                      <a:r>
                        <a:rPr kumimoji="0" lang="en-GB" sz="1200" b="1" kern="1200" dirty="0">
                          <a:solidFill>
                            <a:schemeClr val="accent6"/>
                          </a:solidFill>
                          <a:latin typeface="+mn-lt"/>
                          <a:ea typeface="+mn-ea"/>
                          <a:cs typeface="+mn-cs"/>
                        </a:rPr>
                        <a:t>Average lifetime repayments (M/F)</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£34,800/£13,100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mn-lt"/>
                        </a:rPr>
                        <a:t>£28,400/£11,800</a:t>
                      </a:r>
                      <a:endParaRPr lang="en-GB" sz="1200" b="0" i="0" u="none" strike="noStrike" dirty="0">
                        <a:solidFill>
                          <a:schemeClr val="accent6"/>
                        </a:solidFill>
                        <a:effectLst/>
                        <a:latin typeface="Calibri" panose="020F050202020403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accent6"/>
                          </a:solidFill>
                          <a:effectLst/>
                          <a:latin typeface="Calibri" panose="020F0502020204030204" pitchFamily="34" charset="0"/>
                        </a:rPr>
                        <a:t>£37,900/£15,500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9407256"/>
                  </a:ext>
                </a:extLst>
              </a:tr>
            </a:tbl>
          </a:graphicData>
        </a:graphic>
      </p:graphicFrame>
      <p:sp>
        <p:nvSpPr>
          <p:cNvPr id="6" name="Content Placeholder 2">
            <a:extLst>
              <a:ext uri="{FF2B5EF4-FFF2-40B4-BE49-F238E27FC236}">
                <a16:creationId xmlns:a16="http://schemas.microsoft.com/office/drawing/2014/main" id="{2625A2CC-5ACB-4641-8785-87CE4CC6B329}"/>
              </a:ext>
            </a:extLst>
          </p:cNvPr>
          <p:cNvSpPr txBox="1">
            <a:spLocks/>
          </p:cNvSpPr>
          <p:nvPr/>
        </p:nvSpPr>
        <p:spPr>
          <a:xfrm>
            <a:off x="373404" y="6545973"/>
            <a:ext cx="11670729" cy="263696"/>
          </a:xfrm>
          <a:prstGeom prst="rect">
            <a:avLst/>
          </a:prstGeom>
          <a:noFill/>
        </p:spPr>
        <p:txBody>
          <a:bodyPr vert="horz"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buNone/>
            </a:pPr>
            <a:r>
              <a:rPr lang="en-GB" sz="800" dirty="0"/>
              <a:t>Note: All monetary values have been discounted to net present values and are presented in constant 2020-21 prices. All monetary values per student have been rounded to the nearest £100, and all totals have been rounded to the nearest £1m </a:t>
            </a:r>
          </a:p>
          <a:p>
            <a:pPr marL="109728" indent="0">
              <a:buNone/>
            </a:pPr>
            <a:r>
              <a:rPr lang="en-GB" sz="800" dirty="0"/>
              <a:t>Debt on graduation and expected lifetime repayments per student are presented for full-time undergraduate degree students only. Gross fee income refers to fee income before the deduction of fee bursaries provided to students. </a:t>
            </a:r>
          </a:p>
        </p:txBody>
      </p:sp>
    </p:spTree>
    <p:extLst>
      <p:ext uri="{BB962C8B-B14F-4D97-AF65-F5344CB8AC3E}">
        <p14:creationId xmlns:p14="http://schemas.microsoft.com/office/powerpoint/2010/main" val="417715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3B6D24-0CC4-4343-A09E-484EED3F8752}"/>
              </a:ext>
            </a:extLst>
          </p:cNvPr>
          <p:cNvPicPr>
            <a:picLocks noChangeAspect="1"/>
          </p:cNvPicPr>
          <p:nvPr/>
        </p:nvPicPr>
        <p:blipFill>
          <a:blip r:embed="rId2"/>
          <a:stretch>
            <a:fillRect/>
          </a:stretch>
        </p:blipFill>
        <p:spPr>
          <a:xfrm>
            <a:off x="6307495" y="1686568"/>
            <a:ext cx="5760000" cy="3610822"/>
          </a:xfrm>
          <a:prstGeom prst="rect">
            <a:avLst/>
          </a:prstGeom>
        </p:spPr>
      </p:pic>
      <p:pic>
        <p:nvPicPr>
          <p:cNvPr id="2" name="Picture 1">
            <a:extLst>
              <a:ext uri="{FF2B5EF4-FFF2-40B4-BE49-F238E27FC236}">
                <a16:creationId xmlns:a16="http://schemas.microsoft.com/office/drawing/2014/main" id="{24B84EE9-BA1F-4EA8-80FF-B43B1DE05A2C}"/>
              </a:ext>
            </a:extLst>
          </p:cNvPr>
          <p:cNvPicPr>
            <a:picLocks noChangeAspect="1"/>
          </p:cNvPicPr>
          <p:nvPr/>
        </p:nvPicPr>
        <p:blipFill>
          <a:blip r:embed="rId3"/>
          <a:stretch>
            <a:fillRect/>
          </a:stretch>
        </p:blipFill>
        <p:spPr>
          <a:xfrm>
            <a:off x="82000" y="1686568"/>
            <a:ext cx="5760000" cy="3609389"/>
          </a:xfrm>
          <a:prstGeom prst="rect">
            <a:avLst/>
          </a:prstGeom>
        </p:spPr>
      </p:pic>
      <p:sp>
        <p:nvSpPr>
          <p:cNvPr id="4" name="Slide Number Placeholder 3"/>
          <p:cNvSpPr>
            <a:spLocks noGrp="1"/>
          </p:cNvSpPr>
          <p:nvPr>
            <p:ph type="sldNum" sz="quarter" idx="12"/>
          </p:nvPr>
        </p:nvSpPr>
        <p:spPr/>
        <p:txBody>
          <a:bodyPr/>
          <a:lstStyle/>
          <a:p>
            <a:fld id="{E662957B-846B-43B9-8E68-0756A19658DB}" type="slidenum">
              <a:rPr lang="en-GB" smtClean="0"/>
              <a:t>9</a:t>
            </a:fld>
            <a:endParaRPr lang="en-GB"/>
          </a:p>
        </p:txBody>
      </p:sp>
      <p:sp>
        <p:nvSpPr>
          <p:cNvPr id="11" name="TextBox 10">
            <a:extLst>
              <a:ext uri="{FF2B5EF4-FFF2-40B4-BE49-F238E27FC236}">
                <a16:creationId xmlns:a16="http://schemas.microsoft.com/office/drawing/2014/main" id="{F266B9BD-CA41-4D03-99F3-2448DE96F226}"/>
              </a:ext>
            </a:extLst>
          </p:cNvPr>
          <p:cNvSpPr txBox="1"/>
          <p:nvPr/>
        </p:nvSpPr>
        <p:spPr>
          <a:xfrm>
            <a:off x="226000" y="889279"/>
            <a:ext cx="11818133" cy="338554"/>
          </a:xfrm>
          <a:prstGeom prst="rect">
            <a:avLst/>
          </a:prstGeom>
          <a:noFill/>
        </p:spPr>
        <p:txBody>
          <a:bodyPr wrap="square" rtlCol="0">
            <a:spAutoFit/>
          </a:bodyPr>
          <a:lstStyle/>
          <a:p>
            <a:pPr algn="ctr"/>
            <a:r>
              <a:rPr lang="en-GB" sz="1600" b="1" dirty="0">
                <a:solidFill>
                  <a:schemeClr val="accent6"/>
                </a:solidFill>
              </a:rPr>
              <a:t>Total loan repayments by English-domiciled FT undergraduate degree graduates (NPV in 2020-21 prices), by earnings decile and gender</a:t>
            </a:r>
          </a:p>
        </p:txBody>
      </p:sp>
      <p:sp>
        <p:nvSpPr>
          <p:cNvPr id="22" name="Title 1">
            <a:extLst>
              <a:ext uri="{FF2B5EF4-FFF2-40B4-BE49-F238E27FC236}">
                <a16:creationId xmlns:a16="http://schemas.microsoft.com/office/drawing/2014/main" id="{87A23DF7-8555-48E3-8B1D-B5D3175722E7}"/>
              </a:ext>
            </a:extLst>
          </p:cNvPr>
          <p:cNvSpPr>
            <a:spLocks noGrp="1"/>
          </p:cNvSpPr>
          <p:nvPr>
            <p:ph type="title"/>
          </p:nvPr>
        </p:nvSpPr>
        <p:spPr>
          <a:xfrm>
            <a:off x="229413" y="36585"/>
            <a:ext cx="9857562" cy="792088"/>
          </a:xfrm>
        </p:spPr>
        <p:txBody>
          <a:bodyPr>
            <a:noAutofit/>
          </a:bodyPr>
          <a:lstStyle/>
          <a:p>
            <a:r>
              <a:rPr lang="en-GB" sz="2400" dirty="0">
                <a:solidFill>
                  <a:schemeClr val="accent1"/>
                </a:solidFill>
              </a:rPr>
              <a:t>Graduate loan repayments under alternative assumptions: 0% real interest rates</a:t>
            </a:r>
          </a:p>
        </p:txBody>
      </p:sp>
      <p:sp>
        <p:nvSpPr>
          <p:cNvPr id="5" name="Rectangle 4">
            <a:extLst>
              <a:ext uri="{FF2B5EF4-FFF2-40B4-BE49-F238E27FC236}">
                <a16:creationId xmlns:a16="http://schemas.microsoft.com/office/drawing/2014/main" id="{894D3124-25C1-4845-A53B-07747B997DD3}"/>
              </a:ext>
            </a:extLst>
          </p:cNvPr>
          <p:cNvSpPr/>
          <p:nvPr/>
        </p:nvSpPr>
        <p:spPr>
          <a:xfrm>
            <a:off x="253070" y="5520804"/>
            <a:ext cx="11814720" cy="1077218"/>
          </a:xfrm>
          <a:prstGeom prst="rect">
            <a:avLst/>
          </a:prstGeom>
        </p:spPr>
        <p:txBody>
          <a:bodyPr wrap="square">
            <a:spAutoFit/>
          </a:bodyPr>
          <a:lstStyle/>
          <a:p>
            <a:pPr marL="285750" indent="-285750">
              <a:spcAft>
                <a:spcPts val="600"/>
              </a:spcAft>
              <a:buFont typeface="Wingdings" panose="05000000000000000000" pitchFamily="2" charset="2"/>
              <a:buChar char="§"/>
            </a:pPr>
            <a:r>
              <a:rPr lang="en-GB" sz="1600" dirty="0"/>
              <a:t>The removal of real interest rates significantly reduces the progressivity of the repayment system. The </a:t>
            </a:r>
            <a:r>
              <a:rPr lang="en-GB" sz="1600" b="1" dirty="0">
                <a:solidFill>
                  <a:schemeClr val="accent6"/>
                </a:solidFill>
              </a:rPr>
              <a:t>only beneficiaries </a:t>
            </a:r>
            <a:r>
              <a:rPr lang="en-GB" sz="1600" dirty="0"/>
              <a:t>from the removal of real interest rates are the highest earning (predominantly male) graduates. For male graduates on the 7</a:t>
            </a:r>
            <a:r>
              <a:rPr lang="en-GB" sz="1600" baseline="30000" dirty="0"/>
              <a:t>th</a:t>
            </a:r>
            <a:r>
              <a:rPr lang="en-GB" sz="1600" dirty="0"/>
              <a:t>,</a:t>
            </a:r>
            <a:r>
              <a:rPr lang="en-GB" sz="1600" baseline="30000" dirty="0"/>
              <a:t> </a:t>
            </a:r>
            <a:r>
              <a:rPr lang="en-GB" sz="1600" dirty="0"/>
              <a:t>8</a:t>
            </a:r>
            <a:r>
              <a:rPr lang="en-GB" sz="1600" baseline="30000" dirty="0"/>
              <a:t>th </a:t>
            </a:r>
            <a:r>
              <a:rPr lang="en-GB" sz="1600" dirty="0"/>
              <a:t>or 9</a:t>
            </a:r>
            <a:r>
              <a:rPr lang="en-GB" sz="1600" baseline="30000" dirty="0"/>
              <a:t>th</a:t>
            </a:r>
            <a:r>
              <a:rPr lang="en-GB" sz="1600" dirty="0"/>
              <a:t> deciles, repayments decline by between </a:t>
            </a:r>
            <a:r>
              <a:rPr lang="en-GB" sz="1600" b="1" dirty="0">
                <a:solidFill>
                  <a:schemeClr val="accent6"/>
                </a:solidFill>
              </a:rPr>
              <a:t>£15,000 </a:t>
            </a:r>
            <a:r>
              <a:rPr lang="en-GB" sz="1600" dirty="0"/>
              <a:t>and </a:t>
            </a:r>
            <a:r>
              <a:rPr lang="en-GB" sz="1600" b="1" dirty="0">
                <a:solidFill>
                  <a:schemeClr val="accent6"/>
                </a:solidFill>
              </a:rPr>
              <a:t>£19,000</a:t>
            </a:r>
            <a:r>
              <a:rPr lang="en-GB" sz="1600" dirty="0"/>
              <a:t> in present value terms. The removal of real interest rates has no impact on approximately 80% of graduates, who are entirely unaffected by the option.</a:t>
            </a:r>
          </a:p>
        </p:txBody>
      </p:sp>
      <p:sp>
        <p:nvSpPr>
          <p:cNvPr id="18" name="Rectangle 17">
            <a:extLst>
              <a:ext uri="{FF2B5EF4-FFF2-40B4-BE49-F238E27FC236}">
                <a16:creationId xmlns:a16="http://schemas.microsoft.com/office/drawing/2014/main" id="{0B862F9B-B942-4AFD-82EE-D221CA5BF59E}"/>
              </a:ext>
            </a:extLst>
          </p:cNvPr>
          <p:cNvSpPr/>
          <p:nvPr/>
        </p:nvSpPr>
        <p:spPr>
          <a:xfrm rot="5400000">
            <a:off x="9025790" y="-1348362"/>
            <a:ext cx="324000" cy="57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tx1"/>
                </a:solidFill>
              </a:rPr>
              <a:t>Zero real interest rate</a:t>
            </a:r>
          </a:p>
        </p:txBody>
      </p:sp>
      <p:sp>
        <p:nvSpPr>
          <p:cNvPr id="20" name="Rectangle 19">
            <a:extLst>
              <a:ext uri="{FF2B5EF4-FFF2-40B4-BE49-F238E27FC236}">
                <a16:creationId xmlns:a16="http://schemas.microsoft.com/office/drawing/2014/main" id="{CCFEB53C-8458-4E98-92F4-4E8381155A30}"/>
              </a:ext>
            </a:extLst>
          </p:cNvPr>
          <p:cNvSpPr/>
          <p:nvPr/>
        </p:nvSpPr>
        <p:spPr>
          <a:xfrm rot="5400000">
            <a:off x="2800000" y="-1348362"/>
            <a:ext cx="324000" cy="57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solidFill>
              </a:rPr>
              <a:t>Baseline</a:t>
            </a:r>
          </a:p>
        </p:txBody>
      </p:sp>
      <p:sp>
        <p:nvSpPr>
          <p:cNvPr id="29" name="Rectangle 28">
            <a:extLst>
              <a:ext uri="{FF2B5EF4-FFF2-40B4-BE49-F238E27FC236}">
                <a16:creationId xmlns:a16="http://schemas.microsoft.com/office/drawing/2014/main" id="{DFB7E394-65D3-43B1-90BF-7D807D010C57}"/>
              </a:ext>
            </a:extLst>
          </p:cNvPr>
          <p:cNvSpPr/>
          <p:nvPr/>
        </p:nvSpPr>
        <p:spPr>
          <a:xfrm>
            <a:off x="3709795" y="1976106"/>
            <a:ext cx="1309880" cy="748044"/>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AB1C49-0A66-4FB4-9B4B-62666CC55EEC}"/>
              </a:ext>
            </a:extLst>
          </p:cNvPr>
          <p:cNvSpPr/>
          <p:nvPr/>
        </p:nvSpPr>
        <p:spPr>
          <a:xfrm>
            <a:off x="9920095" y="2390775"/>
            <a:ext cx="1309880" cy="942976"/>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ctor: Elbow 31">
            <a:extLst>
              <a:ext uri="{FF2B5EF4-FFF2-40B4-BE49-F238E27FC236}">
                <a16:creationId xmlns:a16="http://schemas.microsoft.com/office/drawing/2014/main" id="{C1ABFD02-1D54-40C1-90E9-EACB83982D4F}"/>
              </a:ext>
            </a:extLst>
          </p:cNvPr>
          <p:cNvCxnSpPr>
            <a:cxnSpLocks/>
            <a:stCxn id="29" idx="0"/>
            <a:endCxn id="30" idx="0"/>
          </p:cNvCxnSpPr>
          <p:nvPr/>
        </p:nvCxnSpPr>
        <p:spPr>
          <a:xfrm rot="16200000" flipH="1">
            <a:off x="7262550" y="-921710"/>
            <a:ext cx="414669" cy="6210300"/>
          </a:xfrm>
          <a:prstGeom prst="bentConnector3">
            <a:avLst>
              <a:gd name="adj1" fmla="val -55128"/>
            </a:avLst>
          </a:prstGeom>
          <a:ln w="190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867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v2.0 Master">
  <a:themeElements>
    <a:clrScheme name="LE">
      <a:dk1>
        <a:srgbClr val="06357A"/>
      </a:dk1>
      <a:lt1>
        <a:srgbClr val="FFFFFF"/>
      </a:lt1>
      <a:dk2>
        <a:srgbClr val="06357A"/>
      </a:dk2>
      <a:lt2>
        <a:srgbClr val="FFFFFF"/>
      </a:lt2>
      <a:accent1>
        <a:srgbClr val="06357A"/>
      </a:accent1>
      <a:accent2>
        <a:srgbClr val="0B5ED7"/>
      </a:accent2>
      <a:accent3>
        <a:srgbClr val="5093F6"/>
      </a:accent3>
      <a:accent4>
        <a:srgbClr val="A6A6A6"/>
      </a:accent4>
      <a:accent5>
        <a:srgbClr val="6F6F6F"/>
      </a:accent5>
      <a:accent6>
        <a:srgbClr val="343434"/>
      </a:accent6>
      <a:hlink>
        <a:srgbClr val="5C92B5"/>
      </a:hlink>
      <a:folHlink>
        <a:srgbClr val="5C92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LE Template v3.2 16-9 POWERPOINT" id="{5EAB6DF7-9D89-4700-BE73-9D24659B318B}" vid="{DC678C4F-35AF-48C4-86E5-8AA6048CC1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C6EC325349844AA321011CC3439DD7" ma:contentTypeVersion="13" ma:contentTypeDescription="Create a new document." ma:contentTypeScope="" ma:versionID="48907ff9328f7a6d8ef188e46027cbc4">
  <xsd:schema xmlns:xsd="http://www.w3.org/2001/XMLSchema" xmlns:xs="http://www.w3.org/2001/XMLSchema" xmlns:p="http://schemas.microsoft.com/office/2006/metadata/properties" xmlns:ns3="b1150a59-cba2-4aa8-9aca-0033d118698f" xmlns:ns4="bd7d8761-debd-4738-9824-22d7db8f0c61" targetNamespace="http://schemas.microsoft.com/office/2006/metadata/properties" ma:root="true" ma:fieldsID="0831f9385ea43e0176458a28b3caa08c" ns3:_="" ns4:_="">
    <xsd:import namespace="b1150a59-cba2-4aa8-9aca-0033d118698f"/>
    <xsd:import namespace="bd7d8761-debd-4738-9824-22d7db8f0c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50a59-cba2-4aa8-9aca-0033d1186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8761-debd-4738-9824-22d7db8f0c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A5892F-B6FD-4F2C-9044-4AC22F2EC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150a59-cba2-4aa8-9aca-0033d118698f"/>
    <ds:schemaRef ds:uri="bd7d8761-debd-4738-9824-22d7db8f0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85185E-8623-4078-BDFF-95A7F7558EAD}">
  <ds:schemaRefs>
    <ds:schemaRef ds:uri="http://schemas.microsoft.com/sharepoint/v3/contenttype/forms"/>
  </ds:schemaRefs>
</ds:datastoreItem>
</file>

<file path=customXml/itemProps3.xml><?xml version="1.0" encoding="utf-8"?>
<ds:datastoreItem xmlns:ds="http://schemas.openxmlformats.org/officeDocument/2006/customXml" ds:itemID="{8CCB8C24-1C92-4231-B6DA-F7468EA5C671}">
  <ds:schemaRefs>
    <ds:schemaRef ds:uri="http://www.w3.org/XML/1998/namespace"/>
    <ds:schemaRef ds:uri="b1150a59-cba2-4aa8-9aca-0033d118698f"/>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bd7d8761-debd-4738-9824-22d7db8f0c6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6393</TotalTime>
  <Words>5298</Words>
  <Application>Microsoft Office PowerPoint</Application>
  <PresentationFormat>Widescreen</PresentationFormat>
  <Paragraphs>547</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Wingdings</vt:lpstr>
      <vt:lpstr>Wingdings 2</vt:lpstr>
      <vt:lpstr>LEv2.0 Master</vt:lpstr>
      <vt:lpstr>PowerPoint Presentation</vt:lpstr>
      <vt:lpstr>Overview of the analysis</vt:lpstr>
      <vt:lpstr>Impact of the current funding system (Baseline)</vt:lpstr>
      <vt:lpstr>Impact of the current system (Baseline)</vt:lpstr>
      <vt:lpstr>Graduate loan repayments in Baseline: Total repayments</vt:lpstr>
      <vt:lpstr>Graduate loan repayments in Baseline: Progressivity</vt:lpstr>
      <vt:lpstr>Impact of removal of real interest rates and repayment extension</vt:lpstr>
      <vt:lpstr>Impact of alternative fees and funding approach</vt:lpstr>
      <vt:lpstr>Graduate loan repayments under alternative assumptions: 0% real interest rates</vt:lpstr>
      <vt:lpstr>Graduate loan repayments under alternative assumptions: 35 year repayment period</vt:lpstr>
      <vt:lpstr>Sensitivity Analysis: </vt:lpstr>
      <vt:lpstr>Sensitivity Analysis:</vt:lpstr>
      <vt:lpstr>PowerPoint Presentation</vt:lpstr>
      <vt:lpstr>Annex I</vt:lpstr>
      <vt:lpstr>Assumptions and methodology</vt:lpstr>
      <vt:lpstr>Assumptions and methodology</vt:lpstr>
      <vt:lpstr>Baseline assumptions and methodology</vt:lpstr>
      <vt:lpstr>Assumptions and 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Sadlier</dc:creator>
  <cp:lastModifiedBy>Gavan Conlon</cp:lastModifiedBy>
  <cp:revision>2776</cp:revision>
  <dcterms:created xsi:type="dcterms:W3CDTF">2016-01-28T14:58:25Z</dcterms:created>
  <dcterms:modified xsi:type="dcterms:W3CDTF">2021-06-07T14:14:06Z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0x01010040C6EC325349844AA321011CC3439DD7</vt:lpwstr>
  </property>
</Properties>
</file>