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3488"/>
    <a:srgbClr val="FFB500"/>
    <a:srgbClr val="567D8B"/>
    <a:srgbClr val="233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9"/>
    <p:restoredTop sz="94685"/>
  </p:normalViewPr>
  <p:slideViewPr>
    <p:cSldViewPr snapToGrid="0">
      <p:cViewPr>
        <p:scale>
          <a:sx n="111" d="100"/>
          <a:sy n="111" d="100"/>
        </p:scale>
        <p:origin x="14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CFC41-C711-AF60-3153-BA7043EB9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13488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2F183-E0FA-C234-7C20-62203D06D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67D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B41244-4819-2370-640C-547F2DC2D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pic>
        <p:nvPicPr>
          <p:cNvPr id="8" name="Picture 7" descr="A blue logo with white text&#10;&#10;AI-generated content may be incorrect.">
            <a:extLst>
              <a:ext uri="{FF2B5EF4-FFF2-40B4-BE49-F238E27FC236}">
                <a16:creationId xmlns:a16="http://schemas.microsoft.com/office/drawing/2014/main" id="{09A1D668-33BC-07F4-79AF-29803082AB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147" y="494808"/>
            <a:ext cx="2039155" cy="1411061"/>
          </a:xfrm>
          <a:prstGeom prst="rect">
            <a:avLst/>
          </a:prstGeom>
        </p:spPr>
      </p:pic>
      <p:pic>
        <p:nvPicPr>
          <p:cNvPr id="9" name="Picture 8" descr="A logo with a shield&#10;&#10;AI-generated content may be incorrect.">
            <a:extLst>
              <a:ext uri="{FF2B5EF4-FFF2-40B4-BE49-F238E27FC236}">
                <a16:creationId xmlns:a16="http://schemas.microsoft.com/office/drawing/2014/main" id="{992AC845-2B42-37CD-4219-D6598393D5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83120" y="185513"/>
            <a:ext cx="3440560" cy="187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3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67B80-56C2-B66F-0DA0-F498D87D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D8CF4-B871-CFD2-BF21-2C0A7AFF6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9C693-C602-416A-DFB3-08112BA2D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90487-D07F-C7B6-1CB5-62C8E5944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0E9B5-6FF8-CAE6-ECE0-369F472D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99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57EFDB-2E19-CE2F-B488-1DDBE45DA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2667CC-610F-5E26-8004-AF1D086B9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2BCF8-B643-C4C0-5CD0-15122F99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BE7C2-80C5-05C7-FE00-DCBA799C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7C58B-069D-B1CD-B043-348CB73F9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82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CA018-7138-F4C7-BEC8-B3DA7449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C4512-87DB-2FC5-ACE6-3C177EF0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44787-A7F9-A5FD-5659-3AF7FF17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F3D82-DFAB-FCD1-21FA-4D5668CB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C9DA0-BD17-8B13-3E35-0E55747D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205E3CB-4C00-6792-1E02-D3B4BDFF08C3}"/>
              </a:ext>
            </a:extLst>
          </p:cNvPr>
          <p:cNvCxnSpPr/>
          <p:nvPr userDrawn="1"/>
        </p:nvCxnSpPr>
        <p:spPr>
          <a:xfrm>
            <a:off x="838200" y="1503680"/>
            <a:ext cx="9575800" cy="0"/>
          </a:xfrm>
          <a:prstGeom prst="line">
            <a:avLst/>
          </a:prstGeom>
          <a:ln>
            <a:solidFill>
              <a:srgbClr val="FFB5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88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261AC-E20B-4525-51A1-A12D7ABA5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2CF09-14FA-F365-84E3-C5077ED69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569A2-2352-4325-8D73-AFD10E38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A0E02-D596-5765-93C6-2830D64C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3E433-CCB0-4219-8C89-7793A7A0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54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4DBE3-4979-13B5-87CE-5F1C2770E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88182-768B-52FF-887C-A9B528649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FC648-ED94-F4CC-BE81-4EBBE3E88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2B547-ACF2-EDA9-CE7F-D7A38DD88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82C2F-47FB-6B6A-D9D1-25E943617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7ADEF7-4942-8AB1-B08C-2300CB48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21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EAAC0-F171-F289-5E33-145817BAC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EA3A6-3167-85B0-7387-FBB15FAD7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5AA70-49EF-B776-37C6-95FF8AAF5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BC4C3-443C-E511-1D6D-9508A5181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08469-8E1C-341B-0F9C-83838192D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E20330-78B0-5466-5A65-653EEBB7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0D0DF1-3B6B-CADD-43CF-BFD9F2F49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EEC1E-F88E-D5B9-BFF6-B4A5BE4AB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6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C16EE-F5CE-4EFD-541F-4217D05B7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305C19-7C57-5E82-EADA-35043C9B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C2F0B-4BCA-D7E9-0AE1-71051BA5C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2223E6-A2AD-02FE-FADC-8C19D1176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42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C1877A-AB40-1773-4E9A-A1442706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35FCF1-8089-CC31-DCD2-47F46922F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ADA6E-1234-EAA3-D6B3-49940353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960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BD2A7-A387-C886-01DC-C504E00D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AAFCF-230A-C053-5A5C-8E392D969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6942C-3D3E-23A0-F5F0-4C2CBB63EB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87800-8086-67C3-1C2C-CA27C348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60D69-2DCA-2DC5-6166-4D50D7CD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E653BA-1F43-10F6-5E47-0C99CCD3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24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AE541-F4B0-9F04-6ED5-3B0570C8C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4F415E-1DC0-C5F8-9CC5-8664DD0336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6F0A22-913C-3BF4-F302-82BC8230E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DFEE0-8F6C-C25C-15ED-9F9FA4159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C81F9-E52F-3A52-3F10-EC795902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20A28-9EC2-C5ED-38BD-3450FF42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64CF435-2676-0747-BE95-59711520D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20C0AE-759A-CFEC-E9B4-8396C56E1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8194B-66B4-1482-CF6D-153295660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EA32B-9D30-73F3-B412-52CE164489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585D4-80B3-224A-86AE-AD9DFB7EFB79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46D5A55-41A7-E5E0-DC53-CDB313695AB2}"/>
              </a:ext>
            </a:extLst>
          </p:cNvPr>
          <p:cNvSpPr txBox="1">
            <a:spLocks/>
          </p:cNvSpPr>
          <p:nvPr userDrawn="1"/>
        </p:nvSpPr>
        <p:spPr>
          <a:xfrm>
            <a:off x="3749040" y="6356350"/>
            <a:ext cx="760476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400" b="1" dirty="0">
                <a:solidFill>
                  <a:srgbClr val="23354A"/>
                </a:solidFill>
              </a:rPr>
              <a:t>Johnny Rich   </a:t>
            </a:r>
            <a:r>
              <a:rPr lang="en-GB" sz="1400" dirty="0">
                <a:solidFill>
                  <a:srgbClr val="23354A"/>
                </a:solidFill>
              </a:rPr>
              <a:t>BlueSky: @</a:t>
            </a:r>
            <a:r>
              <a:rPr lang="en-GB" sz="1400" dirty="0" err="1">
                <a:solidFill>
                  <a:srgbClr val="23354A"/>
                </a:solidFill>
              </a:rPr>
              <a:t>johnnyrich.com</a:t>
            </a:r>
            <a:r>
              <a:rPr lang="en-GB" sz="1400" dirty="0">
                <a:solidFill>
                  <a:srgbClr val="23354A"/>
                </a:solidFill>
              </a:rPr>
              <a:t>   X: @</a:t>
            </a:r>
            <a:r>
              <a:rPr lang="en-GB" sz="1400" dirty="0" err="1">
                <a:solidFill>
                  <a:srgbClr val="23354A"/>
                </a:solidFill>
              </a:rPr>
              <a:t>JohnnySRich</a:t>
            </a:r>
            <a:r>
              <a:rPr lang="en-GB" sz="1400" dirty="0">
                <a:solidFill>
                  <a:srgbClr val="23354A"/>
                </a:solidFill>
              </a:rPr>
              <a:t>   Web: </a:t>
            </a:r>
            <a:r>
              <a:rPr lang="en-GB" sz="1400" dirty="0" err="1">
                <a:solidFill>
                  <a:srgbClr val="23354A"/>
                </a:solidFill>
              </a:rPr>
              <a:t>JohnnyRich.com</a:t>
            </a:r>
            <a:endParaRPr lang="en-GB" sz="1400" dirty="0">
              <a:solidFill>
                <a:srgbClr val="23354A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DAABD2-9C3B-1B9C-5ED8-D6E66586EA57}"/>
              </a:ext>
            </a:extLst>
          </p:cNvPr>
          <p:cNvCxnSpPr>
            <a:cxnSpLocks/>
          </p:cNvCxnSpPr>
          <p:nvPr userDrawn="1"/>
        </p:nvCxnSpPr>
        <p:spPr>
          <a:xfrm>
            <a:off x="838200" y="6207443"/>
            <a:ext cx="10515600" cy="0"/>
          </a:xfrm>
          <a:prstGeom prst="line">
            <a:avLst/>
          </a:prstGeom>
          <a:ln>
            <a:solidFill>
              <a:srgbClr val="FFB5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383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1348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B400"/>
        </a:buClr>
        <a:buFont typeface="Arial" panose="020B0604020202020204" pitchFamily="34" charset="0"/>
        <a:buChar char="•"/>
        <a:defRPr sz="2800" kern="1200">
          <a:solidFill>
            <a:srgbClr val="567D8B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400"/>
        </a:buClr>
        <a:buFont typeface="Arial" panose="020B0604020202020204" pitchFamily="34" charset="0"/>
        <a:buChar char="•"/>
        <a:defRPr sz="2400" kern="1200">
          <a:solidFill>
            <a:srgbClr val="567D8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400"/>
        </a:buClr>
        <a:buFont typeface="Arial" panose="020B0604020202020204" pitchFamily="34" charset="0"/>
        <a:buChar char="•"/>
        <a:defRPr sz="2000" kern="1200">
          <a:solidFill>
            <a:srgbClr val="567D8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400"/>
        </a:buClr>
        <a:buFont typeface="Arial" panose="020B0604020202020204" pitchFamily="34" charset="0"/>
        <a:buChar char="•"/>
        <a:defRPr sz="1800" kern="1200">
          <a:solidFill>
            <a:srgbClr val="567D8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B400"/>
        </a:buClr>
        <a:buFont typeface="Arial" panose="020B0604020202020204" pitchFamily="34" charset="0"/>
        <a:buChar char="•"/>
        <a:defRPr sz="1800" kern="1200">
          <a:solidFill>
            <a:srgbClr val="567D8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31079-4553-8E40-CA62-61B41F936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8274"/>
            <a:ext cx="9144000" cy="2387600"/>
          </a:xfrm>
        </p:spPr>
        <p:txBody>
          <a:bodyPr>
            <a:normAutofit/>
          </a:bodyPr>
          <a:lstStyle/>
          <a:p>
            <a:r>
              <a:rPr lang="en-GB" sz="4000" dirty="0"/>
              <a:t>Who Pays? Exploring Fairer Funding Models for Higher Education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D8C68-394A-A50E-BDFC-C6ACF2DFE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7949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b="1" dirty="0"/>
              <a:t>Making graduate employer contributions work </a:t>
            </a:r>
            <a:br>
              <a:rPr lang="en-GB" sz="2800" b="1" dirty="0"/>
            </a:br>
            <a:r>
              <a:rPr lang="en-GB" sz="2800" b="1" dirty="0"/>
              <a:t>for everyone</a:t>
            </a:r>
          </a:p>
          <a:p>
            <a:r>
              <a:rPr lang="en-GB" dirty="0"/>
              <a:t>Johnny Rich</a:t>
            </a:r>
          </a:p>
          <a:p>
            <a:r>
              <a:rPr lang="en-GB" sz="1500" dirty="0"/>
              <a:t>Chief Executive, Engineering Professors’ Council</a:t>
            </a:r>
            <a:r>
              <a:rPr lang="en-GB" sz="1500" dirty="0">
                <a:solidFill>
                  <a:srgbClr val="313488"/>
                </a:solidFill>
              </a:rPr>
              <a:t> | </a:t>
            </a:r>
            <a:r>
              <a:rPr lang="en-GB" sz="1500" dirty="0"/>
              <a:t>Chief Executive, Push </a:t>
            </a:r>
          </a:p>
        </p:txBody>
      </p:sp>
      <p:pic>
        <p:nvPicPr>
          <p:cNvPr id="7" name="Picture 6" descr="A blue logo with white text&#10;&#10;AI-generated content may be incorrect.">
            <a:extLst>
              <a:ext uri="{FF2B5EF4-FFF2-40B4-BE49-F238E27FC236}">
                <a16:creationId xmlns:a16="http://schemas.microsoft.com/office/drawing/2014/main" id="{B58C92B7-F885-64AC-B3C3-50AAA0612DE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2147" y="494808"/>
            <a:ext cx="2039155" cy="1411061"/>
          </a:xfrm>
          <a:prstGeom prst="rect">
            <a:avLst/>
          </a:prstGeom>
        </p:spPr>
      </p:pic>
      <p:pic>
        <p:nvPicPr>
          <p:cNvPr id="9" name="Picture 8" descr="A logo with a shield&#10;&#10;AI-generated content may be incorrect.">
            <a:extLst>
              <a:ext uri="{FF2B5EF4-FFF2-40B4-BE49-F238E27FC236}">
                <a16:creationId xmlns:a16="http://schemas.microsoft.com/office/drawing/2014/main" id="{C2394AE2-AFB0-F32D-7187-CDD80FDFEB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120" y="185513"/>
            <a:ext cx="3440560" cy="1875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2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8BBC3B-E679-6D78-24B0-ED45B343B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0D17C-24FB-E520-4333-5ABEC8E1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would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A765-D407-8EAE-807B-03A533EE3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600" b="1" dirty="0">
                <a:solidFill>
                  <a:srgbClr val="FFB500"/>
                </a:solidFill>
              </a:rPr>
              <a:t>4</a:t>
            </a:r>
          </a:p>
          <a:p>
            <a:pPr marL="0" indent="0" algn="ctr">
              <a:buNone/>
            </a:pPr>
            <a:r>
              <a:rPr lang="en-GB" sz="4400" b="1" dirty="0">
                <a:solidFill>
                  <a:srgbClr val="313488"/>
                </a:solidFill>
              </a:rPr>
              <a:t>National Access Fund</a:t>
            </a:r>
          </a:p>
          <a:p>
            <a:pPr marL="0" indent="0" algn="ctr">
              <a:buNone/>
            </a:pPr>
            <a:r>
              <a:rPr lang="en-GB" dirty="0"/>
              <a:t>HEIs that underperform on access pay in </a:t>
            </a:r>
          </a:p>
          <a:p>
            <a:pPr marL="0" indent="0" algn="ctr">
              <a:buNone/>
            </a:pPr>
            <a:r>
              <a:rPr lang="en-GB" dirty="0"/>
              <a:t>HEIs that exceed benchmarks draw down</a:t>
            </a:r>
          </a:p>
          <a:p>
            <a:pPr marL="0" indent="0" algn="ctr">
              <a:buNone/>
            </a:pPr>
            <a:r>
              <a:rPr lang="en-GB" dirty="0"/>
              <a:t>Redistributes and encourages fair access and diversity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11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168C2-CF53-10EF-9BD6-FCBC38F8D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83720-4852-25B7-DCCB-3007049F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would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6D6CA-ABAD-C815-4B60-6F2B269CC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600" b="1" dirty="0">
                <a:solidFill>
                  <a:srgbClr val="FFB500"/>
                </a:solidFill>
              </a:rPr>
              <a:t>5</a:t>
            </a:r>
          </a:p>
          <a:p>
            <a:pPr marL="0" indent="0" algn="ctr">
              <a:buNone/>
            </a:pPr>
            <a:r>
              <a:rPr lang="en-GB" sz="4400" b="1" dirty="0">
                <a:solidFill>
                  <a:srgbClr val="313488"/>
                </a:solidFill>
              </a:rPr>
              <a:t>Government lends to HEIs not students</a:t>
            </a:r>
          </a:p>
          <a:p>
            <a:pPr marL="0" indent="0" algn="ctr">
              <a:buNone/>
            </a:pPr>
            <a:r>
              <a:rPr lang="en-GB" b="1" dirty="0">
                <a:solidFill>
                  <a:srgbClr val="313488"/>
                </a:solidFill>
              </a:rPr>
              <a:t>(on similar terms as current tuition loans)</a:t>
            </a:r>
          </a:p>
          <a:p>
            <a:pPr marL="0" indent="0" algn="ctr">
              <a:buNone/>
            </a:pPr>
            <a:r>
              <a:rPr lang="en-GB" dirty="0"/>
              <a:t>Manages transition to self-sufficiency</a:t>
            </a:r>
          </a:p>
          <a:p>
            <a:pPr marL="0" indent="0" algn="ctr">
              <a:buNone/>
            </a:pPr>
            <a:r>
              <a:rPr lang="en-GB" dirty="0"/>
              <a:t>Attractive to government under new PSNFL rules</a:t>
            </a:r>
          </a:p>
        </p:txBody>
      </p:sp>
    </p:spTree>
    <p:extLst>
      <p:ext uri="{BB962C8B-B14F-4D97-AF65-F5344CB8AC3E}">
        <p14:creationId xmlns:p14="http://schemas.microsoft.com/office/powerpoint/2010/main" val="352455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81CD-65C4-4830-FB25-656599AA6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Economic modelling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E1584-F908-5415-FA28-E6B346F51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313488"/>
                </a:solidFill>
              </a:rPr>
              <a:t>Saves Exchequer over £8Bn per cohort*</a:t>
            </a:r>
          </a:p>
          <a:p>
            <a:r>
              <a:rPr lang="en-GB" dirty="0"/>
              <a:t>Comes from employers of rich graduates after 30 years</a:t>
            </a:r>
          </a:p>
          <a:p>
            <a:r>
              <a:rPr lang="en-GB" dirty="0"/>
              <a:t>Minus the cost of lending to HEIs</a:t>
            </a:r>
          </a:p>
          <a:p>
            <a:r>
              <a:rPr lang="en-GB" dirty="0"/>
              <a:t>Allows better maintenance support</a:t>
            </a:r>
          </a:p>
          <a:p>
            <a:r>
              <a:rPr lang="en-GB" dirty="0"/>
              <a:t>Allows us to solve funding crisis</a:t>
            </a:r>
          </a:p>
          <a:p>
            <a:r>
              <a:rPr lang="en-GB" dirty="0"/>
              <a:t>Funding to address skills shortages</a:t>
            </a:r>
          </a:p>
          <a:p>
            <a:r>
              <a:rPr lang="en-GB" dirty="0"/>
              <a:t>More with less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E715A8-E827-BA88-44AD-6EB119AF0E76}"/>
              </a:ext>
            </a:extLst>
          </p:cNvPr>
          <p:cNvSpPr txBox="1"/>
          <p:nvPr/>
        </p:nvSpPr>
        <p:spPr>
          <a:xfrm>
            <a:off x="8023538" y="5769735"/>
            <a:ext cx="3330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567D8B"/>
                </a:solidFill>
              </a:rPr>
              <a:t>* London Economics modelling for HEPI</a:t>
            </a:r>
          </a:p>
        </p:txBody>
      </p:sp>
    </p:spTree>
    <p:extLst>
      <p:ext uri="{BB962C8B-B14F-4D97-AF65-F5344CB8AC3E}">
        <p14:creationId xmlns:p14="http://schemas.microsoft.com/office/powerpoint/2010/main" val="345194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riangle 4">
            <a:extLst>
              <a:ext uri="{FF2B5EF4-FFF2-40B4-BE49-F238E27FC236}">
                <a16:creationId xmlns:a16="http://schemas.microsoft.com/office/drawing/2014/main" id="{9884AF39-C01A-7E14-60F9-69452090959F}"/>
              </a:ext>
            </a:extLst>
          </p:cNvPr>
          <p:cNvSpPr/>
          <p:nvPr/>
        </p:nvSpPr>
        <p:spPr>
          <a:xfrm>
            <a:off x="4065307" y="2095274"/>
            <a:ext cx="3600000" cy="1800000"/>
          </a:xfrm>
          <a:prstGeom prst="triangle">
            <a:avLst>
              <a:gd name="adj" fmla="val 49081"/>
            </a:avLst>
          </a:prstGeom>
          <a:solidFill>
            <a:srgbClr val="FFB500"/>
          </a:solidFill>
          <a:ln>
            <a:solidFill>
              <a:srgbClr val="31348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405A45-2A11-59A2-9EA0-B8AC8BC5C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Aligning interests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0918BD-FF0F-C6DB-B994-BACABC4005CB}"/>
              </a:ext>
            </a:extLst>
          </p:cNvPr>
          <p:cNvSpPr txBox="1"/>
          <p:nvPr/>
        </p:nvSpPr>
        <p:spPr>
          <a:xfrm>
            <a:off x="4916182" y="1690688"/>
            <a:ext cx="189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67D8B"/>
                </a:solidFill>
              </a:rPr>
              <a:t>Students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3096B8-374E-6449-064D-DC4704D68C03}"/>
              </a:ext>
            </a:extLst>
          </p:cNvPr>
          <p:cNvSpPr txBox="1"/>
          <p:nvPr/>
        </p:nvSpPr>
        <p:spPr>
          <a:xfrm>
            <a:off x="7421438" y="3664791"/>
            <a:ext cx="189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67D8B"/>
                </a:solidFill>
              </a:rPr>
              <a:t>Taxpayers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3D7A1-76BA-3825-D1FB-446DE52606D0}"/>
              </a:ext>
            </a:extLst>
          </p:cNvPr>
          <p:cNvSpPr txBox="1"/>
          <p:nvPr/>
        </p:nvSpPr>
        <p:spPr>
          <a:xfrm>
            <a:off x="2310551" y="3659670"/>
            <a:ext cx="189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67D8B"/>
                </a:solidFill>
              </a:rPr>
              <a:t>Universities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6B0E5C-798B-AF8F-7FB7-4D4EA77EE9EF}"/>
              </a:ext>
            </a:extLst>
          </p:cNvPr>
          <p:cNvSpPr txBox="1"/>
          <p:nvPr/>
        </p:nvSpPr>
        <p:spPr>
          <a:xfrm>
            <a:off x="4916182" y="5738302"/>
            <a:ext cx="189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567D8B"/>
                </a:solidFill>
              </a:rPr>
              <a:t>Employers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000D07-F677-E7CB-CC48-EE12BBD56134}"/>
              </a:ext>
            </a:extLst>
          </p:cNvPr>
          <p:cNvSpPr txBox="1"/>
          <p:nvPr/>
        </p:nvSpPr>
        <p:spPr>
          <a:xfrm>
            <a:off x="1691418" y="2122538"/>
            <a:ext cx="33402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313488"/>
                </a:solidFill>
              </a:rPr>
              <a:t>‘The Triangle of Sadness’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B6A91B-1DC7-6F5D-DA0B-074397C79FE5}"/>
              </a:ext>
            </a:extLst>
          </p:cNvPr>
          <p:cNvSpPr txBox="1"/>
          <p:nvPr/>
        </p:nvSpPr>
        <p:spPr>
          <a:xfrm>
            <a:off x="7160323" y="2203326"/>
            <a:ext cx="33402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313488"/>
                </a:solidFill>
              </a:rPr>
              <a:t>‘The Rhombus of Regret’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E28E83-5DBE-D9C8-EB9F-53379E993AB1}"/>
              </a:ext>
            </a:extLst>
          </p:cNvPr>
          <p:cNvSpPr/>
          <p:nvPr/>
        </p:nvSpPr>
        <p:spPr>
          <a:xfrm rot="2700000">
            <a:off x="4576876" y="2620853"/>
            <a:ext cx="2571486" cy="2563886"/>
          </a:xfrm>
          <a:prstGeom prst="rect">
            <a:avLst/>
          </a:prstGeom>
          <a:solidFill>
            <a:srgbClr val="FFB500"/>
          </a:solidFill>
          <a:ln>
            <a:solidFill>
              <a:srgbClr val="31348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6FCD1FB-BA71-C82A-E26E-48A4A74C28BA}"/>
              </a:ext>
            </a:extLst>
          </p:cNvPr>
          <p:cNvCxnSpPr>
            <a:cxnSpLocks/>
          </p:cNvCxnSpPr>
          <p:nvPr/>
        </p:nvCxnSpPr>
        <p:spPr>
          <a:xfrm>
            <a:off x="5963556" y="3292985"/>
            <a:ext cx="1167250" cy="366685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E14AB31-1C41-B6EB-472E-34A18AB22045}"/>
              </a:ext>
            </a:extLst>
          </p:cNvPr>
          <p:cNvCxnSpPr>
            <a:cxnSpLocks/>
          </p:cNvCxnSpPr>
          <p:nvPr/>
        </p:nvCxnSpPr>
        <p:spPr>
          <a:xfrm flipV="1">
            <a:off x="5865306" y="2372008"/>
            <a:ext cx="0" cy="819161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EA777EC-6B1A-9D37-2631-5D2BAA7924CA}"/>
              </a:ext>
            </a:extLst>
          </p:cNvPr>
          <p:cNvCxnSpPr>
            <a:cxnSpLocks/>
          </p:cNvCxnSpPr>
          <p:nvPr/>
        </p:nvCxnSpPr>
        <p:spPr>
          <a:xfrm flipH="1">
            <a:off x="4607525" y="3268723"/>
            <a:ext cx="1154518" cy="390947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E32679A-2379-3C67-8D23-B37EECA87309}"/>
              </a:ext>
            </a:extLst>
          </p:cNvPr>
          <p:cNvCxnSpPr>
            <a:cxnSpLocks/>
          </p:cNvCxnSpPr>
          <p:nvPr/>
        </p:nvCxnSpPr>
        <p:spPr>
          <a:xfrm flipV="1">
            <a:off x="5865306" y="2599591"/>
            <a:ext cx="0" cy="1214844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21BE44B-99DD-0691-7D7D-3ADF64C3BFCC}"/>
              </a:ext>
            </a:extLst>
          </p:cNvPr>
          <p:cNvCxnSpPr>
            <a:cxnSpLocks/>
          </p:cNvCxnSpPr>
          <p:nvPr/>
        </p:nvCxnSpPr>
        <p:spPr>
          <a:xfrm>
            <a:off x="5865306" y="4018868"/>
            <a:ext cx="0" cy="1219230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6C86204-F5B0-BBD8-D858-540EF35B29CC}"/>
              </a:ext>
            </a:extLst>
          </p:cNvPr>
          <p:cNvCxnSpPr>
            <a:cxnSpLocks/>
          </p:cNvCxnSpPr>
          <p:nvPr/>
        </p:nvCxnSpPr>
        <p:spPr>
          <a:xfrm>
            <a:off x="6017706" y="3895274"/>
            <a:ext cx="1271287" cy="0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E878CF-9E79-91D7-E33E-23E515A8DF7E}"/>
              </a:ext>
            </a:extLst>
          </p:cNvPr>
          <p:cNvCxnSpPr>
            <a:cxnSpLocks/>
          </p:cNvCxnSpPr>
          <p:nvPr/>
        </p:nvCxnSpPr>
        <p:spPr>
          <a:xfrm flipH="1">
            <a:off x="4437511" y="3895274"/>
            <a:ext cx="1253924" cy="0"/>
          </a:xfrm>
          <a:prstGeom prst="straightConnector1">
            <a:avLst/>
          </a:prstGeom>
          <a:ln w="41275">
            <a:solidFill>
              <a:srgbClr val="313488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30A26FE-781D-7970-18E6-3007D2BF5BB3}"/>
              </a:ext>
            </a:extLst>
          </p:cNvPr>
          <p:cNvSpPr txBox="1"/>
          <p:nvPr/>
        </p:nvSpPr>
        <p:spPr>
          <a:xfrm>
            <a:off x="8023538" y="5430990"/>
            <a:ext cx="33302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>
                <a:solidFill>
                  <a:srgbClr val="567D8B"/>
                </a:solidFill>
              </a:rPr>
              <a:t>UK universities: from a Triangle of Sadness to a Brighter Future</a:t>
            </a:r>
            <a:r>
              <a:rPr lang="en-GB" sz="1400" dirty="0">
                <a:solidFill>
                  <a:srgbClr val="567D8B"/>
                </a:solidFill>
              </a:rPr>
              <a:t>, S. Kapur, King’s Policy Institute, 2023</a:t>
            </a:r>
          </a:p>
        </p:txBody>
      </p:sp>
    </p:spTree>
    <p:extLst>
      <p:ext uri="{BB962C8B-B14F-4D97-AF65-F5344CB8AC3E}">
        <p14:creationId xmlns:p14="http://schemas.microsoft.com/office/powerpoint/2010/main" val="3713219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/>
      <p:bldP spid="8" grpId="0"/>
      <p:bldP spid="10" grpId="0"/>
      <p:bldP spid="13" grpId="0"/>
      <p:bldP spid="13" grpId="1"/>
      <p:bldP spid="14" grpId="0"/>
      <p:bldP spid="37" grpId="0" animBg="1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C2FCA-62B6-DD33-6E82-03B8C69A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four horses of happiness</a:t>
            </a:r>
          </a:p>
        </p:txBody>
      </p:sp>
      <p:pic>
        <p:nvPicPr>
          <p:cNvPr id="5" name="Content Placeholder 4" descr="A group of horses pulling a cart&#10;&#10;AI-generated content may be incorrect.">
            <a:extLst>
              <a:ext uri="{FF2B5EF4-FFF2-40B4-BE49-F238E27FC236}">
                <a16:creationId xmlns:a16="http://schemas.microsoft.com/office/drawing/2014/main" id="{92DAE695-F5C9-5AFC-650B-F954B3EF92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40123" y="1898248"/>
            <a:ext cx="6162911" cy="3750198"/>
          </a:xfrm>
        </p:spPr>
      </p:pic>
    </p:spTree>
    <p:extLst>
      <p:ext uri="{BB962C8B-B14F-4D97-AF65-F5344CB8AC3E}">
        <p14:creationId xmlns:p14="http://schemas.microsoft.com/office/powerpoint/2010/main" val="340379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D94D1-74D3-85C4-E801-6CA753790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if…?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41366-584E-D34D-C3F4-E8A8B56ED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Abolish fees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Adequate and sustainable funding for high-quality HE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A HE sector that meets skills needs for society, for the economy and for employers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Balance employer needs with student ambitions and choice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Progressive repayments for maintenance costs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Reduce repayments from graduates/employer from 9% to 6%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Funding to support fair access for those institutions best at delivering it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dirty="0"/>
              <a:t>De-politicise HE funding</a:t>
            </a:r>
          </a:p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GB" sz="2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Save taxpayer</a:t>
            </a:r>
            <a:r>
              <a:rPr lang="en-GB" sz="2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 over £8Bn a year</a:t>
            </a:r>
            <a:endParaRPr lang="en-GB" sz="2900" dirty="0"/>
          </a:p>
          <a:p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8B76109-D3C0-17D7-C079-1FA163A4E81C}"/>
              </a:ext>
            </a:extLst>
          </p:cNvPr>
          <p:cNvCxnSpPr/>
          <p:nvPr/>
        </p:nvCxnSpPr>
        <p:spPr>
          <a:xfrm>
            <a:off x="838200" y="1503680"/>
            <a:ext cx="9575800" cy="0"/>
          </a:xfrm>
          <a:prstGeom prst="line">
            <a:avLst/>
          </a:prstGeom>
          <a:ln>
            <a:solidFill>
              <a:srgbClr val="FFB5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8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B6BBB1-9AE2-084D-6D70-9C3484578D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D0E1A-36CA-4ACF-AFB6-F68B2E1ED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if this were popular?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FFB4612-3A8E-9739-3709-99EFAF3DD58A}"/>
              </a:ext>
            </a:extLst>
          </p:cNvPr>
          <p:cNvCxnSpPr/>
          <p:nvPr/>
        </p:nvCxnSpPr>
        <p:spPr>
          <a:xfrm>
            <a:off x="838200" y="1503680"/>
            <a:ext cx="9575800" cy="0"/>
          </a:xfrm>
          <a:prstGeom prst="line">
            <a:avLst/>
          </a:prstGeom>
          <a:ln>
            <a:solidFill>
              <a:srgbClr val="FFB5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Content Placeholder 7" descr="A graph of a number of individuals&#10;&#10;AI-generated content may be incorrect.">
            <a:extLst>
              <a:ext uri="{FF2B5EF4-FFF2-40B4-BE49-F238E27FC236}">
                <a16:creationId xmlns:a16="http://schemas.microsoft.com/office/drawing/2014/main" id="{400361CD-214B-24CA-A19E-4FCBA3556D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199" y="2064395"/>
            <a:ext cx="5289597" cy="3602309"/>
          </a:xfrm>
        </p:spPr>
      </p:pic>
      <p:pic>
        <p:nvPicPr>
          <p:cNvPr id="10" name="Picture 9" descr="A graph of a number of individuals&#10;&#10;AI-generated content may be incorrect.">
            <a:extLst>
              <a:ext uri="{FF2B5EF4-FFF2-40B4-BE49-F238E27FC236}">
                <a16:creationId xmlns:a16="http://schemas.microsoft.com/office/drawing/2014/main" id="{F65D20C2-65AA-9C98-C43D-DAB48CA4204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7744" y="2250038"/>
            <a:ext cx="5578420" cy="327500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A7330A-975E-427C-92E6-25A3F49043D7}"/>
              </a:ext>
            </a:extLst>
          </p:cNvPr>
          <p:cNvSpPr txBox="1"/>
          <p:nvPr/>
        </p:nvSpPr>
        <p:spPr>
          <a:xfrm>
            <a:off x="1008845" y="5756857"/>
            <a:ext cx="10344955" cy="309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567D8B"/>
                </a:solidFill>
              </a:rPr>
              <a:t>From: </a:t>
            </a:r>
            <a:r>
              <a:rPr lang="en-GB" sz="1400" i="1" dirty="0">
                <a:solidFill>
                  <a:srgbClr val="567D8B"/>
                </a:solidFill>
              </a:rPr>
              <a:t>How should undergraduate degrees be funded? A collection of essays</a:t>
            </a:r>
            <a:r>
              <a:rPr lang="en-GB" sz="1400" dirty="0">
                <a:solidFill>
                  <a:srgbClr val="567D8B"/>
                </a:solidFill>
              </a:rPr>
              <a:t>, ed R Stephenson, HEPI April 2024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46AF82-B8A2-4CB3-30A0-95438AAFEEF2}"/>
              </a:ext>
            </a:extLst>
          </p:cNvPr>
          <p:cNvSpPr txBox="1"/>
          <p:nvPr/>
        </p:nvSpPr>
        <p:spPr>
          <a:xfrm>
            <a:off x="838199" y="1880944"/>
            <a:ext cx="2986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567D8B"/>
                </a:solidFill>
              </a:rPr>
              <a:t>Baseline scenario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E8ED12-36FB-000D-D304-0CE562460C33}"/>
              </a:ext>
            </a:extLst>
          </p:cNvPr>
          <p:cNvSpPr txBox="1"/>
          <p:nvPr/>
        </p:nvSpPr>
        <p:spPr>
          <a:xfrm>
            <a:off x="6127796" y="1851783"/>
            <a:ext cx="4935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567D8B"/>
                </a:solidFill>
              </a:rPr>
              <a:t>Graduate Employer Contributions</a:t>
            </a:r>
          </a:p>
        </p:txBody>
      </p:sp>
    </p:spTree>
    <p:extLst>
      <p:ext uri="{BB962C8B-B14F-4D97-AF65-F5344CB8AC3E}">
        <p14:creationId xmlns:p14="http://schemas.microsoft.com/office/powerpoint/2010/main" val="899380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C294C-AC35-6B2D-93B5-B70FEB63F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A03A-E397-1DFE-93B5-C261933E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if this were popular?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79F29D6-19D5-B4D1-FECD-E598CCB27957}"/>
              </a:ext>
            </a:extLst>
          </p:cNvPr>
          <p:cNvCxnSpPr/>
          <p:nvPr/>
        </p:nvCxnSpPr>
        <p:spPr>
          <a:xfrm>
            <a:off x="838200" y="1503680"/>
            <a:ext cx="9575800" cy="0"/>
          </a:xfrm>
          <a:prstGeom prst="line">
            <a:avLst/>
          </a:prstGeom>
          <a:ln>
            <a:solidFill>
              <a:srgbClr val="FFB5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graph with text below&#10;&#10;AI-generated content may be incorrect.">
            <a:extLst>
              <a:ext uri="{FF2B5EF4-FFF2-40B4-BE49-F238E27FC236}">
                <a16:creationId xmlns:a16="http://schemas.microsoft.com/office/drawing/2014/main" id="{E4FA2956-63F4-8B09-9534-56872CD7769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690688"/>
            <a:ext cx="5818222" cy="446540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87275F-0A8D-AD40-20EE-647E1A323B7F}"/>
              </a:ext>
            </a:extLst>
          </p:cNvPr>
          <p:cNvSpPr txBox="1">
            <a:spLocks/>
          </p:cNvSpPr>
          <p:nvPr/>
        </p:nvSpPr>
        <p:spPr>
          <a:xfrm>
            <a:off x="7051039" y="1825625"/>
            <a:ext cx="3976495" cy="40311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59% of the public would support an employer levy – the most popular option polled</a:t>
            </a:r>
          </a:p>
          <a:p>
            <a:pPr marL="0" indent="0">
              <a:buNone/>
            </a:pPr>
            <a:r>
              <a:rPr lang="en-GB" sz="2000" dirty="0">
                <a:solidFill>
                  <a:srgbClr val="313488"/>
                </a:solidFill>
              </a:rPr>
              <a:t>Public First survey, 2023</a:t>
            </a:r>
          </a:p>
        </p:txBody>
      </p:sp>
    </p:spTree>
    <p:extLst>
      <p:ext uri="{BB962C8B-B14F-4D97-AF65-F5344CB8AC3E}">
        <p14:creationId xmlns:p14="http://schemas.microsoft.com/office/powerpoint/2010/main" val="4323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41604-B247-0A5D-0CC6-7AEE881B6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would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A6EA7-C17C-59C8-B329-46D3A17B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600" b="1" dirty="0">
                <a:solidFill>
                  <a:srgbClr val="FFB500"/>
                </a:solidFill>
              </a:rPr>
              <a:t>1</a:t>
            </a:r>
          </a:p>
          <a:p>
            <a:pPr marL="0" indent="0" algn="ctr">
              <a:buNone/>
            </a:pPr>
            <a:r>
              <a:rPr lang="en-GB" sz="4400" b="1" dirty="0">
                <a:solidFill>
                  <a:srgbClr val="313488"/>
                </a:solidFill>
              </a:rPr>
              <a:t>Abolish tuition fees</a:t>
            </a:r>
          </a:p>
          <a:p>
            <a:pPr marL="0" indent="0" algn="ctr">
              <a:buNone/>
            </a:pPr>
            <a:r>
              <a:rPr lang="en-GB" dirty="0"/>
              <a:t>Students can still access maintenance loans</a:t>
            </a:r>
          </a:p>
        </p:txBody>
      </p:sp>
    </p:spTree>
    <p:extLst>
      <p:ext uri="{BB962C8B-B14F-4D97-AF65-F5344CB8AC3E}">
        <p14:creationId xmlns:p14="http://schemas.microsoft.com/office/powerpoint/2010/main" val="222709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8672A2-84CF-5A0F-3C42-35CD2101C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94C5-C6F5-514A-FC5A-375FD533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would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60D1A-CCC4-4E62-93AE-037BB889D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600" b="1" dirty="0">
                <a:solidFill>
                  <a:srgbClr val="FFB500"/>
                </a:solidFill>
              </a:rPr>
              <a:t>2</a:t>
            </a:r>
          </a:p>
          <a:p>
            <a:pPr marL="0" indent="0" algn="ctr">
              <a:buNone/>
            </a:pPr>
            <a:r>
              <a:rPr lang="en-GB" sz="4400" b="1" dirty="0">
                <a:solidFill>
                  <a:srgbClr val="313488"/>
                </a:solidFill>
              </a:rPr>
              <a:t>Employer contributions</a:t>
            </a:r>
          </a:p>
          <a:p>
            <a:pPr marL="0" indent="0" algn="ctr">
              <a:buNone/>
            </a:pPr>
            <a:r>
              <a:rPr lang="en-GB" dirty="0"/>
              <a:t>Move tuition payments from the employee side to employer side</a:t>
            </a:r>
          </a:p>
          <a:p>
            <a:pPr marL="0" indent="0" algn="ctr">
              <a:buNone/>
            </a:pPr>
            <a:r>
              <a:rPr lang="en-GB" dirty="0"/>
              <a:t>3% from graduate for maintenance loan repayment</a:t>
            </a:r>
          </a:p>
          <a:p>
            <a:pPr marL="0" indent="0" algn="ctr">
              <a:buNone/>
            </a:pPr>
            <a:r>
              <a:rPr lang="en-GB" dirty="0"/>
              <a:t>3% from employer for HE costs </a:t>
            </a:r>
          </a:p>
          <a:p>
            <a:pPr marL="0" indent="0" algn="ctr">
              <a:buNone/>
            </a:pPr>
            <a:r>
              <a:rPr lang="en-GB" dirty="0"/>
              <a:t>3% saved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058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1A25A-E961-578E-D406-DEE7305CE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Employer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87E3E-4A7D-74A2-75F1-023B6FFEC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31535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313488"/>
                </a:solidFill>
              </a:rPr>
              <a:t>Currently</a:t>
            </a:r>
          </a:p>
          <a:p>
            <a:r>
              <a:rPr lang="en-GB" dirty="0"/>
              <a:t>Graduate earns £30k </a:t>
            </a:r>
          </a:p>
          <a:p>
            <a:r>
              <a:rPr lang="en-GB" dirty="0"/>
              <a:t>Pays 9% over £25k: £450</a:t>
            </a:r>
          </a:p>
          <a:p>
            <a:r>
              <a:rPr lang="en-GB" dirty="0"/>
              <a:t>Graduate gets £29,550*</a:t>
            </a:r>
          </a:p>
          <a:p>
            <a:r>
              <a:rPr lang="en-GB" dirty="0"/>
              <a:t>Employer pays £0</a:t>
            </a:r>
          </a:p>
          <a:p>
            <a:r>
              <a:rPr lang="en-GB" dirty="0"/>
              <a:t>Costs employer £30k*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0C1B7F-30C2-F6FB-5485-DFD6E6E93126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49315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rgbClr val="313488"/>
                </a:solidFill>
              </a:rPr>
              <a:t>Employer contributions</a:t>
            </a:r>
          </a:p>
          <a:p>
            <a:r>
              <a:rPr lang="en-GB" dirty="0"/>
              <a:t>Graduate earns £30k </a:t>
            </a:r>
          </a:p>
          <a:p>
            <a:r>
              <a:rPr lang="en-GB" dirty="0"/>
              <a:t>Pays 3% over £25k: £150</a:t>
            </a:r>
          </a:p>
          <a:p>
            <a:r>
              <a:rPr lang="en-GB" dirty="0"/>
              <a:t>Graduate gets £29,850*</a:t>
            </a:r>
          </a:p>
          <a:p>
            <a:r>
              <a:rPr lang="en-GB" dirty="0"/>
              <a:t>Employer pays £150</a:t>
            </a:r>
          </a:p>
          <a:p>
            <a:r>
              <a:rPr lang="en-GB" dirty="0"/>
              <a:t>Costs employer £30,150*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0BDE47-30E7-170E-F25A-7E7F0BB18A02}"/>
              </a:ext>
            </a:extLst>
          </p:cNvPr>
          <p:cNvSpPr txBox="1"/>
          <p:nvPr/>
        </p:nvSpPr>
        <p:spPr>
          <a:xfrm>
            <a:off x="8023538" y="5769735"/>
            <a:ext cx="3330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567D8B"/>
                </a:solidFill>
              </a:rPr>
              <a:t>* Before tax &amp; NICs</a:t>
            </a:r>
          </a:p>
        </p:txBody>
      </p:sp>
    </p:spTree>
    <p:extLst>
      <p:ext uri="{BB962C8B-B14F-4D97-AF65-F5344CB8AC3E}">
        <p14:creationId xmlns:p14="http://schemas.microsoft.com/office/powerpoint/2010/main" val="171053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5C6BFC-F5FD-713B-21BB-34AEAE624B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7EC37-0F3C-7148-039A-E47B00EC3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Employer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DE487-316B-2FE6-BEE9-4D35041E0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31535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313488"/>
                </a:solidFill>
              </a:rPr>
              <a:t>Currently</a:t>
            </a:r>
          </a:p>
          <a:p>
            <a:r>
              <a:rPr lang="en-GB" dirty="0"/>
              <a:t>Graduate earns £30k </a:t>
            </a:r>
          </a:p>
          <a:p>
            <a:r>
              <a:rPr lang="en-GB" dirty="0"/>
              <a:t>Pays 9% over £25k: £450</a:t>
            </a:r>
          </a:p>
          <a:p>
            <a:r>
              <a:rPr lang="en-GB" dirty="0"/>
              <a:t>Graduate gets £29,550*</a:t>
            </a:r>
          </a:p>
          <a:p>
            <a:r>
              <a:rPr lang="en-GB" dirty="0"/>
              <a:t>Employer pays £0</a:t>
            </a:r>
          </a:p>
          <a:p>
            <a:r>
              <a:rPr lang="en-GB" dirty="0"/>
              <a:t>Costs employer £30k*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C7B3E9-9895-08B2-87A4-4872DFDA3006}"/>
              </a:ext>
            </a:extLst>
          </p:cNvPr>
          <p:cNvSpPr txBox="1"/>
          <p:nvPr/>
        </p:nvSpPr>
        <p:spPr>
          <a:xfrm>
            <a:off x="8023538" y="5769735"/>
            <a:ext cx="33302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567D8B"/>
                </a:solidFill>
              </a:rPr>
              <a:t>* Before tax &amp; NICs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BECD0F8-5598-FDCB-F0FB-AA40FDA24476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49315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rgbClr val="313488"/>
                </a:solidFill>
              </a:rPr>
              <a:t>Employer contributions</a:t>
            </a:r>
          </a:p>
          <a:p>
            <a:r>
              <a:rPr lang="en-GB" dirty="0"/>
              <a:t>Graduate earns £30k </a:t>
            </a:r>
          </a:p>
          <a:p>
            <a:r>
              <a:rPr lang="en-GB" dirty="0"/>
              <a:t>Pays 3% over £25k: £150</a:t>
            </a:r>
          </a:p>
          <a:p>
            <a:r>
              <a:rPr lang="en-GB" dirty="0"/>
              <a:t>Graduate gets £29,850*</a:t>
            </a:r>
          </a:p>
          <a:p>
            <a:r>
              <a:rPr lang="en-GB" dirty="0"/>
              <a:t>Employer pays £150</a:t>
            </a:r>
          </a:p>
          <a:p>
            <a:r>
              <a:rPr lang="en-GB" dirty="0"/>
              <a:t>Costs employer £30,150*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A4DE5F0-D8A9-DDB6-8557-16FF43DDF213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49315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4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20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FB400"/>
              </a:buClr>
              <a:buFont typeface="Arial" panose="020B0604020202020204" pitchFamily="34" charset="0"/>
              <a:buChar char="•"/>
              <a:defRPr sz="1800" kern="1200">
                <a:solidFill>
                  <a:srgbClr val="567D8B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b="1" dirty="0">
              <a:solidFill>
                <a:srgbClr val="313488"/>
              </a:solidFill>
            </a:endParaRPr>
          </a:p>
          <a:p>
            <a:r>
              <a:rPr lang="en-GB" dirty="0"/>
              <a:t>Graduate earns </a:t>
            </a:r>
            <a:r>
              <a:rPr lang="en-GB" dirty="0">
                <a:solidFill>
                  <a:srgbClr val="313488"/>
                </a:solidFill>
              </a:rPr>
              <a:t>£29,800k </a:t>
            </a:r>
          </a:p>
          <a:p>
            <a:r>
              <a:rPr lang="en-GB" dirty="0"/>
              <a:t>Pays 3% over £25k: </a:t>
            </a:r>
            <a:r>
              <a:rPr lang="en-GB" dirty="0">
                <a:solidFill>
                  <a:srgbClr val="313488"/>
                </a:solidFill>
              </a:rPr>
              <a:t>£147</a:t>
            </a:r>
          </a:p>
          <a:p>
            <a:r>
              <a:rPr lang="en-GB" dirty="0"/>
              <a:t>Graduate gets </a:t>
            </a:r>
            <a:r>
              <a:rPr lang="en-GB" dirty="0">
                <a:solidFill>
                  <a:srgbClr val="313488"/>
                </a:solidFill>
              </a:rPr>
              <a:t>£29,653</a:t>
            </a:r>
            <a:r>
              <a:rPr lang="en-GB" dirty="0"/>
              <a:t>*</a:t>
            </a:r>
          </a:p>
          <a:p>
            <a:r>
              <a:rPr lang="en-GB" dirty="0"/>
              <a:t>Employer pays </a:t>
            </a:r>
            <a:r>
              <a:rPr lang="en-GB" dirty="0">
                <a:solidFill>
                  <a:srgbClr val="313488"/>
                </a:solidFill>
              </a:rPr>
              <a:t>£147</a:t>
            </a:r>
          </a:p>
          <a:p>
            <a:r>
              <a:rPr lang="en-GB" dirty="0"/>
              <a:t>Costs employer </a:t>
            </a:r>
            <a:r>
              <a:rPr lang="en-GB" dirty="0">
                <a:solidFill>
                  <a:srgbClr val="313488"/>
                </a:solidFill>
              </a:rPr>
              <a:t>£29,947</a:t>
            </a:r>
            <a:r>
              <a:rPr lang="en-GB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825670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92D69-C99C-F190-6AF0-B5371AC93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88D16-0B99-0565-7241-CDD8F3EA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would it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D541E-2370-63CB-C2DB-9E84C7BBC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6600" b="1" dirty="0">
                <a:solidFill>
                  <a:srgbClr val="FFB500"/>
                </a:solidFill>
              </a:rPr>
              <a:t>3</a:t>
            </a:r>
          </a:p>
          <a:p>
            <a:pPr marL="0" indent="0" algn="ctr">
              <a:buNone/>
            </a:pPr>
            <a:r>
              <a:rPr lang="en-GB" sz="4400" b="1" dirty="0">
                <a:solidFill>
                  <a:srgbClr val="313488"/>
                </a:solidFill>
              </a:rPr>
              <a:t>Contributions go to </a:t>
            </a:r>
            <a:br>
              <a:rPr lang="en-GB" sz="4400" b="1" dirty="0">
                <a:solidFill>
                  <a:srgbClr val="313488"/>
                </a:solidFill>
              </a:rPr>
            </a:br>
            <a:r>
              <a:rPr lang="en-GB" sz="4400" b="1" dirty="0">
                <a:solidFill>
                  <a:srgbClr val="313488"/>
                </a:solidFill>
              </a:rPr>
              <a:t>the graduate’s HE institution</a:t>
            </a:r>
          </a:p>
          <a:p>
            <a:pPr marL="0" indent="0" algn="ctr">
              <a:buNone/>
            </a:pPr>
            <a:r>
              <a:rPr lang="en-GB" dirty="0"/>
              <a:t>Giving universities a stake </a:t>
            </a:r>
          </a:p>
          <a:p>
            <a:pPr marL="0" indent="0" algn="ctr">
              <a:buNone/>
            </a:pPr>
            <a:r>
              <a:rPr lang="en-GB" dirty="0"/>
              <a:t>in the future employability of their students</a:t>
            </a:r>
          </a:p>
        </p:txBody>
      </p:sp>
    </p:spTree>
    <p:extLst>
      <p:ext uri="{BB962C8B-B14F-4D97-AF65-F5344CB8AC3E}">
        <p14:creationId xmlns:p14="http://schemas.microsoft.com/office/powerpoint/2010/main" val="1708654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553</Words>
  <Application>Microsoft Macintosh PowerPoint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Who Pays? Exploring Fairer Funding Models for Higher Education</vt:lpstr>
      <vt:lpstr>What if…?</vt:lpstr>
      <vt:lpstr>What if this were popular?</vt:lpstr>
      <vt:lpstr>What if this were popular?</vt:lpstr>
      <vt:lpstr>How would it work?</vt:lpstr>
      <vt:lpstr>How would it work?</vt:lpstr>
      <vt:lpstr>Employer contributions</vt:lpstr>
      <vt:lpstr>Employer contributions</vt:lpstr>
      <vt:lpstr>How would it work?</vt:lpstr>
      <vt:lpstr>How would it work?</vt:lpstr>
      <vt:lpstr>How would it work?</vt:lpstr>
      <vt:lpstr>Economic modelling</vt:lpstr>
      <vt:lpstr>Aligning interests</vt:lpstr>
      <vt:lpstr>The four horses of happiness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Johnny Rich</dc:creator>
  <cp:lastModifiedBy>Johnny Rich</cp:lastModifiedBy>
  <cp:revision>6</cp:revision>
  <dcterms:created xsi:type="dcterms:W3CDTF">2025-01-15T15:47:08Z</dcterms:created>
  <dcterms:modified xsi:type="dcterms:W3CDTF">2025-01-16T09:48:39Z</dcterms:modified>
</cp:coreProperties>
</file>