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omments/modernComment_11A_55C2C771.xml" ContentType="application/vnd.ms-powerpoint.comment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omments/modernComment_166_5580F31C.xml" ContentType="application/vnd.ms-powerpoint.comment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3.xml" ContentType="application/vnd.openxmlformats-officedocument.drawingml.chartshapes+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7.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theme/themeOverride2.xml" ContentType="application/vnd.openxmlformats-officedocument.themeOverr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drawings/drawing4.xml" ContentType="application/vnd.openxmlformats-officedocument.drawingml.chartshapes+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5.xml" ContentType="application/vnd.openxmlformats-officedocument.drawingml.chartshapes+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4"/>
  </p:sldMasterIdLst>
  <p:notesMasterIdLst>
    <p:notesMasterId r:id="rId63"/>
  </p:notesMasterIdLst>
  <p:sldIdLst>
    <p:sldId id="256" r:id="rId5"/>
    <p:sldId id="422" r:id="rId6"/>
    <p:sldId id="332" r:id="rId7"/>
    <p:sldId id="334" r:id="rId8"/>
    <p:sldId id="338" r:id="rId9"/>
    <p:sldId id="500" r:id="rId10"/>
    <p:sldId id="360" r:id="rId11"/>
    <p:sldId id="372" r:id="rId12"/>
    <p:sldId id="336" r:id="rId13"/>
    <p:sldId id="315" r:id="rId14"/>
    <p:sldId id="493" r:id="rId15"/>
    <p:sldId id="282" r:id="rId16"/>
    <p:sldId id="498" r:id="rId17"/>
    <p:sldId id="496" r:id="rId18"/>
    <p:sldId id="414" r:id="rId19"/>
    <p:sldId id="281" r:id="rId20"/>
    <p:sldId id="356" r:id="rId21"/>
    <p:sldId id="283" r:id="rId22"/>
    <p:sldId id="506" r:id="rId23"/>
    <p:sldId id="503" r:id="rId24"/>
    <p:sldId id="358" r:id="rId25"/>
    <p:sldId id="266" r:id="rId26"/>
    <p:sldId id="436" r:id="rId27"/>
    <p:sldId id="410" r:id="rId28"/>
    <p:sldId id="444" r:id="rId29"/>
    <p:sldId id="445" r:id="rId30"/>
    <p:sldId id="502" r:id="rId31"/>
    <p:sldId id="258" r:id="rId32"/>
    <p:sldId id="361" r:id="rId33"/>
    <p:sldId id="366" r:id="rId34"/>
    <p:sldId id="362" r:id="rId35"/>
    <p:sldId id="261" r:id="rId36"/>
    <p:sldId id="324" r:id="rId37"/>
    <p:sldId id="312" r:id="rId38"/>
    <p:sldId id="416" r:id="rId39"/>
    <p:sldId id="462" r:id="rId40"/>
    <p:sldId id="263" r:id="rId41"/>
    <p:sldId id="453" r:id="rId42"/>
    <p:sldId id="491" r:id="rId43"/>
    <p:sldId id="455" r:id="rId44"/>
    <p:sldId id="267" r:id="rId45"/>
    <p:sldId id="482" r:id="rId46"/>
    <p:sldId id="504" r:id="rId47"/>
    <p:sldId id="480" r:id="rId48"/>
    <p:sldId id="269" r:id="rId49"/>
    <p:sldId id="463" r:id="rId50"/>
    <p:sldId id="309" r:id="rId51"/>
    <p:sldId id="270" r:id="rId52"/>
    <p:sldId id="395" r:id="rId53"/>
    <p:sldId id="396" r:id="rId54"/>
    <p:sldId id="399" r:id="rId55"/>
    <p:sldId id="403" r:id="rId56"/>
    <p:sldId id="273" r:id="rId57"/>
    <p:sldId id="427" r:id="rId58"/>
    <p:sldId id="429" r:id="rId59"/>
    <p:sldId id="505" r:id="rId60"/>
    <p:sldId id="257" r:id="rId61"/>
    <p:sldId id="433"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50F847-C174-00DD-7CC6-80BA5C3AF50F}" name="DOLLE Carsten, EDU/PAI" initials="CD" userId="S::Carsten.DOLLE@oecd.org::ced7c69a-1309-4770-adbe-a534c00f6d19" providerId="AD"/>
  <p188:author id="{63AF9488-23F8-2DD9-A1A6-85405410DB37}" name="KUANG Qi, EDU/IMEP" initials="QK" userId="S::Qi.KUANG@oecd.org::2c991702-9ea2-49e8-b3e1-fd686084657f" providerId="AD"/>
  <p188:author id="{EA6CCB8A-7822-10EC-8F62-3F4D645E7F88}" name="DINARO Darien, EDU/IMEP" initials="DD" userId="S::Darien.DINARO@oecd.org::97dd1ebf-29f6-4594-ae72-0a51db408605" providerId="AD"/>
  <p188:author id="{2DA92DB6-2CF4-4557-B53D-23F542829A15}" name="SCHLEICHER Andreas, EDU" initials="AS" userId="S::Andreas.SCHLEICHER@oecd.org::a5d52cf3-b4ac-4285-8fe2-a2f778a79040" providerId="AD"/>
  <p188:author id="{D9BABEC7-EBD9-2BBB-1138-3C5C6273CBF5}" name="DE BERARDINIS Sophia, EDU/IMEP" initials="SD" userId="S::Sophia.DEBERARDINIS@oecd.org::31cd5b8e-5507-44bd-9b01-2ebb4dd7a3dd" providerId="AD"/>
  <p188:author id="{F05D07E0-5CB3-309E-BECE-3E83DB9DBEC6}" name="OZCAN SAHIN Ozge, EDU/IMEP" initials="OO" userId="S::Ozge.OZCANSAHIN@oecd.org::82d71c6a-3190-4dce-8905-963858368261" providerId="AD"/>
  <p188:author id="{A51A48E0-69D3-F653-01DD-8931D8E99509}" name="HECKMANN Corinne, EDU/IMEP" initials="HE" userId="S::corinne.heckmann@oecd.org::dc903b2d-0925-43e4-8bbb-eff6f470c934" providerId="AD"/>
  <p188:author id="{A441ACEC-48BA-5004-D067-EA4DFEC0D2BC}" name="SCHUMANN Abel, EDU/IMEP" initials="AS" userId="S::Abel.SCHUMANN@oecd.org::83bb278f-a7db-491b-877d-f13ec0e5f4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64AF"/>
    <a:srgbClr val="EAA4C8"/>
    <a:srgbClr val="FAC2B0"/>
    <a:srgbClr val="D9D9D9"/>
    <a:srgbClr val="4C5E74"/>
    <a:srgbClr val="01B5B5"/>
    <a:srgbClr val="79AF02"/>
    <a:srgbClr val="F79779"/>
    <a:srgbClr val="00B5B5"/>
    <a:srgbClr val="DD2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99EF6-2683-416D-A1ED-D8F5FA5463F0}" v="240" dt="2025-09-01T18:59:5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7" autoAdjust="0"/>
    <p:restoredTop sz="94728"/>
  </p:normalViewPr>
  <p:slideViewPr>
    <p:cSldViewPr snapToGrid="0">
      <p:cViewPr varScale="1">
        <p:scale>
          <a:sx n="132" d="100"/>
          <a:sy n="132" d="100"/>
        </p:scale>
        <p:origin x="240" y="1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LEICHER Andreas, EDU" userId="a5d52cf3-b4ac-4285-8fe2-a2f778a79040" providerId="ADAL" clId="{26F99EF6-2683-416D-A1ED-D8F5FA5463F0}"/>
    <pc:docChg chg="custSel addSld delSld modSld sldOrd">
      <pc:chgData name="SCHLEICHER Andreas, EDU" userId="a5d52cf3-b4ac-4285-8fe2-a2f778a79040" providerId="ADAL" clId="{26F99EF6-2683-416D-A1ED-D8F5FA5463F0}" dt="2025-09-01T18:59:54.761" v="920" actId="47"/>
      <pc:docMkLst>
        <pc:docMk/>
      </pc:docMkLst>
      <pc:sldChg chg="add modTransition">
        <pc:chgData name="SCHLEICHER Andreas, EDU" userId="a5d52cf3-b4ac-4285-8fe2-a2f778a79040" providerId="ADAL" clId="{26F99EF6-2683-416D-A1ED-D8F5FA5463F0}" dt="2025-08-30T13:14:47.520" v="902"/>
        <pc:sldMkLst>
          <pc:docMk/>
          <pc:sldMk cId="478566950" sldId="257"/>
        </pc:sldMkLst>
      </pc:sldChg>
      <pc:sldChg chg="modSp mod">
        <pc:chgData name="SCHLEICHER Andreas, EDU" userId="a5d52cf3-b4ac-4285-8fe2-a2f778a79040" providerId="ADAL" clId="{26F99EF6-2683-416D-A1ED-D8F5FA5463F0}" dt="2025-08-29T16:29:43.023" v="361" actId="20577"/>
        <pc:sldMkLst>
          <pc:docMk/>
          <pc:sldMk cId="2454784160" sldId="258"/>
        </pc:sldMkLst>
        <pc:spChg chg="mod">
          <ac:chgData name="SCHLEICHER Andreas, EDU" userId="a5d52cf3-b4ac-4285-8fe2-a2f778a79040" providerId="ADAL" clId="{26F99EF6-2683-416D-A1ED-D8F5FA5463F0}" dt="2025-08-29T16:29:43.023" v="361" actId="20577"/>
          <ac:spMkLst>
            <pc:docMk/>
            <pc:sldMk cId="2454784160" sldId="258"/>
            <ac:spMk id="2" creationId="{8491D545-336D-8FA6-30BF-9E2C5C241A61}"/>
          </ac:spMkLst>
        </pc:spChg>
      </pc:sldChg>
      <pc:sldChg chg="ord">
        <pc:chgData name="SCHLEICHER Andreas, EDU" userId="a5d52cf3-b4ac-4285-8fe2-a2f778a79040" providerId="ADAL" clId="{26F99EF6-2683-416D-A1ED-D8F5FA5463F0}" dt="2025-08-29T16:31:40.566" v="473"/>
        <pc:sldMkLst>
          <pc:docMk/>
          <pc:sldMk cId="1668574909" sldId="266"/>
        </pc:sldMkLst>
      </pc:sldChg>
      <pc:sldChg chg="del">
        <pc:chgData name="SCHLEICHER Andreas, EDU" userId="a5d52cf3-b4ac-4285-8fe2-a2f778a79040" providerId="ADAL" clId="{26F99EF6-2683-416D-A1ED-D8F5FA5463F0}" dt="2025-08-29T16:42:54.487" v="642" actId="47"/>
        <pc:sldMkLst>
          <pc:docMk/>
          <pc:sldMk cId="359317466" sldId="268"/>
        </pc:sldMkLst>
      </pc:sldChg>
      <pc:sldChg chg="del">
        <pc:chgData name="SCHLEICHER Andreas, EDU" userId="a5d52cf3-b4ac-4285-8fe2-a2f778a79040" providerId="ADAL" clId="{26F99EF6-2683-416D-A1ED-D8F5FA5463F0}" dt="2025-08-29T15:57:46.245" v="0" actId="47"/>
        <pc:sldMkLst>
          <pc:docMk/>
          <pc:sldMk cId="711906910" sldId="280"/>
        </pc:sldMkLst>
      </pc:sldChg>
      <pc:sldChg chg="modSp mod ord">
        <pc:chgData name="SCHLEICHER Andreas, EDU" userId="a5d52cf3-b4ac-4285-8fe2-a2f778a79040" providerId="ADAL" clId="{26F99EF6-2683-416D-A1ED-D8F5FA5463F0}" dt="2025-08-29T17:10:00.659" v="723" actId="1036"/>
        <pc:sldMkLst>
          <pc:docMk/>
          <pc:sldMk cId="512730322" sldId="281"/>
        </pc:sldMkLst>
        <pc:graphicFrameChg chg="mod">
          <ac:chgData name="SCHLEICHER Andreas, EDU" userId="a5d52cf3-b4ac-4285-8fe2-a2f778a79040" providerId="ADAL" clId="{26F99EF6-2683-416D-A1ED-D8F5FA5463F0}" dt="2025-08-29T17:09:50.885" v="714" actId="14100"/>
          <ac:graphicFrameMkLst>
            <pc:docMk/>
            <pc:sldMk cId="512730322" sldId="281"/>
            <ac:graphicFrameMk id="6" creationId="{6DE80D53-F10F-4696-8EEE-38F5C70B4A95}"/>
          </ac:graphicFrameMkLst>
        </pc:graphicFrameChg>
        <pc:picChg chg="mod">
          <ac:chgData name="SCHLEICHER Andreas, EDU" userId="a5d52cf3-b4ac-4285-8fe2-a2f778a79040" providerId="ADAL" clId="{26F99EF6-2683-416D-A1ED-D8F5FA5463F0}" dt="2025-08-29T17:10:00.659" v="723" actId="1036"/>
          <ac:picMkLst>
            <pc:docMk/>
            <pc:sldMk cId="512730322" sldId="281"/>
            <ac:picMk id="5" creationId="{7079ED90-CBCF-4172-AEAD-10F3CFE451B1}"/>
          </ac:picMkLst>
        </pc:picChg>
      </pc:sldChg>
      <pc:sldChg chg="modSp mod ord modShow">
        <pc:chgData name="SCHLEICHER Andreas, EDU" userId="a5d52cf3-b4ac-4285-8fe2-a2f778a79040" providerId="ADAL" clId="{26F99EF6-2683-416D-A1ED-D8F5FA5463F0}" dt="2025-08-29T17:09:15.230" v="674" actId="729"/>
        <pc:sldMkLst>
          <pc:docMk/>
          <pc:sldMk cId="1438828401" sldId="282"/>
        </pc:sldMkLst>
        <pc:picChg chg="mod">
          <ac:chgData name="SCHLEICHER Andreas, EDU" userId="a5d52cf3-b4ac-4285-8fe2-a2f778a79040" providerId="ADAL" clId="{26F99EF6-2683-416D-A1ED-D8F5FA5463F0}" dt="2025-08-29T17:08:42.045" v="673" actId="1035"/>
          <ac:picMkLst>
            <pc:docMk/>
            <pc:sldMk cId="1438828401" sldId="282"/>
            <ac:picMk id="5" creationId="{F3DCEAE4-3152-B2A7-798C-B3B36451DFB1}"/>
          </ac:picMkLst>
        </pc:picChg>
      </pc:sldChg>
      <pc:sldChg chg="ord">
        <pc:chgData name="SCHLEICHER Andreas, EDU" userId="a5d52cf3-b4ac-4285-8fe2-a2f778a79040" providerId="ADAL" clId="{26F99EF6-2683-416D-A1ED-D8F5FA5463F0}" dt="2025-08-29T16:32:39.750" v="482"/>
        <pc:sldMkLst>
          <pc:docMk/>
          <pc:sldMk cId="3040906089" sldId="283"/>
        </pc:sldMkLst>
      </pc:sldChg>
      <pc:sldChg chg="addSp delSp modSp add mod delAnim modAnim">
        <pc:chgData name="SCHLEICHER Andreas, EDU" userId="a5d52cf3-b4ac-4285-8fe2-a2f778a79040" providerId="ADAL" clId="{26F99EF6-2683-416D-A1ED-D8F5FA5463F0}" dt="2025-08-29T16:41:05.146" v="640" actId="20577"/>
        <pc:sldMkLst>
          <pc:docMk/>
          <pc:sldMk cId="3745631397" sldId="309"/>
        </pc:sldMkLst>
        <pc:spChg chg="mod">
          <ac:chgData name="SCHLEICHER Andreas, EDU" userId="a5d52cf3-b4ac-4285-8fe2-a2f778a79040" providerId="ADAL" clId="{26F99EF6-2683-416D-A1ED-D8F5FA5463F0}" dt="2025-08-29T16:41:05.146" v="640" actId="20577"/>
          <ac:spMkLst>
            <pc:docMk/>
            <pc:sldMk cId="3745631397" sldId="309"/>
            <ac:spMk id="2" creationId="{151B223C-D992-A04A-529D-EC4709B1DDEB}"/>
          </ac:spMkLst>
        </pc:spChg>
        <pc:picChg chg="add mod">
          <ac:chgData name="SCHLEICHER Andreas, EDU" userId="a5d52cf3-b4ac-4285-8fe2-a2f778a79040" providerId="ADAL" clId="{26F99EF6-2683-416D-A1ED-D8F5FA5463F0}" dt="2025-08-29T16:40:09.446" v="600" actId="1076"/>
          <ac:picMkLst>
            <pc:docMk/>
            <pc:sldMk cId="3745631397" sldId="309"/>
            <ac:picMk id="4" creationId="{BEA5AC02-894E-7E71-C18E-F413993A4905}"/>
          </ac:picMkLst>
        </pc:picChg>
      </pc:sldChg>
      <pc:sldChg chg="modSp mod">
        <pc:chgData name="SCHLEICHER Andreas, EDU" userId="a5d52cf3-b4ac-4285-8fe2-a2f778a79040" providerId="ADAL" clId="{26F99EF6-2683-416D-A1ED-D8F5FA5463F0}" dt="2025-08-29T16:31:22.812" v="471" actId="20577"/>
        <pc:sldMkLst>
          <pc:docMk/>
          <pc:sldMk cId="2812950612" sldId="312"/>
        </pc:sldMkLst>
        <pc:spChg chg="mod">
          <ac:chgData name="SCHLEICHER Andreas, EDU" userId="a5d52cf3-b4ac-4285-8fe2-a2f778a79040" providerId="ADAL" clId="{26F99EF6-2683-416D-A1ED-D8F5FA5463F0}" dt="2025-08-29T16:31:22.812" v="471" actId="20577"/>
          <ac:spMkLst>
            <pc:docMk/>
            <pc:sldMk cId="2812950612" sldId="312"/>
            <ac:spMk id="2" creationId="{A3042DB3-B6AF-C222-8E84-A848C783A560}"/>
          </ac:spMkLst>
        </pc:spChg>
        <pc:spChg chg="mod">
          <ac:chgData name="SCHLEICHER Andreas, EDU" userId="a5d52cf3-b4ac-4285-8fe2-a2f778a79040" providerId="ADAL" clId="{26F99EF6-2683-416D-A1ED-D8F5FA5463F0}" dt="2025-08-29T16:31:07.248" v="428" actId="404"/>
          <ac:spMkLst>
            <pc:docMk/>
            <pc:sldMk cId="2812950612" sldId="312"/>
            <ac:spMk id="4" creationId="{4833D8AA-748F-87F3-D291-65808054E22C}"/>
          </ac:spMkLst>
        </pc:spChg>
        <pc:graphicFrameChg chg="mod">
          <ac:chgData name="SCHLEICHER Andreas, EDU" userId="a5d52cf3-b4ac-4285-8fe2-a2f778a79040" providerId="ADAL" clId="{26F99EF6-2683-416D-A1ED-D8F5FA5463F0}" dt="2025-08-29T16:30:58.634" v="426" actId="403"/>
          <ac:graphicFrameMkLst>
            <pc:docMk/>
            <pc:sldMk cId="2812950612" sldId="312"/>
            <ac:graphicFrameMk id="6" creationId="{1AE857E1-7F99-4B69-9AFB-629F3D6073E0}"/>
          </ac:graphicFrameMkLst>
        </pc:graphicFrameChg>
      </pc:sldChg>
      <pc:sldChg chg="mod modShow">
        <pc:chgData name="SCHLEICHER Andreas, EDU" userId="a5d52cf3-b4ac-4285-8fe2-a2f778a79040" providerId="ADAL" clId="{26F99EF6-2683-416D-A1ED-D8F5FA5463F0}" dt="2025-08-29T16:15:39.861" v="193" actId="729"/>
        <pc:sldMkLst>
          <pc:docMk/>
          <pc:sldMk cId="1892097807" sldId="315"/>
        </pc:sldMkLst>
      </pc:sldChg>
      <pc:sldChg chg="modSp mod ord modAnim">
        <pc:chgData name="SCHLEICHER Andreas, EDU" userId="a5d52cf3-b4ac-4285-8fe2-a2f778a79040" providerId="ADAL" clId="{26F99EF6-2683-416D-A1ED-D8F5FA5463F0}" dt="2025-08-30T12:57:40.944" v="823"/>
        <pc:sldMkLst>
          <pc:docMk/>
          <pc:sldMk cId="3414039458" sldId="324"/>
        </pc:sldMkLst>
        <pc:spChg chg="mod">
          <ac:chgData name="SCHLEICHER Andreas, EDU" userId="a5d52cf3-b4ac-4285-8fe2-a2f778a79040" providerId="ADAL" clId="{26F99EF6-2683-416D-A1ED-D8F5FA5463F0}" dt="2025-08-29T16:30:21.325" v="421" actId="20577"/>
          <ac:spMkLst>
            <pc:docMk/>
            <pc:sldMk cId="3414039458" sldId="324"/>
            <ac:spMk id="2" creationId="{39765154-FDAB-1B89-D5C6-F2C0ECF6A0C1}"/>
          </ac:spMkLst>
        </pc:spChg>
      </pc:sldChg>
      <pc:sldChg chg="del">
        <pc:chgData name="SCHLEICHER Andreas, EDU" userId="a5d52cf3-b4ac-4285-8fe2-a2f778a79040" providerId="ADAL" clId="{26F99EF6-2683-416D-A1ED-D8F5FA5463F0}" dt="2025-08-29T16:15:33.328" v="192" actId="47"/>
        <pc:sldMkLst>
          <pc:docMk/>
          <pc:sldMk cId="2885393771" sldId="328"/>
        </pc:sldMkLst>
      </pc:sldChg>
      <pc:sldChg chg="del mod modShow">
        <pc:chgData name="SCHLEICHER Andreas, EDU" userId="a5d52cf3-b4ac-4285-8fe2-a2f778a79040" providerId="ADAL" clId="{26F99EF6-2683-416D-A1ED-D8F5FA5463F0}" dt="2025-08-29T16:54:49.339" v="665" actId="47"/>
        <pc:sldMkLst>
          <pc:docMk/>
          <pc:sldMk cId="3365666549" sldId="331"/>
        </pc:sldMkLst>
      </pc:sldChg>
      <pc:sldChg chg="modSp mod modTransition modAnim">
        <pc:chgData name="SCHLEICHER Andreas, EDU" userId="a5d52cf3-b4ac-4285-8fe2-a2f778a79040" providerId="ADAL" clId="{26F99EF6-2683-416D-A1ED-D8F5FA5463F0}" dt="2025-08-29T20:48:15.228" v="760"/>
        <pc:sldMkLst>
          <pc:docMk/>
          <pc:sldMk cId="655257421" sldId="332"/>
        </pc:sldMkLst>
        <pc:spChg chg="mod">
          <ac:chgData name="SCHLEICHER Andreas, EDU" userId="a5d52cf3-b4ac-4285-8fe2-a2f778a79040" providerId="ADAL" clId="{26F99EF6-2683-416D-A1ED-D8F5FA5463F0}" dt="2025-08-29T15:58:04.381" v="35" actId="20577"/>
          <ac:spMkLst>
            <pc:docMk/>
            <pc:sldMk cId="655257421" sldId="332"/>
            <ac:spMk id="2" creationId="{567811E5-8070-07BE-A843-CEF06B90C902}"/>
          </ac:spMkLst>
        </pc:spChg>
        <pc:graphicFrameChg chg="mod">
          <ac:chgData name="SCHLEICHER Andreas, EDU" userId="a5d52cf3-b4ac-4285-8fe2-a2f778a79040" providerId="ADAL" clId="{26F99EF6-2683-416D-A1ED-D8F5FA5463F0}" dt="2025-08-29T16:52:10.685" v="649" actId="14100"/>
          <ac:graphicFrameMkLst>
            <pc:docMk/>
            <pc:sldMk cId="655257421" sldId="332"/>
            <ac:graphicFrameMk id="6" creationId="{195B5CCD-CCC9-41FC-B8C6-C967181D7AC8}"/>
          </ac:graphicFrameMkLst>
        </pc:graphicFrameChg>
        <pc:picChg chg="mod">
          <ac:chgData name="SCHLEICHER Andreas, EDU" userId="a5d52cf3-b4ac-4285-8fe2-a2f778a79040" providerId="ADAL" clId="{26F99EF6-2683-416D-A1ED-D8F5FA5463F0}" dt="2025-08-29T16:52:17.301" v="662" actId="1037"/>
          <ac:picMkLst>
            <pc:docMk/>
            <pc:sldMk cId="655257421" sldId="332"/>
            <ac:picMk id="3" creationId="{A4A5D39C-9158-9375-7644-9F78A09D3E7A}"/>
          </ac:picMkLst>
        </pc:picChg>
      </pc:sldChg>
      <pc:sldChg chg="modSp mod">
        <pc:chgData name="SCHLEICHER Andreas, EDU" userId="a5d52cf3-b4ac-4285-8fe2-a2f778a79040" providerId="ADAL" clId="{26F99EF6-2683-416D-A1ED-D8F5FA5463F0}" dt="2025-08-30T13:38:02.976" v="916" actId="20577"/>
        <pc:sldMkLst>
          <pc:docMk/>
          <pc:sldMk cId="1043802889" sldId="334"/>
        </pc:sldMkLst>
        <pc:spChg chg="mod">
          <ac:chgData name="SCHLEICHER Andreas, EDU" userId="a5d52cf3-b4ac-4285-8fe2-a2f778a79040" providerId="ADAL" clId="{26F99EF6-2683-416D-A1ED-D8F5FA5463F0}" dt="2025-08-30T13:38:02.976" v="916" actId="20577"/>
          <ac:spMkLst>
            <pc:docMk/>
            <pc:sldMk cId="1043802889" sldId="334"/>
            <ac:spMk id="2" creationId="{79DEEAC3-B1B0-A9B9-EA81-F9487AF48967}"/>
          </ac:spMkLst>
        </pc:spChg>
        <pc:graphicFrameChg chg="mod">
          <ac:chgData name="SCHLEICHER Andreas, EDU" userId="a5d52cf3-b4ac-4285-8fe2-a2f778a79040" providerId="ADAL" clId="{26F99EF6-2683-416D-A1ED-D8F5FA5463F0}" dt="2025-08-29T17:07:28.801" v="666" actId="14100"/>
          <ac:graphicFrameMkLst>
            <pc:docMk/>
            <pc:sldMk cId="1043802889" sldId="334"/>
            <ac:graphicFrameMk id="6" creationId="{6AB50344-A934-4A1A-8F7E-C2B22BE46E5E}"/>
          </ac:graphicFrameMkLst>
        </pc:graphicFrameChg>
        <pc:picChg chg="mod">
          <ac:chgData name="SCHLEICHER Andreas, EDU" userId="a5d52cf3-b4ac-4285-8fe2-a2f778a79040" providerId="ADAL" clId="{26F99EF6-2683-416D-A1ED-D8F5FA5463F0}" dt="2025-08-29T17:07:33.861" v="667" actId="1076"/>
          <ac:picMkLst>
            <pc:docMk/>
            <pc:sldMk cId="1043802889" sldId="334"/>
            <ac:picMk id="3" creationId="{7F21796C-9E0C-2407-5CC5-A1AD6B1A4EC9}"/>
          </ac:picMkLst>
        </pc:picChg>
      </pc:sldChg>
      <pc:sldChg chg="modSp mod modAnim">
        <pc:chgData name="SCHLEICHER Andreas, EDU" userId="a5d52cf3-b4ac-4285-8fe2-a2f778a79040" providerId="ADAL" clId="{26F99EF6-2683-416D-A1ED-D8F5FA5463F0}" dt="2025-08-29T20:50:38.917" v="768" actId="1036"/>
        <pc:sldMkLst>
          <pc:docMk/>
          <pc:sldMk cId="1694483711" sldId="336"/>
        </pc:sldMkLst>
        <pc:picChg chg="mod">
          <ac:chgData name="SCHLEICHER Andreas, EDU" userId="a5d52cf3-b4ac-4285-8fe2-a2f778a79040" providerId="ADAL" clId="{26F99EF6-2683-416D-A1ED-D8F5FA5463F0}" dt="2025-08-29T20:50:38.917" v="768" actId="1036"/>
          <ac:picMkLst>
            <pc:docMk/>
            <pc:sldMk cId="1694483711" sldId="336"/>
            <ac:picMk id="3" creationId="{D1D327FB-9711-6624-8FDF-642C7927ED4A}"/>
          </ac:picMkLst>
        </pc:picChg>
      </pc:sldChg>
      <pc:sldChg chg="ord">
        <pc:chgData name="SCHLEICHER Andreas, EDU" userId="a5d52cf3-b4ac-4285-8fe2-a2f778a79040" providerId="ADAL" clId="{26F99EF6-2683-416D-A1ED-D8F5FA5463F0}" dt="2025-08-29T16:02:46.654" v="61"/>
        <pc:sldMkLst>
          <pc:docMk/>
          <pc:sldMk cId="2426420576" sldId="338"/>
        </pc:sldMkLst>
      </pc:sldChg>
      <pc:sldChg chg="modSp del mod">
        <pc:chgData name="SCHLEICHER Andreas, EDU" userId="a5d52cf3-b4ac-4285-8fe2-a2f778a79040" providerId="ADAL" clId="{26F99EF6-2683-416D-A1ED-D8F5FA5463F0}" dt="2025-08-29T16:37:58.395" v="596" actId="47"/>
        <pc:sldMkLst>
          <pc:docMk/>
          <pc:sldMk cId="2592670749" sldId="339"/>
        </pc:sldMkLst>
      </pc:sldChg>
      <pc:sldChg chg="addSp delSp modSp add del mod modAnim">
        <pc:chgData name="SCHLEICHER Andreas, EDU" userId="a5d52cf3-b4ac-4285-8fe2-a2f778a79040" providerId="ADAL" clId="{26F99EF6-2683-416D-A1ED-D8F5FA5463F0}" dt="2025-09-01T18:59:54.761" v="920" actId="47"/>
        <pc:sldMkLst>
          <pc:docMk/>
          <pc:sldMk cId="1237028546" sldId="342"/>
        </pc:sldMkLst>
      </pc:sldChg>
      <pc:sldChg chg="modSp mod ord modAnim">
        <pc:chgData name="SCHLEICHER Andreas, EDU" userId="a5d52cf3-b4ac-4285-8fe2-a2f778a79040" providerId="ADAL" clId="{26F99EF6-2683-416D-A1ED-D8F5FA5463F0}" dt="2025-08-29T20:57:49.914" v="785"/>
        <pc:sldMkLst>
          <pc:docMk/>
          <pc:sldMk cId="2758742844" sldId="356"/>
        </pc:sldMkLst>
        <pc:spChg chg="mod">
          <ac:chgData name="SCHLEICHER Andreas, EDU" userId="a5d52cf3-b4ac-4285-8fe2-a2f778a79040" providerId="ADAL" clId="{26F99EF6-2683-416D-A1ED-D8F5FA5463F0}" dt="2025-08-29T16:32:16.447" v="480" actId="6549"/>
          <ac:spMkLst>
            <pc:docMk/>
            <pc:sldMk cId="2758742844" sldId="356"/>
            <ac:spMk id="2" creationId="{A19C22A2-6387-B9A3-28D6-3B2C200651D6}"/>
          </ac:spMkLst>
        </pc:spChg>
        <pc:graphicFrameChg chg="mod">
          <ac:chgData name="SCHLEICHER Andreas, EDU" userId="a5d52cf3-b4ac-4285-8fe2-a2f778a79040" providerId="ADAL" clId="{26F99EF6-2683-416D-A1ED-D8F5FA5463F0}" dt="2025-08-29T17:11:09.994" v="724"/>
          <ac:graphicFrameMkLst>
            <pc:docMk/>
            <pc:sldMk cId="2758742844" sldId="356"/>
            <ac:graphicFrameMk id="6" creationId="{A743FCD4-1076-4808-8701-1BC5F40913DD}"/>
          </ac:graphicFrameMkLst>
        </pc:graphicFrameChg>
      </pc:sldChg>
      <pc:sldChg chg="modSp mod modAnim">
        <pc:chgData name="SCHLEICHER Andreas, EDU" userId="a5d52cf3-b4ac-4285-8fe2-a2f778a79040" providerId="ADAL" clId="{26F99EF6-2683-416D-A1ED-D8F5FA5463F0}" dt="2025-08-29T20:58:18.426" v="788"/>
        <pc:sldMkLst>
          <pc:docMk/>
          <pc:sldMk cId="1434514204" sldId="358"/>
        </pc:sldMkLst>
        <pc:spChg chg="mod">
          <ac:chgData name="SCHLEICHER Andreas, EDU" userId="a5d52cf3-b4ac-4285-8fe2-a2f778a79040" providerId="ADAL" clId="{26F99EF6-2683-416D-A1ED-D8F5FA5463F0}" dt="2025-08-29T16:28:46.715" v="304" actId="20577"/>
          <ac:spMkLst>
            <pc:docMk/>
            <pc:sldMk cId="1434514204" sldId="358"/>
            <ac:spMk id="2" creationId="{131E015A-E37F-B420-ADAF-95AF80F36357}"/>
          </ac:spMkLst>
        </pc:spChg>
        <pc:graphicFrameChg chg="mod">
          <ac:chgData name="SCHLEICHER Andreas, EDU" userId="a5d52cf3-b4ac-4285-8fe2-a2f778a79040" providerId="ADAL" clId="{26F99EF6-2683-416D-A1ED-D8F5FA5463F0}" dt="2025-08-29T17:11:50.625" v="728" actId="14100"/>
          <ac:graphicFrameMkLst>
            <pc:docMk/>
            <pc:sldMk cId="1434514204" sldId="358"/>
            <ac:graphicFrameMk id="3" creationId="{AF92CAA8-41FE-F0F6-8ABE-FC259A673FB6}"/>
          </ac:graphicFrameMkLst>
        </pc:graphicFrameChg>
        <pc:picChg chg="mod">
          <ac:chgData name="SCHLEICHER Andreas, EDU" userId="a5d52cf3-b4ac-4285-8fe2-a2f778a79040" providerId="ADAL" clId="{26F99EF6-2683-416D-A1ED-D8F5FA5463F0}" dt="2025-08-29T17:11:54.964" v="729" actId="1076"/>
          <ac:picMkLst>
            <pc:docMk/>
            <pc:sldMk cId="1434514204" sldId="358"/>
            <ac:picMk id="5" creationId="{1D28D040-747B-2BE7-7984-F435E293B6B4}"/>
          </ac:picMkLst>
        </pc:picChg>
      </pc:sldChg>
      <pc:sldChg chg="modSp mod ord modShow">
        <pc:chgData name="SCHLEICHER Andreas, EDU" userId="a5d52cf3-b4ac-4285-8fe2-a2f778a79040" providerId="ADAL" clId="{26F99EF6-2683-416D-A1ED-D8F5FA5463F0}" dt="2025-08-29T16:15:13.264" v="191" actId="729"/>
        <pc:sldMkLst>
          <pc:docMk/>
          <pc:sldMk cId="314440661" sldId="360"/>
        </pc:sldMkLst>
        <pc:spChg chg="mod">
          <ac:chgData name="SCHLEICHER Andreas, EDU" userId="a5d52cf3-b4ac-4285-8fe2-a2f778a79040" providerId="ADAL" clId="{26F99EF6-2683-416D-A1ED-D8F5FA5463F0}" dt="2025-08-29T16:02:19.414" v="57" actId="20577"/>
          <ac:spMkLst>
            <pc:docMk/>
            <pc:sldMk cId="314440661" sldId="360"/>
            <ac:spMk id="2" creationId="{7CCBE072-D3B2-B276-C4F9-0FD169A2C296}"/>
          </ac:spMkLst>
        </pc:spChg>
      </pc:sldChg>
      <pc:sldChg chg="modAnim">
        <pc:chgData name="SCHLEICHER Andreas, EDU" userId="a5d52cf3-b4ac-4285-8fe2-a2f778a79040" providerId="ADAL" clId="{26F99EF6-2683-416D-A1ED-D8F5FA5463F0}" dt="2025-08-30T12:52:05.042" v="818"/>
        <pc:sldMkLst>
          <pc:docMk/>
          <pc:sldMk cId="4020827545" sldId="361"/>
        </pc:sldMkLst>
      </pc:sldChg>
      <pc:sldChg chg="modAnim">
        <pc:chgData name="SCHLEICHER Andreas, EDU" userId="a5d52cf3-b4ac-4285-8fe2-a2f778a79040" providerId="ADAL" clId="{26F99EF6-2683-416D-A1ED-D8F5FA5463F0}" dt="2025-08-30T12:57:17.553" v="821"/>
        <pc:sldMkLst>
          <pc:docMk/>
          <pc:sldMk cId="2496973571" sldId="362"/>
        </pc:sldMkLst>
      </pc:sldChg>
      <pc:sldChg chg="del">
        <pc:chgData name="SCHLEICHER Andreas, EDU" userId="a5d52cf3-b4ac-4285-8fe2-a2f778a79040" providerId="ADAL" clId="{26F99EF6-2683-416D-A1ED-D8F5FA5463F0}" dt="2025-08-29T17:13:21.882" v="755" actId="47"/>
        <pc:sldMkLst>
          <pc:docMk/>
          <pc:sldMk cId="200474648" sldId="367"/>
        </pc:sldMkLst>
      </pc:sldChg>
      <pc:sldChg chg="modSp add mod modTransition modAnim">
        <pc:chgData name="SCHLEICHER Andreas, EDU" userId="a5d52cf3-b4ac-4285-8fe2-a2f778a79040" providerId="ADAL" clId="{26F99EF6-2683-416D-A1ED-D8F5FA5463F0}" dt="2025-08-29T16:09:02.380" v="185"/>
        <pc:sldMkLst>
          <pc:docMk/>
          <pc:sldMk cId="1431657250" sldId="372"/>
        </pc:sldMkLst>
        <pc:spChg chg="mod">
          <ac:chgData name="SCHLEICHER Andreas, EDU" userId="a5d52cf3-b4ac-4285-8fe2-a2f778a79040" providerId="ADAL" clId="{26F99EF6-2683-416D-A1ED-D8F5FA5463F0}" dt="2025-08-29T16:06:19.126" v="98" actId="20577"/>
          <ac:spMkLst>
            <pc:docMk/>
            <pc:sldMk cId="1431657250" sldId="372"/>
            <ac:spMk id="2" creationId="{DF457DFD-153C-2A25-5FE5-D671C225E9A2}"/>
          </ac:spMkLst>
        </pc:spChg>
        <pc:graphicFrameChg chg="mod">
          <ac:chgData name="SCHLEICHER Andreas, EDU" userId="a5d52cf3-b4ac-4285-8fe2-a2f778a79040" providerId="ADAL" clId="{26F99EF6-2683-416D-A1ED-D8F5FA5463F0}" dt="2025-08-29T16:06:48.755" v="113" actId="692"/>
          <ac:graphicFrameMkLst>
            <pc:docMk/>
            <pc:sldMk cId="1431657250" sldId="372"/>
            <ac:graphicFrameMk id="6" creationId="{B4601ED9-9F44-4C0E-B95D-6771A13D89BD}"/>
          </ac:graphicFrameMkLst>
        </pc:graphicFrameChg>
      </pc:sldChg>
      <pc:sldChg chg="modSp del mod">
        <pc:chgData name="SCHLEICHER Andreas, EDU" userId="a5d52cf3-b4ac-4285-8fe2-a2f778a79040" providerId="ADAL" clId="{26F99EF6-2683-416D-A1ED-D8F5FA5463F0}" dt="2025-08-29T16:42:55.168" v="643" actId="47"/>
        <pc:sldMkLst>
          <pc:docMk/>
          <pc:sldMk cId="3037562395" sldId="390"/>
        </pc:sldMkLst>
      </pc:sldChg>
      <pc:sldChg chg="modAnim">
        <pc:chgData name="SCHLEICHER Andreas, EDU" userId="a5d52cf3-b4ac-4285-8fe2-a2f778a79040" providerId="ADAL" clId="{26F99EF6-2683-416D-A1ED-D8F5FA5463F0}" dt="2025-08-30T13:12:11.046" v="895"/>
        <pc:sldMkLst>
          <pc:docMk/>
          <pc:sldMk cId="1075814950" sldId="395"/>
        </pc:sldMkLst>
      </pc:sldChg>
      <pc:sldChg chg="addSp modSp mod modAnim">
        <pc:chgData name="SCHLEICHER Andreas, EDU" userId="a5d52cf3-b4ac-4285-8fe2-a2f778a79040" providerId="ADAL" clId="{26F99EF6-2683-416D-A1ED-D8F5FA5463F0}" dt="2025-08-30T13:44:47.534" v="918" actId="1076"/>
        <pc:sldMkLst>
          <pc:docMk/>
          <pc:sldMk cId="2492996531" sldId="403"/>
        </pc:sldMkLst>
        <pc:picChg chg="add mod">
          <ac:chgData name="SCHLEICHER Andreas, EDU" userId="a5d52cf3-b4ac-4285-8fe2-a2f778a79040" providerId="ADAL" clId="{26F99EF6-2683-416D-A1ED-D8F5FA5463F0}" dt="2025-08-30T13:44:47.534" v="918" actId="1076"/>
          <ac:picMkLst>
            <pc:docMk/>
            <pc:sldMk cId="2492996531" sldId="403"/>
            <ac:picMk id="3" creationId="{42853769-1974-53BF-35A9-4E7451E418C7}"/>
          </ac:picMkLst>
        </pc:picChg>
      </pc:sldChg>
      <pc:sldChg chg="ord">
        <pc:chgData name="SCHLEICHER Andreas, EDU" userId="a5d52cf3-b4ac-4285-8fe2-a2f778a79040" providerId="ADAL" clId="{26F99EF6-2683-416D-A1ED-D8F5FA5463F0}" dt="2025-08-29T16:32:53.053" v="484"/>
        <pc:sldMkLst>
          <pc:docMk/>
          <pc:sldMk cId="2689321678" sldId="410"/>
        </pc:sldMkLst>
      </pc:sldChg>
      <pc:sldChg chg="modSp mod ord">
        <pc:chgData name="SCHLEICHER Andreas, EDU" userId="a5d52cf3-b4ac-4285-8fe2-a2f778a79040" providerId="ADAL" clId="{26F99EF6-2683-416D-A1ED-D8F5FA5463F0}" dt="2025-08-29T17:09:40.386" v="712" actId="20577"/>
        <pc:sldMkLst>
          <pc:docMk/>
          <pc:sldMk cId="1404037730" sldId="414"/>
        </pc:sldMkLst>
        <pc:spChg chg="mod">
          <ac:chgData name="SCHLEICHER Andreas, EDU" userId="a5d52cf3-b4ac-4285-8fe2-a2f778a79040" providerId="ADAL" clId="{26F99EF6-2683-416D-A1ED-D8F5FA5463F0}" dt="2025-08-29T17:09:40.386" v="712" actId="20577"/>
          <ac:spMkLst>
            <pc:docMk/>
            <pc:sldMk cId="1404037730" sldId="414"/>
            <ac:spMk id="6" creationId="{2F554C45-CD0C-625B-B1B2-C19CD30B9B49}"/>
          </ac:spMkLst>
        </pc:spChg>
      </pc:sldChg>
      <pc:sldChg chg="modSp mod ord">
        <pc:chgData name="SCHLEICHER Andreas, EDU" userId="a5d52cf3-b4ac-4285-8fe2-a2f778a79040" providerId="ADAL" clId="{26F99EF6-2683-416D-A1ED-D8F5FA5463F0}" dt="2025-08-29T16:35:41.689" v="583"/>
        <pc:sldMkLst>
          <pc:docMk/>
          <pc:sldMk cId="551839582" sldId="416"/>
        </pc:sldMkLst>
        <pc:spChg chg="mod">
          <ac:chgData name="SCHLEICHER Andreas, EDU" userId="a5d52cf3-b4ac-4285-8fe2-a2f778a79040" providerId="ADAL" clId="{26F99EF6-2683-416D-A1ED-D8F5FA5463F0}" dt="2025-08-29T16:35:35.497" v="581" actId="20577"/>
          <ac:spMkLst>
            <pc:docMk/>
            <pc:sldMk cId="551839582" sldId="416"/>
            <ac:spMk id="2" creationId="{14FDB71F-7748-8E9D-1385-3CFFCE048FB0}"/>
          </ac:spMkLst>
        </pc:spChg>
      </pc:sldChg>
      <pc:sldChg chg="modSp mod">
        <pc:chgData name="SCHLEICHER Andreas, EDU" userId="a5d52cf3-b4ac-4285-8fe2-a2f778a79040" providerId="ADAL" clId="{26F99EF6-2683-416D-A1ED-D8F5FA5463F0}" dt="2025-08-29T15:58:17.935" v="49" actId="20577"/>
        <pc:sldMkLst>
          <pc:docMk/>
          <pc:sldMk cId="2333990943" sldId="422"/>
        </pc:sldMkLst>
        <pc:spChg chg="mod">
          <ac:chgData name="SCHLEICHER Andreas, EDU" userId="a5d52cf3-b4ac-4285-8fe2-a2f778a79040" providerId="ADAL" clId="{26F99EF6-2683-416D-A1ED-D8F5FA5463F0}" dt="2025-08-29T15:58:17.935" v="49" actId="20577"/>
          <ac:spMkLst>
            <pc:docMk/>
            <pc:sldMk cId="2333990943" sldId="422"/>
            <ac:spMk id="2" creationId="{6D28EDFE-4571-2071-3AFA-8E91F6C1C5A4}"/>
          </ac:spMkLst>
        </pc:spChg>
      </pc:sldChg>
      <pc:sldChg chg="del">
        <pc:chgData name="SCHLEICHER Andreas, EDU" userId="a5d52cf3-b4ac-4285-8fe2-a2f778a79040" providerId="ADAL" clId="{26F99EF6-2683-416D-A1ED-D8F5FA5463F0}" dt="2025-08-29T16:43:18.599" v="644" actId="47"/>
        <pc:sldMkLst>
          <pc:docMk/>
          <pc:sldMk cId="811205725" sldId="424"/>
        </pc:sldMkLst>
      </pc:sldChg>
      <pc:sldChg chg="modSp mod modAnim">
        <pc:chgData name="SCHLEICHER Andreas, EDU" userId="a5d52cf3-b4ac-4285-8fe2-a2f778a79040" providerId="ADAL" clId="{26F99EF6-2683-416D-A1ED-D8F5FA5463F0}" dt="2025-08-30T13:13:17.323" v="898"/>
        <pc:sldMkLst>
          <pc:docMk/>
          <pc:sldMk cId="1979066672" sldId="427"/>
        </pc:sldMkLst>
        <pc:spChg chg="mod">
          <ac:chgData name="SCHLEICHER Andreas, EDU" userId="a5d52cf3-b4ac-4285-8fe2-a2f778a79040" providerId="ADAL" clId="{26F99EF6-2683-416D-A1ED-D8F5FA5463F0}" dt="2025-08-30T13:13:09.133" v="897" actId="20577"/>
          <ac:spMkLst>
            <pc:docMk/>
            <pc:sldMk cId="1979066672" sldId="427"/>
            <ac:spMk id="2" creationId="{7A8A7772-D4BE-8EA7-ED0B-F5BC9B31E3BC}"/>
          </ac:spMkLst>
        </pc:spChg>
      </pc:sldChg>
      <pc:sldChg chg="mod modShow">
        <pc:chgData name="SCHLEICHER Andreas, EDU" userId="a5d52cf3-b4ac-4285-8fe2-a2f778a79040" providerId="ADAL" clId="{26F99EF6-2683-416D-A1ED-D8F5FA5463F0}" dt="2025-08-30T13:13:37.258" v="899" actId="729"/>
        <pc:sldMkLst>
          <pc:docMk/>
          <pc:sldMk cId="1788446857" sldId="429"/>
        </pc:sldMkLst>
      </pc:sldChg>
      <pc:sldChg chg="del">
        <pc:chgData name="SCHLEICHER Andreas, EDU" userId="a5d52cf3-b4ac-4285-8fe2-a2f778a79040" providerId="ADAL" clId="{26F99EF6-2683-416D-A1ED-D8F5FA5463F0}" dt="2025-08-29T16:43:45.572" v="646" actId="47"/>
        <pc:sldMkLst>
          <pc:docMk/>
          <pc:sldMk cId="3015860528" sldId="431"/>
        </pc:sldMkLst>
      </pc:sldChg>
      <pc:sldChg chg="modSp mod ord modAnim">
        <pc:chgData name="SCHLEICHER Andreas, EDU" userId="a5d52cf3-b4ac-4285-8fe2-a2f778a79040" providerId="ADAL" clId="{26F99EF6-2683-416D-A1ED-D8F5FA5463F0}" dt="2025-08-30T12:48:49.385" v="811" actId="20577"/>
        <pc:sldMkLst>
          <pc:docMk/>
          <pc:sldMk cId="2130908733" sldId="436"/>
        </pc:sldMkLst>
        <pc:spChg chg="mod">
          <ac:chgData name="SCHLEICHER Andreas, EDU" userId="a5d52cf3-b4ac-4285-8fe2-a2f778a79040" providerId="ADAL" clId="{26F99EF6-2683-416D-A1ED-D8F5FA5463F0}" dt="2025-08-30T12:48:49.385" v="811" actId="20577"/>
          <ac:spMkLst>
            <pc:docMk/>
            <pc:sldMk cId="2130908733" sldId="436"/>
            <ac:spMk id="2" creationId="{592AF3D1-D1FC-28D2-1E05-E9BDF89C8A4F}"/>
          </ac:spMkLst>
        </pc:spChg>
      </pc:sldChg>
      <pc:sldChg chg="ord modAnim">
        <pc:chgData name="SCHLEICHER Andreas, EDU" userId="a5d52cf3-b4ac-4285-8fe2-a2f778a79040" providerId="ADAL" clId="{26F99EF6-2683-416D-A1ED-D8F5FA5463F0}" dt="2025-08-30T12:50:04.265" v="814"/>
        <pc:sldMkLst>
          <pc:docMk/>
          <pc:sldMk cId="3827117324" sldId="444"/>
        </pc:sldMkLst>
      </pc:sldChg>
      <pc:sldChg chg="modSp mod ord modAnim">
        <pc:chgData name="SCHLEICHER Andreas, EDU" userId="a5d52cf3-b4ac-4285-8fe2-a2f778a79040" providerId="ADAL" clId="{26F99EF6-2683-416D-A1ED-D8F5FA5463F0}" dt="2025-08-30T12:51:26.860" v="817"/>
        <pc:sldMkLst>
          <pc:docMk/>
          <pc:sldMk cId="1633659057" sldId="445"/>
        </pc:sldMkLst>
        <pc:spChg chg="mod">
          <ac:chgData name="SCHLEICHER Andreas, EDU" userId="a5d52cf3-b4ac-4285-8fe2-a2f778a79040" providerId="ADAL" clId="{26F99EF6-2683-416D-A1ED-D8F5FA5463F0}" dt="2025-08-29T17:12:46.961" v="752" actId="20577"/>
          <ac:spMkLst>
            <pc:docMk/>
            <pc:sldMk cId="1633659057" sldId="445"/>
            <ac:spMk id="2" creationId="{717678C4-F35E-8775-ACEB-5EDE08ACEDD7}"/>
          </ac:spMkLst>
        </pc:spChg>
      </pc:sldChg>
      <pc:sldChg chg="modSp mod modAnim">
        <pc:chgData name="SCHLEICHER Andreas, EDU" userId="a5d52cf3-b4ac-4285-8fe2-a2f778a79040" providerId="ADAL" clId="{26F99EF6-2683-416D-A1ED-D8F5FA5463F0}" dt="2025-08-30T13:07:23.274" v="824"/>
        <pc:sldMkLst>
          <pc:docMk/>
          <pc:sldMk cId="981575428" sldId="453"/>
        </pc:sldMkLst>
        <pc:spChg chg="mod">
          <ac:chgData name="SCHLEICHER Andreas, EDU" userId="a5d52cf3-b4ac-4285-8fe2-a2f778a79040" providerId="ADAL" clId="{26F99EF6-2683-416D-A1ED-D8F5FA5463F0}" dt="2025-08-29T16:33:17.744" v="501" actId="20577"/>
          <ac:spMkLst>
            <pc:docMk/>
            <pc:sldMk cId="981575428" sldId="453"/>
            <ac:spMk id="2" creationId="{D5A7ABD4-ADF4-9254-0F24-75247B5ABA45}"/>
          </ac:spMkLst>
        </pc:spChg>
        <pc:graphicFrameChg chg="mod">
          <ac:chgData name="SCHLEICHER Andreas, EDU" userId="a5d52cf3-b4ac-4285-8fe2-a2f778a79040" providerId="ADAL" clId="{26F99EF6-2683-416D-A1ED-D8F5FA5463F0}" dt="2025-08-29T16:33:27.547" v="504" actId="14100"/>
          <ac:graphicFrameMkLst>
            <pc:docMk/>
            <pc:sldMk cId="981575428" sldId="453"/>
            <ac:graphicFrameMk id="6" creationId="{F92D6E3C-3CD3-4021-90D7-28D7592B8E6A}"/>
          </ac:graphicFrameMkLst>
        </pc:graphicFrameChg>
        <pc:picChg chg="mod">
          <ac:chgData name="SCHLEICHER Andreas, EDU" userId="a5d52cf3-b4ac-4285-8fe2-a2f778a79040" providerId="ADAL" clId="{26F99EF6-2683-416D-A1ED-D8F5FA5463F0}" dt="2025-08-29T17:23:46.047" v="758" actId="1038"/>
          <ac:picMkLst>
            <pc:docMk/>
            <pc:sldMk cId="981575428" sldId="453"/>
            <ac:picMk id="3" creationId="{F79E4049-27B7-AB1D-2615-38B1D7DC36D4}"/>
          </ac:picMkLst>
        </pc:picChg>
      </pc:sldChg>
      <pc:sldChg chg="modSp mod modAnim">
        <pc:chgData name="SCHLEICHER Andreas, EDU" userId="a5d52cf3-b4ac-4285-8fe2-a2f778a79040" providerId="ADAL" clId="{26F99EF6-2683-416D-A1ED-D8F5FA5463F0}" dt="2025-08-30T13:08:36.002" v="852"/>
        <pc:sldMkLst>
          <pc:docMk/>
          <pc:sldMk cId="1312149658" sldId="455"/>
        </pc:sldMkLst>
        <pc:spChg chg="mod">
          <ac:chgData name="SCHLEICHER Andreas, EDU" userId="a5d52cf3-b4ac-4285-8fe2-a2f778a79040" providerId="ADAL" clId="{26F99EF6-2683-416D-A1ED-D8F5FA5463F0}" dt="2025-08-30T13:08:15.299" v="850" actId="20577"/>
          <ac:spMkLst>
            <pc:docMk/>
            <pc:sldMk cId="1312149658" sldId="455"/>
            <ac:spMk id="2" creationId="{A6DE7FE1-21BD-95E6-D98E-D2366FB07142}"/>
          </ac:spMkLst>
        </pc:spChg>
      </pc:sldChg>
      <pc:sldChg chg="modSp mod ord">
        <pc:chgData name="SCHLEICHER Andreas, EDU" userId="a5d52cf3-b4ac-4285-8fe2-a2f778a79040" providerId="ADAL" clId="{26F99EF6-2683-416D-A1ED-D8F5FA5463F0}" dt="2025-08-29T17:13:54.468" v="756" actId="20577"/>
        <pc:sldMkLst>
          <pc:docMk/>
          <pc:sldMk cId="3802993798" sldId="462"/>
        </pc:sldMkLst>
        <pc:spChg chg="mod">
          <ac:chgData name="SCHLEICHER Andreas, EDU" userId="a5d52cf3-b4ac-4285-8fe2-a2f778a79040" providerId="ADAL" clId="{26F99EF6-2683-416D-A1ED-D8F5FA5463F0}" dt="2025-08-29T17:13:54.468" v="756" actId="20577"/>
          <ac:spMkLst>
            <pc:docMk/>
            <pc:sldMk cId="3802993798" sldId="462"/>
            <ac:spMk id="2" creationId="{15B1ED51-831A-4614-835C-67C87B41F0E7}"/>
          </ac:spMkLst>
        </pc:spChg>
      </pc:sldChg>
      <pc:sldChg chg="modAnim">
        <pc:chgData name="SCHLEICHER Andreas, EDU" userId="a5d52cf3-b4ac-4285-8fe2-a2f778a79040" providerId="ADAL" clId="{26F99EF6-2683-416D-A1ED-D8F5FA5463F0}" dt="2025-08-30T13:11:14.822" v="894"/>
        <pc:sldMkLst>
          <pc:docMk/>
          <pc:sldMk cId="1831303641" sldId="480"/>
        </pc:sldMkLst>
      </pc:sldChg>
      <pc:sldChg chg="delSp modSp del mod delAnim">
        <pc:chgData name="SCHLEICHER Andreas, EDU" userId="a5d52cf3-b4ac-4285-8fe2-a2f778a79040" providerId="ADAL" clId="{26F99EF6-2683-416D-A1ED-D8F5FA5463F0}" dt="2025-08-29T16:37:31.948" v="593" actId="47"/>
        <pc:sldMkLst>
          <pc:docMk/>
          <pc:sldMk cId="681284154" sldId="481"/>
        </pc:sldMkLst>
      </pc:sldChg>
      <pc:sldChg chg="modAnim">
        <pc:chgData name="SCHLEICHER Andreas, EDU" userId="a5d52cf3-b4ac-4285-8fe2-a2f778a79040" providerId="ADAL" clId="{26F99EF6-2683-416D-A1ED-D8F5FA5463F0}" dt="2025-08-30T13:09:40.460" v="853"/>
        <pc:sldMkLst>
          <pc:docMk/>
          <pc:sldMk cId="1293306327" sldId="482"/>
        </pc:sldMkLst>
      </pc:sldChg>
      <pc:sldChg chg="modSp mod modAnim">
        <pc:chgData name="SCHLEICHER Andreas, EDU" userId="a5d52cf3-b4ac-4285-8fe2-a2f778a79040" providerId="ADAL" clId="{26F99EF6-2683-416D-A1ED-D8F5FA5463F0}" dt="2025-08-30T13:07:44.039" v="826"/>
        <pc:sldMkLst>
          <pc:docMk/>
          <pc:sldMk cId="351516415" sldId="491"/>
        </pc:sldMkLst>
        <pc:spChg chg="mod">
          <ac:chgData name="SCHLEICHER Andreas, EDU" userId="a5d52cf3-b4ac-4285-8fe2-a2f778a79040" providerId="ADAL" clId="{26F99EF6-2683-416D-A1ED-D8F5FA5463F0}" dt="2025-08-29T16:34:41.557" v="518" actId="6549"/>
          <ac:spMkLst>
            <pc:docMk/>
            <pc:sldMk cId="351516415" sldId="491"/>
            <ac:spMk id="2" creationId="{9ABCAC31-4051-9C83-1710-1EC1D83D2C18}"/>
          </ac:spMkLst>
        </pc:spChg>
      </pc:sldChg>
      <pc:sldChg chg="del">
        <pc:chgData name="SCHLEICHER Andreas, EDU" userId="a5d52cf3-b4ac-4285-8fe2-a2f778a79040" providerId="ADAL" clId="{26F99EF6-2683-416D-A1ED-D8F5FA5463F0}" dt="2025-08-29T16:34:24.951" v="512" actId="47"/>
        <pc:sldMkLst>
          <pc:docMk/>
          <pc:sldMk cId="513986189" sldId="492"/>
        </pc:sldMkLst>
      </pc:sldChg>
      <pc:sldChg chg="modSp add mod modTransition modAnim">
        <pc:chgData name="SCHLEICHER Andreas, EDU" userId="a5d52cf3-b4ac-4285-8fe2-a2f778a79040" providerId="ADAL" clId="{26F99EF6-2683-416D-A1ED-D8F5FA5463F0}" dt="2025-08-29T20:53:04.261" v="775"/>
        <pc:sldMkLst>
          <pc:docMk/>
          <pc:sldMk cId="2837059514" sldId="493"/>
        </pc:sldMkLst>
        <pc:graphicFrameChg chg="mod">
          <ac:chgData name="SCHLEICHER Andreas, EDU" userId="a5d52cf3-b4ac-4285-8fe2-a2f778a79040" providerId="ADAL" clId="{26F99EF6-2683-416D-A1ED-D8F5FA5463F0}" dt="2025-08-29T20:52:44.558" v="773" actId="208"/>
          <ac:graphicFrameMkLst>
            <pc:docMk/>
            <pc:sldMk cId="2837059514" sldId="493"/>
            <ac:graphicFrameMk id="6" creationId="{606248E1-1466-4196-A192-EEB955C33CD0}"/>
          </ac:graphicFrameMkLst>
        </pc:graphicFrameChg>
        <pc:picChg chg="mod">
          <ac:chgData name="SCHLEICHER Andreas, EDU" userId="a5d52cf3-b4ac-4285-8fe2-a2f778a79040" providerId="ADAL" clId="{26F99EF6-2683-416D-A1ED-D8F5FA5463F0}" dt="2025-08-29T16:26:48.145" v="197" actId="1038"/>
          <ac:picMkLst>
            <pc:docMk/>
            <pc:sldMk cId="2837059514" sldId="493"/>
            <ac:picMk id="3" creationId="{F6E27339-3793-66EB-213D-0371F9710C3C}"/>
          </ac:picMkLst>
        </pc:picChg>
      </pc:sldChg>
      <pc:sldChg chg="modSp add mod modTransition modAnim">
        <pc:chgData name="SCHLEICHER Andreas, EDU" userId="a5d52cf3-b4ac-4285-8fe2-a2f778a79040" providerId="ADAL" clId="{26F99EF6-2683-416D-A1ED-D8F5FA5463F0}" dt="2025-08-29T20:55:06.657" v="783"/>
        <pc:sldMkLst>
          <pc:docMk/>
          <pc:sldMk cId="1677403531" sldId="496"/>
        </pc:sldMkLst>
        <pc:picChg chg="mod">
          <ac:chgData name="SCHLEICHER Andreas, EDU" userId="a5d52cf3-b4ac-4285-8fe2-a2f778a79040" providerId="ADAL" clId="{26F99EF6-2683-416D-A1ED-D8F5FA5463F0}" dt="2025-08-29T16:28:00.180" v="226" actId="1038"/>
          <ac:picMkLst>
            <pc:docMk/>
            <pc:sldMk cId="1677403531" sldId="496"/>
            <ac:picMk id="3" creationId="{E61A192D-AD4B-72AC-0F56-578A85306B38}"/>
          </ac:picMkLst>
        </pc:picChg>
      </pc:sldChg>
      <pc:sldChg chg="modSp add mod modTransition modAnim">
        <pc:chgData name="SCHLEICHER Andreas, EDU" userId="a5d52cf3-b4ac-4285-8fe2-a2f778a79040" providerId="ADAL" clId="{26F99EF6-2683-416D-A1ED-D8F5FA5463F0}" dt="2025-08-29T20:54:38.165" v="782"/>
        <pc:sldMkLst>
          <pc:docMk/>
          <pc:sldMk cId="181951045" sldId="498"/>
        </pc:sldMkLst>
        <pc:spChg chg="mod">
          <ac:chgData name="SCHLEICHER Andreas, EDU" userId="a5d52cf3-b4ac-4285-8fe2-a2f778a79040" providerId="ADAL" clId="{26F99EF6-2683-416D-A1ED-D8F5FA5463F0}" dt="2025-08-29T16:27:00.688" v="211" actId="20577"/>
          <ac:spMkLst>
            <pc:docMk/>
            <pc:sldMk cId="181951045" sldId="498"/>
            <ac:spMk id="2" creationId="{E091098C-BC6F-27BB-8814-0D050CC69BD3}"/>
          </ac:spMkLst>
        </pc:spChg>
        <pc:graphicFrameChg chg="mod">
          <ac:chgData name="SCHLEICHER Andreas, EDU" userId="a5d52cf3-b4ac-4285-8fe2-a2f778a79040" providerId="ADAL" clId="{26F99EF6-2683-416D-A1ED-D8F5FA5463F0}" dt="2025-08-29T20:53:45.359" v="779" actId="208"/>
          <ac:graphicFrameMkLst>
            <pc:docMk/>
            <pc:sldMk cId="181951045" sldId="498"/>
            <ac:graphicFrameMk id="3" creationId="{E4BF3D9D-9FFE-3D43-6D36-28C38530B306}"/>
          </ac:graphicFrameMkLst>
        </pc:graphicFrameChg>
      </pc:sldChg>
      <pc:sldChg chg="modSp add mod modTransition modAnim">
        <pc:chgData name="SCHLEICHER Andreas, EDU" userId="a5d52cf3-b4ac-4285-8fe2-a2f778a79040" providerId="ADAL" clId="{26F99EF6-2683-416D-A1ED-D8F5FA5463F0}" dt="2025-08-29T20:48:59.067" v="761"/>
        <pc:sldMkLst>
          <pc:docMk/>
          <pc:sldMk cId="1530674488" sldId="500"/>
        </pc:sldMkLst>
        <pc:picChg chg="mod">
          <ac:chgData name="SCHLEICHER Andreas, EDU" userId="a5d52cf3-b4ac-4285-8fe2-a2f778a79040" providerId="ADAL" clId="{26F99EF6-2683-416D-A1ED-D8F5FA5463F0}" dt="2025-08-29T16:15:04.139" v="188" actId="1038"/>
          <ac:picMkLst>
            <pc:docMk/>
            <pc:sldMk cId="1530674488" sldId="500"/>
            <ac:picMk id="3" creationId="{5F379734-33C5-7FC9-F03E-0DB053AF3786}"/>
          </ac:picMkLst>
        </pc:picChg>
      </pc:sldChg>
      <pc:sldChg chg="ord">
        <pc:chgData name="SCHLEICHER Andreas, EDU" userId="a5d52cf3-b4ac-4285-8fe2-a2f778a79040" providerId="ADAL" clId="{26F99EF6-2683-416D-A1ED-D8F5FA5463F0}" dt="2025-08-29T17:12:54.283" v="754"/>
        <pc:sldMkLst>
          <pc:docMk/>
          <pc:sldMk cId="3399641708" sldId="502"/>
        </pc:sldMkLst>
      </pc:sldChg>
      <pc:sldChg chg="modSp add del mod modTransition">
        <pc:chgData name="SCHLEICHER Andreas, EDU" userId="a5d52cf3-b4ac-4285-8fe2-a2f778a79040" providerId="ADAL" clId="{26F99EF6-2683-416D-A1ED-D8F5FA5463F0}" dt="2025-08-29T16:34:47.749" v="519" actId="47"/>
        <pc:sldMkLst>
          <pc:docMk/>
          <pc:sldMk cId="801205789" sldId="504"/>
        </pc:sldMkLst>
      </pc:sldChg>
      <pc:sldChg chg="addSp modSp add mod modAnim">
        <pc:chgData name="SCHLEICHER Andreas, EDU" userId="a5d52cf3-b4ac-4285-8fe2-a2f778a79040" providerId="ADAL" clId="{26F99EF6-2683-416D-A1ED-D8F5FA5463F0}" dt="2025-08-30T13:10:29.855" v="891"/>
        <pc:sldMkLst>
          <pc:docMk/>
          <pc:sldMk cId="3365515486" sldId="504"/>
        </pc:sldMkLst>
        <pc:spChg chg="mod">
          <ac:chgData name="SCHLEICHER Andreas, EDU" userId="a5d52cf3-b4ac-4285-8fe2-a2f778a79040" providerId="ADAL" clId="{26F99EF6-2683-416D-A1ED-D8F5FA5463F0}" dt="2025-08-30T13:10:09.638" v="888" actId="20577"/>
          <ac:spMkLst>
            <pc:docMk/>
            <pc:sldMk cId="3365515486" sldId="504"/>
            <ac:spMk id="2" creationId="{C3CA127B-7E86-4681-CB28-C4F006643D33}"/>
          </ac:spMkLst>
        </pc:spChg>
        <pc:picChg chg="add mod">
          <ac:chgData name="SCHLEICHER Andreas, EDU" userId="a5d52cf3-b4ac-4285-8fe2-a2f778a79040" providerId="ADAL" clId="{26F99EF6-2683-416D-A1ED-D8F5FA5463F0}" dt="2025-08-29T16:37:27.032" v="592" actId="1037"/>
          <ac:picMkLst>
            <pc:docMk/>
            <pc:sldMk cId="3365515486" sldId="504"/>
            <ac:picMk id="5" creationId="{8C09A3D1-9754-FBC1-F73B-964672489050}"/>
          </ac:picMkLst>
        </pc:picChg>
      </pc:sldChg>
      <pc:sldChg chg="add modTransition modAnim">
        <pc:chgData name="SCHLEICHER Andreas, EDU" userId="a5d52cf3-b4ac-4285-8fe2-a2f778a79040" providerId="ADAL" clId="{26F99EF6-2683-416D-A1ED-D8F5FA5463F0}" dt="2025-08-30T13:13:48.531" v="900"/>
        <pc:sldMkLst>
          <pc:docMk/>
          <pc:sldMk cId="366824576" sldId="505"/>
        </pc:sldMkLst>
      </pc:sldChg>
      <pc:sldChg chg="add">
        <pc:chgData name="SCHLEICHER Andreas, EDU" userId="a5d52cf3-b4ac-4285-8fe2-a2f778a79040" providerId="ADAL" clId="{26F99EF6-2683-416D-A1ED-D8F5FA5463F0}" dt="2025-09-01T18:59:51.813" v="919"/>
        <pc:sldMkLst>
          <pc:docMk/>
          <pc:sldMk cId="2595572669" sldId="5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additional_slides_UK.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Chapter_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additional_slides_UK.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additional_slides_UK.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Andreas'%20slides/UK_government_exp_per_student_tertiary.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Chapter_A.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B5.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B4.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B4.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3.xml"/></Relationships>
</file>

<file path=ppt/charts/_rels/chart28.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B3.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B1.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C2.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D2.xlsx" TargetMode="External"/><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C1.xlsx" TargetMode="External"/><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C1.xlsx" TargetMode="External"/><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C1.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D2.xlsx" TargetMode="External"/><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1.)%20Publication/Tables%20and%20Charts/EAG2025_TC_D2.xlsx" TargetMode="External"/><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additional_slides_UK.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chartUserShapes" Target="../drawings/drawing4.xml"/></Relationships>
</file>

<file path=ppt/charts/_rels/chart42.xml.rels><?xml version="1.0" encoding="UTF-8" standalone="yes"?>
<Relationships xmlns="http://schemas.openxmlformats.org/package/2006/relationships"><Relationship Id="rId3" Type="http://schemas.openxmlformats.org/officeDocument/2006/relationships/oleObject" Target="https://oecd.sharepoint.com/teams/2022-T5YJ92/Shared%20Documents/EAG2025%20-%20ALL%20FILES%20and%20TRACKING/5.)%20PPTs/Master%20slides%20data/LSO/D8_D4.xlsx" TargetMode="Externa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5.xml"/></Relationships>
</file>

<file path=ppt/charts/_rels/chart4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1.xml"/><Relationship Id="rId1" Type="http://schemas.microsoft.com/office/2011/relationships/chartStyle" Target="style41.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oleObject" Target="https://oecd.sharepoint.com/teams/2022-T5YJ92/Shared%20Documents/EAG2025%20-%20ALL%20FILES%20and%20TRACKING/5.)%20PPTs/Master%20slides%20data/LSO/relearn_time_series_2000_2024_FT_only.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296806263360637E-2"/>
          <c:y val="0.12270957494422216"/>
          <c:w val="0.95800239944853383"/>
          <c:h val="0.62221208929390692"/>
        </c:manualLayout>
      </c:layout>
      <c:barChart>
        <c:barDir val="col"/>
        <c:grouping val="clustered"/>
        <c:varyColors val="0"/>
        <c:ser>
          <c:idx val="2"/>
          <c:order val="0"/>
          <c:tx>
            <c:strRef>
              <c:f>'Figure A3.5.'!$B$31</c:f>
              <c:strCache>
                <c:ptCount val="1"/>
                <c:pt idx="0">
                  <c:v>Business, administration and law</c:v>
                </c:pt>
              </c:strCache>
            </c:strRef>
          </c:tx>
          <c:spPr>
            <a:solidFill>
              <a:schemeClr val="accent3"/>
            </a:solidFill>
            <a:ln>
              <a:noFill/>
            </a:ln>
            <a:effectLst/>
          </c:spPr>
          <c:invertIfNegative val="0"/>
          <c:dPt>
            <c:idx val="15"/>
            <c:invertIfNegative val="0"/>
            <c:bubble3D val="0"/>
            <c:spPr>
              <a:solidFill>
                <a:srgbClr val="E4644B"/>
              </a:solidFill>
              <a:ln>
                <a:noFill/>
              </a:ln>
              <a:effectLst/>
            </c:spPr>
            <c:extLst>
              <c:ext xmlns:c16="http://schemas.microsoft.com/office/drawing/2014/chart" uri="{C3380CC4-5D6E-409C-BE32-E72D297353CC}">
                <c16:uniqueId val="{00000000-AEF4-44D9-8728-87313B202137}"/>
              </c:ext>
            </c:extLst>
          </c:dPt>
          <c:dPt>
            <c:idx val="17"/>
            <c:invertIfNegative val="0"/>
            <c:bubble3D val="0"/>
            <c:spPr>
              <a:solidFill>
                <a:srgbClr val="E464AF"/>
              </a:solidFill>
              <a:ln>
                <a:noFill/>
              </a:ln>
              <a:effectLst/>
            </c:spPr>
            <c:extLst>
              <c:ext xmlns:c16="http://schemas.microsoft.com/office/drawing/2014/chart" uri="{C3380CC4-5D6E-409C-BE32-E72D297353CC}">
                <c16:uniqueId val="{00000004-2A29-4F48-9151-AC6DCDC8CBD1}"/>
              </c:ext>
            </c:extLst>
          </c:dPt>
          <c:cat>
            <c:strRef>
              <c:f>'Figure A3.5.'!$A$32:$A$62</c:f>
              <c:strCache>
                <c:ptCount val="31"/>
                <c:pt idx="0">
                  <c:v>Chile</c:v>
                </c:pt>
                <c:pt idx="1">
                  <c:v>Estonia</c:v>
                </c:pt>
                <c:pt idx="2">
                  <c:v>Sweden</c:v>
                </c:pt>
                <c:pt idx="3">
                  <c:v>Spain</c:v>
                </c:pt>
                <c:pt idx="4">
                  <c:v>Peru</c:v>
                </c:pt>
                <c:pt idx="5">
                  <c:v>France</c:v>
                </c:pt>
                <c:pt idx="6">
                  <c:v>Luxembourg</c:v>
                </c:pt>
                <c:pt idx="7">
                  <c:v>Greece</c:v>
                </c:pt>
                <c:pt idx="8">
                  <c:v>Costa Rica</c:v>
                </c:pt>
                <c:pt idx="9">
                  <c:v>Portugal</c:v>
                </c:pt>
                <c:pt idx="10">
                  <c:v>Finland</c:v>
                </c:pt>
                <c:pt idx="11">
                  <c:v>Switzerland</c:v>
                </c:pt>
                <c:pt idx="12">
                  <c:v>Denmark</c:v>
                </c:pt>
                <c:pt idx="13">
                  <c:v>Lithuania</c:v>
                </c:pt>
                <c:pt idx="14">
                  <c:v>Ireland</c:v>
                </c:pt>
                <c:pt idx="15">
                  <c:v>OECD average</c:v>
                </c:pt>
                <c:pt idx="16">
                  <c:v>Belgium</c:v>
                </c:pt>
                <c:pt idx="17">
                  <c:v>EU25 average</c:v>
                </c:pt>
                <c:pt idx="18">
                  <c:v>Austria</c:v>
                </c:pt>
                <c:pt idx="19">
                  <c:v>Italy</c:v>
                </c:pt>
                <c:pt idx="20">
                  <c:v>United Kingdom</c:v>
                </c:pt>
                <c:pt idx="21">
                  <c:v>Mexico</c:v>
                </c:pt>
                <c:pt idx="22">
                  <c:v>Latvia</c:v>
                </c:pt>
                <c:pt idx="23">
                  <c:v>Slovak Republic</c:v>
                </c:pt>
                <c:pt idx="24">
                  <c:v>Germany</c:v>
                </c:pt>
                <c:pt idx="25">
                  <c:v>Netherlands</c:v>
                </c:pt>
                <c:pt idx="26">
                  <c:v>Croatia</c:v>
                </c:pt>
                <c:pt idx="27">
                  <c:v>Slovenia</c:v>
                </c:pt>
                <c:pt idx="28">
                  <c:v>Czechia</c:v>
                </c:pt>
                <c:pt idx="29">
                  <c:v>Australia</c:v>
                </c:pt>
                <c:pt idx="30">
                  <c:v>Romania</c:v>
                </c:pt>
              </c:strCache>
            </c:strRef>
          </c:cat>
          <c:val>
            <c:numRef>
              <c:f>'Figure A3.5.'!$B$32:$B$62</c:f>
              <c:numCache>
                <c:formatCode>#,##0.00</c:formatCode>
                <c:ptCount val="31"/>
                <c:pt idx="0">
                  <c:v>7.6201477050781197</c:v>
                </c:pt>
                <c:pt idx="1">
                  <c:v>6.5037961006164497</c:v>
                </c:pt>
                <c:pt idx="2">
                  <c:v>6.1141333580017001</c:v>
                </c:pt>
                <c:pt idx="3">
                  <c:v>6.0228629112243599</c:v>
                </c:pt>
                <c:pt idx="4">
                  <c:v>5.8453025817870996</c:v>
                </c:pt>
                <c:pt idx="5">
                  <c:v>5.3841800689697203</c:v>
                </c:pt>
                <c:pt idx="6">
                  <c:v>4.7727026939392001</c:v>
                </c:pt>
                <c:pt idx="7">
                  <c:v>4.7298526763915998</c:v>
                </c:pt>
                <c:pt idx="8">
                  <c:v>4.6879124641418404</c:v>
                </c:pt>
                <c:pt idx="9">
                  <c:v>4.6165280342101997</c:v>
                </c:pt>
                <c:pt idx="10">
                  <c:v>4.5454545021057102</c:v>
                </c:pt>
                <c:pt idx="11">
                  <c:v>4.3868784904479901</c:v>
                </c:pt>
                <c:pt idx="12">
                  <c:v>4.3536090850829998</c:v>
                </c:pt>
                <c:pt idx="13">
                  <c:v>4.2688074111938397</c:v>
                </c:pt>
                <c:pt idx="14">
                  <c:v>4.2578659057617099</c:v>
                </c:pt>
                <c:pt idx="15">
                  <c:v>4.064235325043013</c:v>
                </c:pt>
                <c:pt idx="16">
                  <c:v>3.8782267570495601</c:v>
                </c:pt>
                <c:pt idx="17">
                  <c:v>3.853267864747477</c:v>
                </c:pt>
                <c:pt idx="18">
                  <c:v>3.8497607707977202</c:v>
                </c:pt>
                <c:pt idx="19">
                  <c:v>3.2355265617370601</c:v>
                </c:pt>
                <c:pt idx="20">
                  <c:v>3.2032811641693102</c:v>
                </c:pt>
                <c:pt idx="21">
                  <c:v>2.9554536342620801</c:v>
                </c:pt>
                <c:pt idx="22">
                  <c:v>2.8255138397216801</c:v>
                </c:pt>
                <c:pt idx="23">
                  <c:v>2.7689616680145201</c:v>
                </c:pt>
                <c:pt idx="24">
                  <c:v>2.62322926521301</c:v>
                </c:pt>
                <c:pt idx="25">
                  <c:v>2.2828507423400799</c:v>
                </c:pt>
                <c:pt idx="26">
                  <c:v>2.2647166252136199</c:v>
                </c:pt>
                <c:pt idx="27">
                  <c:v>2.1320853233337398</c:v>
                </c:pt>
                <c:pt idx="28">
                  <c:v>2.0551946163177401</c:v>
                </c:pt>
                <c:pt idx="29">
                  <c:v>1.59530270099639</c:v>
                </c:pt>
                <c:pt idx="30">
                  <c:v>1.28603410720825</c:v>
                </c:pt>
              </c:numCache>
            </c:numRef>
          </c:val>
          <c:extLst>
            <c:ext xmlns:c16="http://schemas.microsoft.com/office/drawing/2014/chart" uri="{C3380CC4-5D6E-409C-BE32-E72D297353CC}">
              <c16:uniqueId val="{00000000-5AD1-428F-A11D-67B6C01AEF24}"/>
            </c:ext>
          </c:extLst>
        </c:ser>
        <c:dLbls>
          <c:showLegendKey val="0"/>
          <c:showVal val="0"/>
          <c:showCatName val="0"/>
          <c:showSerName val="0"/>
          <c:showPercent val="0"/>
          <c:showBubbleSize val="0"/>
        </c:dLbls>
        <c:gapWidth val="150"/>
        <c:axId val="1549299840"/>
        <c:axId val="1731664080"/>
      </c:barChart>
      <c:lineChart>
        <c:grouping val="standard"/>
        <c:varyColors val="0"/>
        <c:ser>
          <c:idx val="1"/>
          <c:order val="1"/>
          <c:tx>
            <c:strRef>
              <c:f>'Figure A3.5.'!$C$31</c:f>
              <c:strCache>
                <c:ptCount val="1"/>
                <c:pt idx="0">
                  <c:v>Science, technology, engineering and mathematics (STEM)</c:v>
                </c:pt>
              </c:strCache>
            </c:strRef>
          </c:tx>
          <c:spPr>
            <a:ln w="25400" cap="rnd">
              <a:noFill/>
              <a:round/>
            </a:ln>
            <a:effectLst/>
          </c:spPr>
          <c:marker>
            <c:symbol val="diamond"/>
            <c:size val="8"/>
            <c:spPr>
              <a:solidFill>
                <a:schemeClr val="accent1"/>
              </a:solidFill>
              <a:ln w="6350">
                <a:solidFill>
                  <a:schemeClr val="accent1"/>
                </a:solidFill>
                <a:prstDash val="solid"/>
              </a:ln>
              <a:effectLst/>
            </c:spPr>
          </c:marker>
          <c:dPt>
            <c:idx val="15"/>
            <c:marker>
              <c:symbol val="diamond"/>
              <c:size val="8"/>
              <c:spPr>
                <a:solidFill>
                  <a:srgbClr val="F79779"/>
                </a:solidFill>
                <a:ln w="6350">
                  <a:solidFill>
                    <a:srgbClr val="F79779"/>
                  </a:solidFill>
                  <a:prstDash val="solid"/>
                </a:ln>
                <a:effectLst/>
              </c:spPr>
            </c:marker>
            <c:bubble3D val="0"/>
            <c:spPr>
              <a:ln w="25400" cap="rnd">
                <a:noFill/>
                <a:round/>
              </a:ln>
              <a:effectLst/>
            </c:spPr>
            <c:extLst>
              <c:ext xmlns:c16="http://schemas.microsoft.com/office/drawing/2014/chart" uri="{C3380CC4-5D6E-409C-BE32-E72D297353CC}">
                <c16:uniqueId val="{00000003-2A29-4F48-9151-AC6DCDC8CBD1}"/>
              </c:ext>
            </c:extLst>
          </c:dPt>
          <c:dPt>
            <c:idx val="17"/>
            <c:marker>
              <c:symbol val="diamond"/>
              <c:size val="8"/>
              <c:spPr>
                <a:solidFill>
                  <a:srgbClr val="AC147A"/>
                </a:solidFill>
                <a:ln w="6350">
                  <a:solidFill>
                    <a:srgbClr val="AC147A"/>
                  </a:solidFill>
                  <a:prstDash val="solid"/>
                </a:ln>
                <a:effectLst/>
              </c:spPr>
            </c:marker>
            <c:bubble3D val="0"/>
            <c:spPr>
              <a:ln w="25400" cap="rnd">
                <a:noFill/>
                <a:round/>
              </a:ln>
              <a:effectLst/>
            </c:spPr>
            <c:extLst>
              <c:ext xmlns:c16="http://schemas.microsoft.com/office/drawing/2014/chart" uri="{C3380CC4-5D6E-409C-BE32-E72D297353CC}">
                <c16:uniqueId val="{00000005-2A29-4F48-9151-AC6DCDC8CBD1}"/>
              </c:ext>
            </c:extLst>
          </c:dPt>
          <c:cat>
            <c:strRef>
              <c:f>'Figure A3.5.'!$A$32:$A$62</c:f>
              <c:strCache>
                <c:ptCount val="31"/>
                <c:pt idx="0">
                  <c:v>Chile</c:v>
                </c:pt>
                <c:pt idx="1">
                  <c:v>Estonia</c:v>
                </c:pt>
                <c:pt idx="2">
                  <c:v>Sweden</c:v>
                </c:pt>
                <c:pt idx="3">
                  <c:v>Spain</c:v>
                </c:pt>
                <c:pt idx="4">
                  <c:v>Peru</c:v>
                </c:pt>
                <c:pt idx="5">
                  <c:v>France</c:v>
                </c:pt>
                <c:pt idx="6">
                  <c:v>Luxembourg</c:v>
                </c:pt>
                <c:pt idx="7">
                  <c:v>Greece</c:v>
                </c:pt>
                <c:pt idx="8">
                  <c:v>Costa Rica</c:v>
                </c:pt>
                <c:pt idx="9">
                  <c:v>Portugal</c:v>
                </c:pt>
                <c:pt idx="10">
                  <c:v>Finland</c:v>
                </c:pt>
                <c:pt idx="11">
                  <c:v>Switzerland</c:v>
                </c:pt>
                <c:pt idx="12">
                  <c:v>Denmark</c:v>
                </c:pt>
                <c:pt idx="13">
                  <c:v>Lithuania</c:v>
                </c:pt>
                <c:pt idx="14">
                  <c:v>Ireland</c:v>
                </c:pt>
                <c:pt idx="15">
                  <c:v>OECD average</c:v>
                </c:pt>
                <c:pt idx="16">
                  <c:v>Belgium</c:v>
                </c:pt>
                <c:pt idx="17">
                  <c:v>EU25 average</c:v>
                </c:pt>
                <c:pt idx="18">
                  <c:v>Austria</c:v>
                </c:pt>
                <c:pt idx="19">
                  <c:v>Italy</c:v>
                </c:pt>
                <c:pt idx="20">
                  <c:v>United Kingdom</c:v>
                </c:pt>
                <c:pt idx="21">
                  <c:v>Mexico</c:v>
                </c:pt>
                <c:pt idx="22">
                  <c:v>Latvia</c:v>
                </c:pt>
                <c:pt idx="23">
                  <c:v>Slovak Republic</c:v>
                </c:pt>
                <c:pt idx="24">
                  <c:v>Germany</c:v>
                </c:pt>
                <c:pt idx="25">
                  <c:v>Netherlands</c:v>
                </c:pt>
                <c:pt idx="26">
                  <c:v>Croatia</c:v>
                </c:pt>
                <c:pt idx="27">
                  <c:v>Slovenia</c:v>
                </c:pt>
                <c:pt idx="28">
                  <c:v>Czechia</c:v>
                </c:pt>
                <c:pt idx="29">
                  <c:v>Australia</c:v>
                </c:pt>
                <c:pt idx="30">
                  <c:v>Romania</c:v>
                </c:pt>
              </c:strCache>
            </c:strRef>
          </c:cat>
          <c:val>
            <c:numRef>
              <c:f>'Figure A3.5.'!$C$32:$C$62</c:f>
              <c:numCache>
                <c:formatCode>#,##0.00</c:formatCode>
                <c:ptCount val="31"/>
                <c:pt idx="0">
                  <c:v>5.5737838745117099</c:v>
                </c:pt>
                <c:pt idx="1">
                  <c:v>5.0114598274230904</c:v>
                </c:pt>
                <c:pt idx="2">
                  <c:v>4.7485480308532697</c:v>
                </c:pt>
                <c:pt idx="3">
                  <c:v>5.4644188880920401</c:v>
                </c:pt>
                <c:pt idx="4">
                  <c:v>5.4633579254150302</c:v>
                </c:pt>
                <c:pt idx="5">
                  <c:v>3.2434206008911102</c:v>
                </c:pt>
                <c:pt idx="6">
                  <c:v>#N/A</c:v>
                </c:pt>
                <c:pt idx="7">
                  <c:v>6.3186674118041903</c:v>
                </c:pt>
                <c:pt idx="8">
                  <c:v>5.9560580253601003</c:v>
                </c:pt>
                <c:pt idx="9">
                  <c:v>4.1814894676208496</c:v>
                </c:pt>
                <c:pt idx="10">
                  <c:v>4.3988270759582502</c:v>
                </c:pt>
                <c:pt idx="11">
                  <c:v>2.9582107067108101</c:v>
                </c:pt>
                <c:pt idx="12">
                  <c:v>6.0429458618164</c:v>
                </c:pt>
                <c:pt idx="13">
                  <c:v>5.4710211753845197</c:v>
                </c:pt>
                <c:pt idx="14">
                  <c:v>2.6065926551818799</c:v>
                </c:pt>
                <c:pt idx="15">
                  <c:v>3.47327265695289</c:v>
                </c:pt>
                <c:pt idx="16">
                  <c:v>2.4717533588409402</c:v>
                </c:pt>
                <c:pt idx="17">
                  <c:v>3.4668092472212626</c:v>
                </c:pt>
                <c:pt idx="18">
                  <c:v>3.4812874794006299</c:v>
                </c:pt>
                <c:pt idx="19">
                  <c:v>2.4504504203796298</c:v>
                </c:pt>
                <c:pt idx="20">
                  <c:v>2.48451805114746</c:v>
                </c:pt>
                <c:pt idx="21">
                  <c:v>3.4947092533111501</c:v>
                </c:pt>
                <c:pt idx="22">
                  <c:v>3.1673128604888898</c:v>
                </c:pt>
                <c:pt idx="23">
                  <c:v>1.8463498353958101</c:v>
                </c:pt>
                <c:pt idx="24">
                  <c:v>2.4306962490081698</c:v>
                </c:pt>
                <c:pt idx="25">
                  <c:v>2.8427672386169398</c:v>
                </c:pt>
                <c:pt idx="26">
                  <c:v>3.4961061477661102</c:v>
                </c:pt>
                <c:pt idx="27">
                  <c:v>1.02018666267395</c:v>
                </c:pt>
                <c:pt idx="28">
                  <c:v>0.76520639657974199</c:v>
                </c:pt>
                <c:pt idx="29">
                  <c:v>1.5307207107543901</c:v>
                </c:pt>
                <c:pt idx="30">
                  <c:v>#N/A</c:v>
                </c:pt>
              </c:numCache>
            </c:numRef>
          </c:val>
          <c:smooth val="0"/>
          <c:extLst>
            <c:ext xmlns:c16="http://schemas.microsoft.com/office/drawing/2014/chart" uri="{C3380CC4-5D6E-409C-BE32-E72D297353CC}">
              <c16:uniqueId val="{00000001-5AD1-428F-A11D-67B6C01AEF24}"/>
            </c:ext>
          </c:extLst>
        </c:ser>
        <c:ser>
          <c:idx val="0"/>
          <c:order val="2"/>
          <c:tx>
            <c:strRef>
              <c:f>'Figure A3.5.'!$D$31</c:f>
              <c:strCache>
                <c:ptCount val="1"/>
                <c:pt idx="0">
                  <c:v>Arts and humanities, social sciences, journalism and information</c:v>
                </c:pt>
              </c:strCache>
            </c:strRef>
          </c:tx>
          <c:spPr>
            <a:ln w="25400" cap="rnd">
              <a:noFill/>
              <a:round/>
            </a:ln>
            <a:effectLst/>
          </c:spPr>
          <c:marker>
            <c:symbol val="diamond"/>
            <c:size val="8"/>
            <c:spPr>
              <a:solidFill>
                <a:srgbClr val="00B5B5"/>
              </a:solidFill>
              <a:ln w="6350">
                <a:solidFill>
                  <a:srgbClr val="00B5B5"/>
                </a:solidFill>
                <a:prstDash val="solid"/>
              </a:ln>
              <a:effectLst/>
            </c:spPr>
          </c:marker>
          <c:dPt>
            <c:idx val="15"/>
            <c:marker>
              <c:symbol val="diamond"/>
              <c:size val="8"/>
              <c:spPr>
                <a:solidFill>
                  <a:srgbClr val="DD2C00"/>
                </a:solidFill>
                <a:ln w="6350">
                  <a:solidFill>
                    <a:srgbClr val="DD2C00"/>
                  </a:solidFill>
                  <a:prstDash val="solid"/>
                </a:ln>
                <a:effectLst/>
              </c:spPr>
            </c:marker>
            <c:bubble3D val="0"/>
            <c:extLst>
              <c:ext xmlns:c16="http://schemas.microsoft.com/office/drawing/2014/chart" uri="{C3380CC4-5D6E-409C-BE32-E72D297353CC}">
                <c16:uniqueId val="{00000001-AEF4-44D9-8728-87313B202137}"/>
              </c:ext>
            </c:extLst>
          </c:dPt>
          <c:dPt>
            <c:idx val="17"/>
            <c:marker>
              <c:symbol val="diamond"/>
              <c:size val="8"/>
              <c:spPr>
                <a:solidFill>
                  <a:srgbClr val="EAA4C8"/>
                </a:solidFill>
                <a:ln w="6350">
                  <a:solidFill>
                    <a:srgbClr val="EAA4C8"/>
                  </a:solidFill>
                  <a:prstDash val="solid"/>
                </a:ln>
                <a:effectLst/>
              </c:spPr>
            </c:marker>
            <c:bubble3D val="0"/>
            <c:spPr>
              <a:ln w="25400" cap="rnd">
                <a:noFill/>
                <a:round/>
              </a:ln>
              <a:effectLst/>
            </c:spPr>
            <c:extLst>
              <c:ext xmlns:c16="http://schemas.microsoft.com/office/drawing/2014/chart" uri="{C3380CC4-5D6E-409C-BE32-E72D297353CC}">
                <c16:uniqueId val="{00000006-2A29-4F48-9151-AC6DCDC8CBD1}"/>
              </c:ext>
            </c:extLst>
          </c:dPt>
          <c:cat>
            <c:strRef>
              <c:f>'Figure A3.5.'!$A$32:$A$62</c:f>
              <c:strCache>
                <c:ptCount val="31"/>
                <c:pt idx="0">
                  <c:v>Chile</c:v>
                </c:pt>
                <c:pt idx="1">
                  <c:v>Estonia</c:v>
                </c:pt>
                <c:pt idx="2">
                  <c:v>Sweden</c:v>
                </c:pt>
                <c:pt idx="3">
                  <c:v>Spain</c:v>
                </c:pt>
                <c:pt idx="4">
                  <c:v>Peru</c:v>
                </c:pt>
                <c:pt idx="5">
                  <c:v>France</c:v>
                </c:pt>
                <c:pt idx="6">
                  <c:v>Luxembourg</c:v>
                </c:pt>
                <c:pt idx="7">
                  <c:v>Greece</c:v>
                </c:pt>
                <c:pt idx="8">
                  <c:v>Costa Rica</c:v>
                </c:pt>
                <c:pt idx="9">
                  <c:v>Portugal</c:v>
                </c:pt>
                <c:pt idx="10">
                  <c:v>Finland</c:v>
                </c:pt>
                <c:pt idx="11">
                  <c:v>Switzerland</c:v>
                </c:pt>
                <c:pt idx="12">
                  <c:v>Denmark</c:v>
                </c:pt>
                <c:pt idx="13">
                  <c:v>Lithuania</c:v>
                </c:pt>
                <c:pt idx="14">
                  <c:v>Ireland</c:v>
                </c:pt>
                <c:pt idx="15">
                  <c:v>OECD average</c:v>
                </c:pt>
                <c:pt idx="16">
                  <c:v>Belgium</c:v>
                </c:pt>
                <c:pt idx="17">
                  <c:v>EU25 average</c:v>
                </c:pt>
                <c:pt idx="18">
                  <c:v>Austria</c:v>
                </c:pt>
                <c:pt idx="19">
                  <c:v>Italy</c:v>
                </c:pt>
                <c:pt idx="20">
                  <c:v>United Kingdom</c:v>
                </c:pt>
                <c:pt idx="21">
                  <c:v>Mexico</c:v>
                </c:pt>
                <c:pt idx="22">
                  <c:v>Latvia</c:v>
                </c:pt>
                <c:pt idx="23">
                  <c:v>Slovak Republic</c:v>
                </c:pt>
                <c:pt idx="24">
                  <c:v>Germany</c:v>
                </c:pt>
                <c:pt idx="25">
                  <c:v>Netherlands</c:v>
                </c:pt>
                <c:pt idx="26">
                  <c:v>Croatia</c:v>
                </c:pt>
                <c:pt idx="27">
                  <c:v>Slovenia</c:v>
                </c:pt>
                <c:pt idx="28">
                  <c:v>Czechia</c:v>
                </c:pt>
                <c:pt idx="29">
                  <c:v>Australia</c:v>
                </c:pt>
                <c:pt idx="30">
                  <c:v>Romania</c:v>
                </c:pt>
              </c:strCache>
            </c:strRef>
          </c:cat>
          <c:val>
            <c:numRef>
              <c:f>'Figure A3.5.'!$D$32:$D$62</c:f>
              <c:numCache>
                <c:formatCode>#,##0.00</c:formatCode>
                <c:ptCount val="31"/>
                <c:pt idx="0">
                  <c:v>5.4074416160583496</c:v>
                </c:pt>
                <c:pt idx="1">
                  <c:v>4.0896911621093697</c:v>
                </c:pt>
                <c:pt idx="2">
                  <c:v>5.6481995582580504</c:v>
                </c:pt>
                <c:pt idx="3">
                  <c:v>9.0260152816772408</c:v>
                </c:pt>
                <c:pt idx="4">
                  <c:v>6.8115024566650302</c:v>
                </c:pt>
                <c:pt idx="5">
                  <c:v>6.1409397125244096</c:v>
                </c:pt>
                <c:pt idx="6">
                  <c:v>#N/A</c:v>
                </c:pt>
                <c:pt idx="7">
                  <c:v>9.5283508300781197</c:v>
                </c:pt>
                <c:pt idx="8">
                  <c:v>8.67199611663818</c:v>
                </c:pt>
                <c:pt idx="9">
                  <c:v>4.9709811210632298</c:v>
                </c:pt>
                <c:pt idx="10">
                  <c:v>6.8965516090393004</c:v>
                </c:pt>
                <c:pt idx="11">
                  <c:v>5.2094478607177699</c:v>
                </c:pt>
                <c:pt idx="12">
                  <c:v>7.5274109840393004</c:v>
                </c:pt>
                <c:pt idx="13">
                  <c:v>3.3747255802154501</c:v>
                </c:pt>
                <c:pt idx="14">
                  <c:v>7.5931234359741202</c:v>
                </c:pt>
                <c:pt idx="15">
                  <c:v>4.896031163356918</c:v>
                </c:pt>
                <c:pt idx="16">
                  <c:v>4.1789588928222603</c:v>
                </c:pt>
                <c:pt idx="17">
                  <c:v>4.9519860006513996</c:v>
                </c:pt>
                <c:pt idx="18">
                  <c:v>4.7390108108520499</c:v>
                </c:pt>
                <c:pt idx="19">
                  <c:v>4.6778702735900799</c:v>
                </c:pt>
                <c:pt idx="20">
                  <c:v>3.52399325370788</c:v>
                </c:pt>
                <c:pt idx="21">
                  <c:v>3.7696363925933798</c:v>
                </c:pt>
                <c:pt idx="22">
                  <c:v>5.2254829406738201</c:v>
                </c:pt>
                <c:pt idx="23">
                  <c:v>2.2804906368255602</c:v>
                </c:pt>
                <c:pt idx="24">
                  <c:v>3.9774889945983798</c:v>
                </c:pt>
                <c:pt idx="25">
                  <c:v>2.9161059856414702</c:v>
                </c:pt>
                <c:pt idx="26">
                  <c:v>5.1787333488464302</c:v>
                </c:pt>
                <c:pt idx="27">
                  <c:v>2.71119832992553</c:v>
                </c:pt>
                <c:pt idx="28">
                  <c:v>1.9502024650573699</c:v>
                </c:pt>
                <c:pt idx="29">
                  <c:v>2.54800152778625</c:v>
                </c:pt>
                <c:pt idx="30">
                  <c:v>#N/A</c:v>
                </c:pt>
              </c:numCache>
            </c:numRef>
          </c:val>
          <c:smooth val="0"/>
          <c:extLst>
            <c:ext xmlns:c16="http://schemas.microsoft.com/office/drawing/2014/chart" uri="{C3380CC4-5D6E-409C-BE32-E72D297353CC}">
              <c16:uniqueId val="{00000002-5AD1-428F-A11D-67B6C01AEF24}"/>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10"/>
          <c:min val="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3452743902439028E-2"/>
          <c:y val="1.8257971041995346E-2"/>
          <c:w val="0.94621618769723714"/>
          <c:h val="9.8035033474393074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9.7414183217317069E-2"/>
          <c:w val="0.98906927548920154"/>
          <c:h val="0.89528262836588479"/>
        </c:manualLayout>
      </c:layout>
      <c:barChart>
        <c:barDir val="col"/>
        <c:grouping val="stacked"/>
        <c:varyColors val="0"/>
        <c:ser>
          <c:idx val="0"/>
          <c:order val="0"/>
          <c:tx>
            <c:strRef>
              <c:f>'Figure 2 - attainment '!$E$45</c:f>
              <c:strCache>
                <c:ptCount val="1"/>
                <c:pt idx="0">
                  <c:v>Below upper secondary</c:v>
                </c:pt>
              </c:strCache>
            </c:strRef>
          </c:tx>
          <c:spPr>
            <a:solidFill>
              <a:srgbClr val="FF0000"/>
            </a:solidFill>
            <a:ln w="6350" cap="rnd">
              <a:solidFill>
                <a:sysClr val="windowText" lastClr="000000"/>
              </a:solidFill>
              <a:prstDash val="solid"/>
              <a:round/>
            </a:ln>
            <a:effectLst/>
          </c:spPr>
          <c:invertIfNegative val="0"/>
          <c:dPt>
            <c:idx val="13"/>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1-F9F8-45B1-8087-CF35F2C4F546}"/>
              </c:ext>
            </c:extLst>
          </c:dPt>
          <c:dPt>
            <c:idx val="15"/>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3-F9F8-45B1-8087-CF35F2C4F546}"/>
              </c:ext>
            </c:extLst>
          </c:dPt>
          <c:dPt>
            <c:idx val="17"/>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5-F9F8-45B1-8087-CF35F2C4F546}"/>
              </c:ext>
            </c:extLst>
          </c:dPt>
          <c:dPt>
            <c:idx val="19"/>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7-F9F8-45B1-8087-CF35F2C4F546}"/>
              </c:ext>
            </c:extLst>
          </c:dPt>
          <c:dPt>
            <c:idx val="21"/>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9-F9F8-45B1-8087-CF35F2C4F546}"/>
              </c:ext>
            </c:extLst>
          </c:dPt>
          <c:dPt>
            <c:idx val="22"/>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B-F9F8-45B1-8087-CF35F2C4F546}"/>
              </c:ext>
            </c:extLst>
          </c:dPt>
          <c:dPt>
            <c:idx val="23"/>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D-F9F8-45B1-8087-CF35F2C4F546}"/>
              </c:ext>
            </c:extLst>
          </c:dPt>
          <c:dPt>
            <c:idx val="27"/>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0F-F9F8-45B1-8087-CF35F2C4F546}"/>
              </c:ext>
            </c:extLst>
          </c:dPt>
          <c:dPt>
            <c:idx val="30"/>
            <c:invertIfNegative val="0"/>
            <c:bubble3D val="0"/>
            <c:spPr>
              <a:solidFill>
                <a:srgbClr val="FF0000"/>
              </a:solidFill>
              <a:ln w="6350" cap="rnd">
                <a:solidFill>
                  <a:sysClr val="windowText" lastClr="000000"/>
                </a:solidFill>
                <a:prstDash val="solid"/>
                <a:round/>
              </a:ln>
              <a:effectLst/>
            </c:spPr>
            <c:extLst>
              <c:ext xmlns:c16="http://schemas.microsoft.com/office/drawing/2014/chart" uri="{C3380CC4-5D6E-409C-BE32-E72D297353CC}">
                <c16:uniqueId val="{00000011-F9F8-45B1-8087-CF35F2C4F546}"/>
              </c:ext>
            </c:extLst>
          </c:dPt>
          <c:cat>
            <c:strRef>
              <c:f>'Figure 2 - attainment '!$D$46:$D$83</c:f>
              <c:strCache>
                <c:ptCount val="38"/>
                <c:pt idx="0">
                  <c:v>Mexico</c:v>
                </c:pt>
                <c:pt idx="1">
                  <c:v>Costa Rica</c:v>
                </c:pt>
                <c:pt idx="2">
                  <c:v>Türkiye</c:v>
                </c:pt>
                <c:pt idx="3">
                  <c:v>Spain</c:v>
                </c:pt>
                <c:pt idx="4">
                  <c:v>Italy</c:v>
                </c:pt>
                <c:pt idx="5">
                  <c:v>Iceland</c:v>
                </c:pt>
                <c:pt idx="6">
                  <c:v>Colombia</c:v>
                </c:pt>
                <c:pt idx="7">
                  <c:v>Portugal</c:v>
                </c:pt>
                <c:pt idx="8">
                  <c:v>Norway</c:v>
                </c:pt>
                <c:pt idx="9">
                  <c:v>Germany</c:v>
                </c:pt>
                <c:pt idx="10">
                  <c:v>Denmark</c:v>
                </c:pt>
                <c:pt idx="11">
                  <c:v>Belgium</c:v>
                </c:pt>
                <c:pt idx="12">
                  <c:v>Estonia</c:v>
                </c:pt>
                <c:pt idx="13">
                  <c:v>Sweden</c:v>
                </c:pt>
                <c:pt idx="14">
                  <c:v>Hungary</c:v>
                </c:pt>
                <c:pt idx="15">
                  <c:v>OECD average</c:v>
                </c:pt>
                <c:pt idx="16">
                  <c:v>United Kingdom</c:v>
                </c:pt>
                <c:pt idx="17">
                  <c:v>New Zealand</c:v>
                </c:pt>
                <c:pt idx="18">
                  <c:v>Chile</c:v>
                </c:pt>
                <c:pt idx="19">
                  <c:v>EU25 average</c:v>
                </c:pt>
                <c:pt idx="20">
                  <c:v>France</c:v>
                </c:pt>
                <c:pt idx="21">
                  <c:v>Latvia</c:v>
                </c:pt>
                <c:pt idx="22">
                  <c:v>Finland</c:v>
                </c:pt>
                <c:pt idx="23">
                  <c:v>Austria</c:v>
                </c:pt>
                <c:pt idx="24">
                  <c:v>Netherlands</c:v>
                </c:pt>
                <c:pt idx="25">
                  <c:v>Switzerland</c:v>
                </c:pt>
                <c:pt idx="26">
                  <c:v>Luxembourg</c:v>
                </c:pt>
                <c:pt idx="27">
                  <c:v>Israel</c:v>
                </c:pt>
                <c:pt idx="28">
                  <c:v>Czechia</c:v>
                </c:pt>
                <c:pt idx="29">
                  <c:v>Australia</c:v>
                </c:pt>
                <c:pt idx="30">
                  <c:v>Greece</c:v>
                </c:pt>
                <c:pt idx="31">
                  <c:v>Slovenia</c:v>
                </c:pt>
                <c:pt idx="32">
                  <c:v>Slovak Republic</c:v>
                </c:pt>
                <c:pt idx="33">
                  <c:v>Lithuania</c:v>
                </c:pt>
                <c:pt idx="34">
                  <c:v>United States</c:v>
                </c:pt>
                <c:pt idx="35">
                  <c:v>Poland</c:v>
                </c:pt>
                <c:pt idx="36">
                  <c:v>Canada</c:v>
                </c:pt>
                <c:pt idx="37">
                  <c:v>Ireland</c:v>
                </c:pt>
              </c:strCache>
              <c:extLst/>
            </c:strRef>
          </c:cat>
          <c:val>
            <c:numRef>
              <c:f>'Figure 2 - attainment '!$E$46:$E$83</c:f>
              <c:numCache>
                <c:formatCode>_(* #,##0_);_(* \(#,##0\);_(* "-"??_);_(@_)</c:formatCode>
                <c:ptCount val="38"/>
                <c:pt idx="0">
                  <c:v>40.776172637939403</c:v>
                </c:pt>
                <c:pt idx="1">
                  <c:v>33.917594909667898</c:v>
                </c:pt>
                <c:pt idx="2">
                  <c:v>27.870182037353501</c:v>
                </c:pt>
                <c:pt idx="3">
                  <c:v>24.241193771362301</c:v>
                </c:pt>
                <c:pt idx="4">
                  <c:v>19.321065902709901</c:v>
                </c:pt>
                <c:pt idx="5">
                  <c:v>18.60502434</c:v>
                </c:pt>
                <c:pt idx="6">
                  <c:v>16.853452682495099</c:v>
                </c:pt>
                <c:pt idx="7">
                  <c:v>16.173843383788999</c:v>
                </c:pt>
                <c:pt idx="8">
                  <c:v>15.7975463867187</c:v>
                </c:pt>
                <c:pt idx="9">
                  <c:v>15.4529762268066</c:v>
                </c:pt>
                <c:pt idx="10">
                  <c:v>15.3620643615722</c:v>
                </c:pt>
                <c:pt idx="11">
                  <c:v>12.8606672286987</c:v>
                </c:pt>
                <c:pt idx="12">
                  <c:v>12.376619338989199</c:v>
                </c:pt>
                <c:pt idx="13">
                  <c:v>12.3224897384643</c:v>
                </c:pt>
                <c:pt idx="14">
                  <c:v>12.281397819519</c:v>
                </c:pt>
                <c:pt idx="15">
                  <c:v>12.690712635644214</c:v>
                </c:pt>
                <c:pt idx="16">
                  <c:v>11.5431766510009</c:v>
                </c:pt>
                <c:pt idx="17">
                  <c:v>11.3464851379394</c:v>
                </c:pt>
                <c:pt idx="18">
                  <c:v>11.2224731445312</c:v>
                </c:pt>
                <c:pt idx="19">
                  <c:v>11.357674531936617</c:v>
                </c:pt>
                <c:pt idx="20">
                  <c:v>10.591279029846101</c:v>
                </c:pt>
                <c:pt idx="21">
                  <c:v>10.391532897949199</c:v>
                </c:pt>
                <c:pt idx="22">
                  <c:v>10.055866241455</c:v>
                </c:pt>
                <c:pt idx="23">
                  <c:v>9.8228073120117099</c:v>
                </c:pt>
                <c:pt idx="24">
                  <c:v>9.56892490386962</c:v>
                </c:pt>
                <c:pt idx="25">
                  <c:v>9.1117849349975497</c:v>
                </c:pt>
                <c:pt idx="26">
                  <c:v>9.0128717422485298</c:v>
                </c:pt>
                <c:pt idx="27">
                  <c:v>8.9541406631469709</c:v>
                </c:pt>
                <c:pt idx="28">
                  <c:v>7.6805057525634703</c:v>
                </c:pt>
                <c:pt idx="29">
                  <c:v>7.5344815254211399</c:v>
                </c:pt>
                <c:pt idx="30">
                  <c:v>7.4079856872558496</c:v>
                </c:pt>
                <c:pt idx="31">
                  <c:v>7.3705267906188903</c:v>
                </c:pt>
                <c:pt idx="32">
                  <c:v>7.0159201622009197</c:v>
                </c:pt>
                <c:pt idx="33">
                  <c:v>5.8054947853088299</c:v>
                </c:pt>
                <c:pt idx="34">
                  <c:v>5.68832016</c:v>
                </c:pt>
                <c:pt idx="35">
                  <c:v>5.0045890808105398</c:v>
                </c:pt>
                <c:pt idx="36">
                  <c:v>4.5859231948852504</c:v>
                </c:pt>
                <c:pt idx="37">
                  <c:v>4.2628746032714799</c:v>
                </c:pt>
              </c:numCache>
              <c:extLst/>
            </c:numRef>
          </c:val>
          <c:extLst>
            <c:ext xmlns:c16="http://schemas.microsoft.com/office/drawing/2014/chart" uri="{C3380CC4-5D6E-409C-BE32-E72D297353CC}">
              <c16:uniqueId val="{00000012-F9F8-45B1-8087-CF35F2C4F546}"/>
            </c:ext>
          </c:extLst>
        </c:ser>
        <c:ser>
          <c:idx val="1"/>
          <c:order val="1"/>
          <c:tx>
            <c:strRef>
              <c:f>'Figure 2 - attainment '!$F$45</c:f>
              <c:strCache>
                <c:ptCount val="1"/>
                <c:pt idx="0">
                  <c:v>Upper secondary or post-secondary non-tertiary</c:v>
                </c:pt>
              </c:strCache>
            </c:strRef>
          </c:tx>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invertIfNegative val="0"/>
          <c:dPt>
            <c:idx val="13"/>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4-F9F8-45B1-8087-CF35F2C4F546}"/>
              </c:ext>
            </c:extLst>
          </c:dPt>
          <c:dPt>
            <c:idx val="15"/>
            <c:invertIfNegative val="0"/>
            <c:bubble3D val="0"/>
            <c:spPr>
              <a:solidFill>
                <a:srgbClr val="FEA47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6-F9F8-45B1-8087-CF35F2C4F546}"/>
              </c:ext>
            </c:extLst>
          </c:dPt>
          <c:dPt>
            <c:idx val="17"/>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8-F9F8-45B1-8087-CF35F2C4F546}"/>
              </c:ext>
            </c:extLst>
          </c:dPt>
          <c:dPt>
            <c:idx val="19"/>
            <c:invertIfNegative val="0"/>
            <c:bubble3D val="0"/>
            <c:spPr>
              <a:solidFill>
                <a:srgbClr val="E464AF"/>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A-F9F8-45B1-8087-CF35F2C4F546}"/>
              </c:ext>
            </c:extLst>
          </c:dPt>
          <c:dPt>
            <c:idx val="21"/>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C-F9F8-45B1-8087-CF35F2C4F546}"/>
              </c:ext>
            </c:extLst>
          </c:dPt>
          <c:dPt>
            <c:idx val="22"/>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E-F9F8-45B1-8087-CF35F2C4F546}"/>
              </c:ext>
            </c:extLst>
          </c:dPt>
          <c:dPt>
            <c:idx val="23"/>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20-F9F8-45B1-8087-CF35F2C4F546}"/>
              </c:ext>
            </c:extLst>
          </c:dPt>
          <c:dPt>
            <c:idx val="27"/>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22-F9F8-45B1-8087-CF35F2C4F546}"/>
              </c:ext>
            </c:extLst>
          </c:dPt>
          <c:dPt>
            <c:idx val="29"/>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24-F9F8-45B1-8087-CF35F2C4F546}"/>
              </c:ext>
            </c:extLst>
          </c:dPt>
          <c:dPt>
            <c:idx val="30"/>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26-F9F8-45B1-8087-CF35F2C4F546}"/>
              </c:ext>
            </c:extLst>
          </c:dPt>
          <c:cat>
            <c:strRef>
              <c:f>'Figure 2 - attainment '!$D$46:$D$83</c:f>
              <c:strCache>
                <c:ptCount val="38"/>
                <c:pt idx="0">
                  <c:v>Mexico</c:v>
                </c:pt>
                <c:pt idx="1">
                  <c:v>Costa Rica</c:v>
                </c:pt>
                <c:pt idx="2">
                  <c:v>Türkiye</c:v>
                </c:pt>
                <c:pt idx="3">
                  <c:v>Spain</c:v>
                </c:pt>
                <c:pt idx="4">
                  <c:v>Italy</c:v>
                </c:pt>
                <c:pt idx="5">
                  <c:v>Iceland</c:v>
                </c:pt>
                <c:pt idx="6">
                  <c:v>Colombia</c:v>
                </c:pt>
                <c:pt idx="7">
                  <c:v>Portugal</c:v>
                </c:pt>
                <c:pt idx="8">
                  <c:v>Norway</c:v>
                </c:pt>
                <c:pt idx="9">
                  <c:v>Germany</c:v>
                </c:pt>
                <c:pt idx="10">
                  <c:v>Denmark</c:v>
                </c:pt>
                <c:pt idx="11">
                  <c:v>Belgium</c:v>
                </c:pt>
                <c:pt idx="12">
                  <c:v>Estonia</c:v>
                </c:pt>
                <c:pt idx="13">
                  <c:v>Sweden</c:v>
                </c:pt>
                <c:pt idx="14">
                  <c:v>Hungary</c:v>
                </c:pt>
                <c:pt idx="15">
                  <c:v>OECD average</c:v>
                </c:pt>
                <c:pt idx="16">
                  <c:v>United Kingdom</c:v>
                </c:pt>
                <c:pt idx="17">
                  <c:v>New Zealand</c:v>
                </c:pt>
                <c:pt idx="18">
                  <c:v>Chile</c:v>
                </c:pt>
                <c:pt idx="19">
                  <c:v>EU25 average</c:v>
                </c:pt>
                <c:pt idx="20">
                  <c:v>France</c:v>
                </c:pt>
                <c:pt idx="21">
                  <c:v>Latvia</c:v>
                </c:pt>
                <c:pt idx="22">
                  <c:v>Finland</c:v>
                </c:pt>
                <c:pt idx="23">
                  <c:v>Austria</c:v>
                </c:pt>
                <c:pt idx="24">
                  <c:v>Netherlands</c:v>
                </c:pt>
                <c:pt idx="25">
                  <c:v>Switzerland</c:v>
                </c:pt>
                <c:pt idx="26">
                  <c:v>Luxembourg</c:v>
                </c:pt>
                <c:pt idx="27">
                  <c:v>Israel</c:v>
                </c:pt>
                <c:pt idx="28">
                  <c:v>Czechia</c:v>
                </c:pt>
                <c:pt idx="29">
                  <c:v>Australia</c:v>
                </c:pt>
                <c:pt idx="30">
                  <c:v>Greece</c:v>
                </c:pt>
                <c:pt idx="31">
                  <c:v>Slovenia</c:v>
                </c:pt>
                <c:pt idx="32">
                  <c:v>Slovak Republic</c:v>
                </c:pt>
                <c:pt idx="33">
                  <c:v>Lithuania</c:v>
                </c:pt>
                <c:pt idx="34">
                  <c:v>United States</c:v>
                </c:pt>
                <c:pt idx="35">
                  <c:v>Poland</c:v>
                </c:pt>
                <c:pt idx="36">
                  <c:v>Canada</c:v>
                </c:pt>
                <c:pt idx="37">
                  <c:v>Ireland</c:v>
                </c:pt>
              </c:strCache>
              <c:extLst/>
            </c:strRef>
          </c:cat>
          <c:val>
            <c:numRef>
              <c:f>'Figure 2 - attainment '!$F$46:$F$83</c:f>
              <c:numCache>
                <c:formatCode>_(* #,##0_);_(* \(#,##0\);_(* "-"??_);_(@_)</c:formatCode>
                <c:ptCount val="38"/>
                <c:pt idx="0">
                  <c:v>30.1579990386962</c:v>
                </c:pt>
                <c:pt idx="1">
                  <c:v>30.989973068237301</c:v>
                </c:pt>
                <c:pt idx="2">
                  <c:v>27.983772277831999</c:v>
                </c:pt>
                <c:pt idx="3">
                  <c:v>22.798761367797798</c:v>
                </c:pt>
                <c:pt idx="4">
                  <c:v>49.101142883300703</c:v>
                </c:pt>
                <c:pt idx="5">
                  <c:v>37.884845730000002</c:v>
                </c:pt>
                <c:pt idx="6">
                  <c:v>46.5852851867675</c:v>
                </c:pt>
                <c:pt idx="7">
                  <c:v>40.6631469726562</c:v>
                </c:pt>
                <c:pt idx="8">
                  <c:v>25.153373718261701</c:v>
                </c:pt>
                <c:pt idx="9">
                  <c:v>44.974693298339801</c:v>
                </c:pt>
                <c:pt idx="10">
                  <c:v>33.4097290039062</c:v>
                </c:pt>
                <c:pt idx="11">
                  <c:v>36.456161499023402</c:v>
                </c:pt>
                <c:pt idx="12">
                  <c:v>44.401676177978501</c:v>
                </c:pt>
                <c:pt idx="13">
                  <c:v>31.668895721435501</c:v>
                </c:pt>
                <c:pt idx="14">
                  <c:v>55.428707122802699</c:v>
                </c:pt>
                <c:pt idx="15">
                  <c:v>39.349004745465415</c:v>
                </c:pt>
                <c:pt idx="16">
                  <c:v>28.132829666137699</c:v>
                </c:pt>
                <c:pt idx="17">
                  <c:v>40.725540161132798</c:v>
                </c:pt>
                <c:pt idx="18">
                  <c:v>47.656135559082003</c:v>
                </c:pt>
                <c:pt idx="19">
                  <c:v>43.251690979003868</c:v>
                </c:pt>
                <c:pt idx="20">
                  <c:v>36.057609558105398</c:v>
                </c:pt>
                <c:pt idx="21">
                  <c:v>44.245906829833899</c:v>
                </c:pt>
                <c:pt idx="22">
                  <c:v>50.977653503417898</c:v>
                </c:pt>
                <c:pt idx="23">
                  <c:v>45.804229736328097</c:v>
                </c:pt>
                <c:pt idx="24">
                  <c:v>34.791782379150298</c:v>
                </c:pt>
                <c:pt idx="25">
                  <c:v>39.845882415771399</c:v>
                </c:pt>
                <c:pt idx="26">
                  <c:v>26.232833862304599</c:v>
                </c:pt>
                <c:pt idx="27">
                  <c:v>44.467124938964801</c:v>
                </c:pt>
                <c:pt idx="28">
                  <c:v>58.863346099853501</c:v>
                </c:pt>
                <c:pt idx="29">
                  <c:v>35.259368896484297</c:v>
                </c:pt>
                <c:pt idx="30">
                  <c:v>48.057003021240199</c:v>
                </c:pt>
                <c:pt idx="31">
                  <c:v>49.497566223144503</c:v>
                </c:pt>
                <c:pt idx="32">
                  <c:v>55.7362670898437</c:v>
                </c:pt>
                <c:pt idx="33">
                  <c:v>35.896701812744098</c:v>
                </c:pt>
                <c:pt idx="34">
                  <c:v>42.483089450000001</c:v>
                </c:pt>
                <c:pt idx="35">
                  <c:v>49.332263946533203</c:v>
                </c:pt>
                <c:pt idx="36">
                  <c:v>26.558038711547798</c:v>
                </c:pt>
                <c:pt idx="37">
                  <c:v>29.551843643188398</c:v>
                </c:pt>
              </c:numCache>
              <c:extLst/>
            </c:numRef>
          </c:val>
          <c:extLst>
            <c:ext xmlns:c16="http://schemas.microsoft.com/office/drawing/2014/chart" uri="{C3380CC4-5D6E-409C-BE32-E72D297353CC}">
              <c16:uniqueId val="{00000027-F9F8-45B1-8087-CF35F2C4F546}"/>
            </c:ext>
          </c:extLst>
        </c:ser>
        <c:ser>
          <c:idx val="2"/>
          <c:order val="2"/>
          <c:tx>
            <c:strRef>
              <c:f>'Figure 2 - attainment '!$G$45</c:f>
              <c:strCache>
                <c:ptCount val="1"/>
                <c:pt idx="0">
                  <c:v>Tertiary</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13"/>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9-F9F8-45B1-8087-CF35F2C4F546}"/>
              </c:ext>
            </c:extLst>
          </c:dPt>
          <c:dPt>
            <c:idx val="15"/>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B-F9F8-45B1-8087-CF35F2C4F546}"/>
              </c:ext>
            </c:extLst>
          </c:dPt>
          <c:dPt>
            <c:idx val="17"/>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D-F9F8-45B1-8087-CF35F2C4F546}"/>
              </c:ext>
            </c:extLst>
          </c:dPt>
          <c:dPt>
            <c:idx val="19"/>
            <c:invertIfNegative val="0"/>
            <c:bubble3D val="0"/>
            <c:spPr>
              <a:solidFill>
                <a:srgbClr val="EAA4C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F-F9F8-45B1-8087-CF35F2C4F546}"/>
              </c:ext>
            </c:extLst>
          </c:dPt>
          <c:dPt>
            <c:idx val="21"/>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1-F9F8-45B1-8087-CF35F2C4F546}"/>
              </c:ext>
            </c:extLst>
          </c:dPt>
          <c:dPt>
            <c:idx val="22"/>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3-F9F8-45B1-8087-CF35F2C4F546}"/>
              </c:ext>
            </c:extLst>
          </c:dPt>
          <c:dPt>
            <c:idx val="23"/>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5-F9F8-45B1-8087-CF35F2C4F546}"/>
              </c:ext>
            </c:extLst>
          </c:dPt>
          <c:dPt>
            <c:idx val="27"/>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7-F9F8-45B1-8087-CF35F2C4F546}"/>
              </c:ext>
            </c:extLst>
          </c:dPt>
          <c:dPt>
            <c:idx val="29"/>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9-F9F8-45B1-8087-CF35F2C4F546}"/>
              </c:ext>
            </c:extLst>
          </c:dPt>
          <c:dPt>
            <c:idx val="30"/>
            <c:invertIfNegative val="0"/>
            <c:bubble3D val="0"/>
            <c:spPr>
              <a:solidFill>
                <a:schemeClr val="accent3"/>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B-F9F8-45B1-8087-CF35F2C4F546}"/>
              </c:ext>
            </c:extLst>
          </c:dPt>
          <c:cat>
            <c:strRef>
              <c:f>'Figure 2 - attainment '!$D$46:$D$83</c:f>
              <c:strCache>
                <c:ptCount val="38"/>
                <c:pt idx="0">
                  <c:v>Mexico</c:v>
                </c:pt>
                <c:pt idx="1">
                  <c:v>Costa Rica</c:v>
                </c:pt>
                <c:pt idx="2">
                  <c:v>Türkiye</c:v>
                </c:pt>
                <c:pt idx="3">
                  <c:v>Spain</c:v>
                </c:pt>
                <c:pt idx="4">
                  <c:v>Italy</c:v>
                </c:pt>
                <c:pt idx="5">
                  <c:v>Iceland</c:v>
                </c:pt>
                <c:pt idx="6">
                  <c:v>Colombia</c:v>
                </c:pt>
                <c:pt idx="7">
                  <c:v>Portugal</c:v>
                </c:pt>
                <c:pt idx="8">
                  <c:v>Norway</c:v>
                </c:pt>
                <c:pt idx="9">
                  <c:v>Germany</c:v>
                </c:pt>
                <c:pt idx="10">
                  <c:v>Denmark</c:v>
                </c:pt>
                <c:pt idx="11">
                  <c:v>Belgium</c:v>
                </c:pt>
                <c:pt idx="12">
                  <c:v>Estonia</c:v>
                </c:pt>
                <c:pt idx="13">
                  <c:v>Sweden</c:v>
                </c:pt>
                <c:pt idx="14">
                  <c:v>Hungary</c:v>
                </c:pt>
                <c:pt idx="15">
                  <c:v>OECD average</c:v>
                </c:pt>
                <c:pt idx="16">
                  <c:v>United Kingdom</c:v>
                </c:pt>
                <c:pt idx="17">
                  <c:v>New Zealand</c:v>
                </c:pt>
                <c:pt idx="18">
                  <c:v>Chile</c:v>
                </c:pt>
                <c:pt idx="19">
                  <c:v>EU25 average</c:v>
                </c:pt>
                <c:pt idx="20">
                  <c:v>France</c:v>
                </c:pt>
                <c:pt idx="21">
                  <c:v>Latvia</c:v>
                </c:pt>
                <c:pt idx="22">
                  <c:v>Finland</c:v>
                </c:pt>
                <c:pt idx="23">
                  <c:v>Austria</c:v>
                </c:pt>
                <c:pt idx="24">
                  <c:v>Netherlands</c:v>
                </c:pt>
                <c:pt idx="25">
                  <c:v>Switzerland</c:v>
                </c:pt>
                <c:pt idx="26">
                  <c:v>Luxembourg</c:v>
                </c:pt>
                <c:pt idx="27">
                  <c:v>Israel</c:v>
                </c:pt>
                <c:pt idx="28">
                  <c:v>Czechia</c:v>
                </c:pt>
                <c:pt idx="29">
                  <c:v>Australia</c:v>
                </c:pt>
                <c:pt idx="30">
                  <c:v>Greece</c:v>
                </c:pt>
                <c:pt idx="31">
                  <c:v>Slovenia</c:v>
                </c:pt>
                <c:pt idx="32">
                  <c:v>Slovak Republic</c:v>
                </c:pt>
                <c:pt idx="33">
                  <c:v>Lithuania</c:v>
                </c:pt>
                <c:pt idx="34">
                  <c:v>United States</c:v>
                </c:pt>
                <c:pt idx="35">
                  <c:v>Poland</c:v>
                </c:pt>
                <c:pt idx="36">
                  <c:v>Canada</c:v>
                </c:pt>
                <c:pt idx="37">
                  <c:v>Ireland</c:v>
                </c:pt>
              </c:strCache>
              <c:extLst/>
            </c:strRef>
          </c:cat>
          <c:val>
            <c:numRef>
              <c:f>'Figure 2 - attainment '!$G$46:$G$83</c:f>
              <c:numCache>
                <c:formatCode>_(* #,##0_);_(* \(#,##0\);_(* "-"??_);_(@_)</c:formatCode>
                <c:ptCount val="38"/>
                <c:pt idx="0">
                  <c:v>29.065830230712798</c:v>
                </c:pt>
                <c:pt idx="1">
                  <c:v>35.092430114746001</c:v>
                </c:pt>
                <c:pt idx="2">
                  <c:v>44.146045684814403</c:v>
                </c:pt>
                <c:pt idx="3">
                  <c:v>52.960044860839801</c:v>
                </c:pt>
                <c:pt idx="4">
                  <c:v>31.5777893066406</c:v>
                </c:pt>
                <c:pt idx="5">
                  <c:v>43.510128020000003</c:v>
                </c:pt>
                <c:pt idx="6">
                  <c:v>36.561260223388601</c:v>
                </c:pt>
                <c:pt idx="7">
                  <c:v>43.163009643554602</c:v>
                </c:pt>
                <c:pt idx="8">
                  <c:v>59.049079895019503</c:v>
                </c:pt>
                <c:pt idx="9">
                  <c:v>39.572330474853501</c:v>
                </c:pt>
                <c:pt idx="10">
                  <c:v>51.228206634521399</c:v>
                </c:pt>
                <c:pt idx="11">
                  <c:v>50.683170318603501</c:v>
                </c:pt>
                <c:pt idx="12">
                  <c:v>43.221702575683501</c:v>
                </c:pt>
                <c:pt idx="13">
                  <c:v>56.008617401122997</c:v>
                </c:pt>
                <c:pt idx="14">
                  <c:v>32.289894104003899</c:v>
                </c:pt>
                <c:pt idx="15">
                  <c:v>48.198593659712081</c:v>
                </c:pt>
                <c:pt idx="16">
                  <c:v>60.3239936828613</c:v>
                </c:pt>
                <c:pt idx="17">
                  <c:v>47.927974700927699</c:v>
                </c:pt>
                <c:pt idx="18">
                  <c:v>41.121391296386697</c:v>
                </c:pt>
                <c:pt idx="19">
                  <c:v>45.390634078979467</c:v>
                </c:pt>
                <c:pt idx="20">
                  <c:v>53.351112365722599</c:v>
                </c:pt>
                <c:pt idx="21">
                  <c:v>45.362560272216797</c:v>
                </c:pt>
                <c:pt idx="22">
                  <c:v>38.966480255126903</c:v>
                </c:pt>
                <c:pt idx="23">
                  <c:v>44.372962951660099</c:v>
                </c:pt>
                <c:pt idx="24">
                  <c:v>55.639293670654297</c:v>
                </c:pt>
                <c:pt idx="25">
                  <c:v>51.042335510253899</c:v>
                </c:pt>
                <c:pt idx="26">
                  <c:v>64.754295349121094</c:v>
                </c:pt>
                <c:pt idx="27">
                  <c:v>46.5787353515625</c:v>
                </c:pt>
                <c:pt idx="28">
                  <c:v>33.456146240234297</c:v>
                </c:pt>
                <c:pt idx="29">
                  <c:v>57.206150054931598</c:v>
                </c:pt>
                <c:pt idx="30">
                  <c:v>44.535011291503899</c:v>
                </c:pt>
                <c:pt idx="31">
                  <c:v>43.131904602050703</c:v>
                </c:pt>
                <c:pt idx="32">
                  <c:v>37.247810363769503</c:v>
                </c:pt>
                <c:pt idx="33">
                  <c:v>58.297805786132798</c:v>
                </c:pt>
                <c:pt idx="34">
                  <c:v>51.828590390000002</c:v>
                </c:pt>
                <c:pt idx="35">
                  <c:v>45.6631469726562</c:v>
                </c:pt>
                <c:pt idx="36">
                  <c:v>68.856040954589801</c:v>
                </c:pt>
                <c:pt idx="37">
                  <c:v>66.185279846191406</c:v>
                </c:pt>
              </c:numCache>
              <c:extLst/>
            </c:numRef>
          </c:val>
          <c:extLst>
            <c:ext xmlns:c16="http://schemas.microsoft.com/office/drawing/2014/chart" uri="{C3380CC4-5D6E-409C-BE32-E72D297353CC}">
              <c16:uniqueId val="{0000003C-F9F8-45B1-8087-CF35F2C4F546}"/>
            </c:ext>
          </c:extLst>
        </c:ser>
        <c:dLbls>
          <c:showLegendKey val="0"/>
          <c:showVal val="0"/>
          <c:showCatName val="0"/>
          <c:showSerName val="0"/>
          <c:showPercent val="0"/>
          <c:showBubbleSize val="0"/>
        </c:dLbls>
        <c:gapWidth val="150"/>
        <c:overlap val="100"/>
        <c:axId val="1549299840"/>
        <c:axId val="1731664080"/>
      </c:barChart>
      <c:catAx>
        <c:axId val="154929984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10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rtl="0">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rtl="0">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rtl="0">
              <a:defRPr sz="1100" b="0" i="0" u="none" strike="noStrike" kern="1200" baseline="0">
                <a:solidFill>
                  <a:srgbClr val="000101"/>
                </a:solidFill>
                <a:latin typeface="Calibri"/>
                <a:ea typeface="Calibri"/>
                <a:cs typeface="Calibri"/>
              </a:defRPr>
            </a:pPr>
            <a:endParaRPr lang="en-US"/>
          </a:p>
        </c:txPr>
      </c:legendEntry>
      <c:overlay val="0"/>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rtl="0">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9.7414183217317069E-2"/>
          <c:w val="0.98906927548920154"/>
          <c:h val="0.89528262836588479"/>
        </c:manualLayout>
      </c:layout>
      <c:barChart>
        <c:barDir val="col"/>
        <c:grouping val="clustered"/>
        <c:varyColors val="0"/>
        <c:ser>
          <c:idx val="0"/>
          <c:order val="0"/>
          <c:tx>
            <c:strRef>
              <c:f>'Figure A3.7.'!$B$36</c:f>
              <c:strCache>
                <c:ptCount val="1"/>
                <c:pt idx="0">
                  <c:v>Below upper secondary</c:v>
                </c:pt>
              </c:strCache>
            </c:strRef>
          </c:tx>
          <c:spPr>
            <a:solidFill>
              <a:schemeClr val="accent1"/>
            </a:solidFill>
            <a:ln>
              <a:noFill/>
            </a:ln>
            <a:effectLst/>
          </c:spPr>
          <c:invertIfNegative val="0"/>
          <c:cat>
            <c:strRef>
              <c:f>'Figure A3.7.'!$A$37:$A$83</c:f>
              <c:strCache>
                <c:ptCount val="47"/>
                <c:pt idx="0">
                  <c:v>Ireland (4%)</c:v>
                </c:pt>
                <c:pt idx="1">
                  <c:v>Finland (10%)</c:v>
                </c:pt>
                <c:pt idx="2">
                  <c:v>Romania (24%)</c:v>
                </c:pt>
                <c:pt idx="3">
                  <c:v>Croatia (4%)</c:v>
                </c:pt>
                <c:pt idx="4">
                  <c:v>Israel (9%)</c:v>
                </c:pt>
                <c:pt idx="5">
                  <c:v>Bulgaria (12%)</c:v>
                </c:pt>
                <c:pt idx="6">
                  <c:v>Türkiye (28%)</c:v>
                </c:pt>
                <c:pt idx="7">
                  <c:v>Poland (5%)</c:v>
                </c:pt>
                <c:pt idx="8">
                  <c:v>Lithuania (6%)</c:v>
                </c:pt>
                <c:pt idx="9">
                  <c:v>Slovak Republic (7%)</c:v>
                </c:pt>
                <c:pt idx="10">
                  <c:v>Belgium (13%)</c:v>
                </c:pt>
                <c:pt idx="11">
                  <c:v>Canada (5%)</c:v>
                </c:pt>
                <c:pt idx="12">
                  <c:v>Denmark (15%)</c:v>
                </c:pt>
                <c:pt idx="13">
                  <c:v>United States (6%)</c:v>
                </c:pt>
                <c:pt idx="14">
                  <c:v>India (61%)</c:v>
                </c:pt>
                <c:pt idx="15">
                  <c:v>Greece (7%)</c:v>
                </c:pt>
                <c:pt idx="16">
                  <c:v>Korea (1%)</c:v>
                </c:pt>
                <c:pt idx="17">
                  <c:v>France (11%)</c:v>
                </c:pt>
                <c:pt idx="18">
                  <c:v>EU25 average (11%)</c:v>
                </c:pt>
                <c:pt idx="19">
                  <c:v>South Africa (43%)</c:v>
                </c:pt>
                <c:pt idx="20">
                  <c:v>Italy (19%)</c:v>
                </c:pt>
                <c:pt idx="21">
                  <c:v>United Kingdom (12%)</c:v>
                </c:pt>
                <c:pt idx="22">
                  <c:v>OECD average (13%)</c:v>
                </c:pt>
                <c:pt idx="23">
                  <c:v>Mexico (41%)</c:v>
                </c:pt>
                <c:pt idx="24">
                  <c:v>Germany (15%)</c:v>
                </c:pt>
                <c:pt idx="25">
                  <c:v>Slovenia (7%)</c:v>
                </c:pt>
                <c:pt idx="26">
                  <c:v>Indonesia (42%)</c:v>
                </c:pt>
                <c:pt idx="27">
                  <c:v>Australia (8%)</c:v>
                </c:pt>
                <c:pt idx="28">
                  <c:v>Austria (10%)</c:v>
                </c:pt>
                <c:pt idx="29">
                  <c:v>Brazil (27%)</c:v>
                </c:pt>
                <c:pt idx="30">
                  <c:v>Hungary (12%)</c:v>
                </c:pt>
                <c:pt idx="31">
                  <c:v>Chile (11%)</c:v>
                </c:pt>
                <c:pt idx="32">
                  <c:v>Netherlands (10%)</c:v>
                </c:pt>
                <c:pt idx="33">
                  <c:v>Czechia (8%)</c:v>
                </c:pt>
                <c:pt idx="34">
                  <c:v>Costa Rica (34%)</c:v>
                </c:pt>
                <c:pt idx="35">
                  <c:v>New Zealand (11%)</c:v>
                </c:pt>
                <c:pt idx="36">
                  <c:v>Colombia (17%)</c:v>
                </c:pt>
                <c:pt idx="37">
                  <c:v>Latvia (10%)</c:v>
                </c:pt>
                <c:pt idx="38">
                  <c:v>Norway (16%)</c:v>
                </c:pt>
                <c:pt idx="39">
                  <c:v>Switzerland (9%)</c:v>
                </c:pt>
                <c:pt idx="40">
                  <c:v>Spain (24%)</c:v>
                </c:pt>
                <c:pt idx="41">
                  <c:v>Argentina (26%)</c:v>
                </c:pt>
                <c:pt idx="42">
                  <c:v>Peru (49%)</c:v>
                </c:pt>
                <c:pt idx="43">
                  <c:v>Estonia (12%)</c:v>
                </c:pt>
                <c:pt idx="44">
                  <c:v>Sweden (12%)</c:v>
                </c:pt>
                <c:pt idx="45">
                  <c:v>Portugal (16%)</c:v>
                </c:pt>
                <c:pt idx="46">
                  <c:v>Iceland (19%)</c:v>
                </c:pt>
              </c:strCache>
            </c:strRef>
          </c:cat>
          <c:val>
            <c:numRef>
              <c:f>'Figure A3.7.'!$B$37:$B$83</c:f>
              <c:numCache>
                <c:formatCode>#,##0.00</c:formatCode>
                <c:ptCount val="47"/>
                <c:pt idx="0">
                  <c:v>53.988868713378899</c:v>
                </c:pt>
                <c:pt idx="1">
                  <c:v>45.8333320617675</c:v>
                </c:pt>
                <c:pt idx="2">
                  <c:v>45.065238952636697</c:v>
                </c:pt>
                <c:pt idx="3">
                  <c:v>42.567798614501903</c:v>
                </c:pt>
                <c:pt idx="4">
                  <c:v>42.389400482177699</c:v>
                </c:pt>
                <c:pt idx="5">
                  <c:v>42.379482269287102</c:v>
                </c:pt>
                <c:pt idx="6">
                  <c:v>40.756912231445298</c:v>
                </c:pt>
                <c:pt idx="7">
                  <c:v>40.256763458251903</c:v>
                </c:pt>
                <c:pt idx="8">
                  <c:v>38.123950958251903</c:v>
                </c:pt>
                <c:pt idx="9">
                  <c:v>36.751636505126903</c:v>
                </c:pt>
                <c:pt idx="10">
                  <c:v>36.440380096435497</c:v>
                </c:pt>
                <c:pt idx="11">
                  <c:v>35.164836883544901</c:v>
                </c:pt>
                <c:pt idx="12">
                  <c:v>34.462474822997997</c:v>
                </c:pt>
                <c:pt idx="13">
                  <c:v>34.324947360000003</c:v>
                </c:pt>
                <c:pt idx="14">
                  <c:v>34.3121109</c:v>
                </c:pt>
                <c:pt idx="15">
                  <c:v>34.224685668945298</c:v>
                </c:pt>
                <c:pt idx="16">
                  <c:v>34.102832794189403</c:v>
                </c:pt>
                <c:pt idx="17">
                  <c:v>34.0147094726562</c:v>
                </c:pt>
                <c:pt idx="18">
                  <c:v>32.819011767705241</c:v>
                </c:pt>
                <c:pt idx="19">
                  <c:v>32.6060791015625</c:v>
                </c:pt>
                <c:pt idx="20">
                  <c:v>32.017776489257798</c:v>
                </c:pt>
                <c:pt idx="21">
                  <c:v>31.999565124511701</c:v>
                </c:pt>
                <c:pt idx="22">
                  <c:v>30.851035886659034</c:v>
                </c:pt>
                <c:pt idx="23">
                  <c:v>30.661531448364201</c:v>
                </c:pt>
                <c:pt idx="24">
                  <c:v>29.734418869018501</c:v>
                </c:pt>
                <c:pt idx="25">
                  <c:v>29.611351013183501</c:v>
                </c:pt>
                <c:pt idx="26">
                  <c:v>29.395347600000001</c:v>
                </c:pt>
                <c:pt idx="27">
                  <c:v>29.366468429565401</c:v>
                </c:pt>
                <c:pt idx="28">
                  <c:v>28.855676651000898</c:v>
                </c:pt>
                <c:pt idx="29">
                  <c:v>28.59369469</c:v>
                </c:pt>
                <c:pt idx="30">
                  <c:v>28.4905700683593</c:v>
                </c:pt>
                <c:pt idx="31">
                  <c:v>27.946535110473601</c:v>
                </c:pt>
                <c:pt idx="32">
                  <c:v>27.407741546630799</c:v>
                </c:pt>
                <c:pt idx="33">
                  <c:v>27.207082748413001</c:v>
                </c:pt>
                <c:pt idx="34">
                  <c:v>26.888591766357401</c:v>
                </c:pt>
                <c:pt idx="35">
                  <c:v>26.837806701660099</c:v>
                </c:pt>
                <c:pt idx="36">
                  <c:v>26.8001174926757</c:v>
                </c:pt>
                <c:pt idx="37">
                  <c:v>26.734086990356399</c:v>
                </c:pt>
                <c:pt idx="38">
                  <c:v>26.126125340000002</c:v>
                </c:pt>
                <c:pt idx="39">
                  <c:v>24.152957916259702</c:v>
                </c:pt>
                <c:pt idx="40">
                  <c:v>21.196588516235298</c:v>
                </c:pt>
                <c:pt idx="41">
                  <c:v>21.140853880000002</c:v>
                </c:pt>
                <c:pt idx="42">
                  <c:v>19.246231079101499</c:v>
                </c:pt>
                <c:pt idx="43">
                  <c:v>19.120580673217699</c:v>
                </c:pt>
                <c:pt idx="44">
                  <c:v>16.948947906494102</c:v>
                </c:pt>
                <c:pt idx="45">
                  <c:v>16.222139358520501</c:v>
                </c:pt>
                <c:pt idx="46">
                  <c:v>15.474900249999999</c:v>
                </c:pt>
              </c:numCache>
            </c:numRef>
          </c:val>
          <c:extLst xmlns:c15="http://schemas.microsoft.com/office/drawing/2012/chart">
            <c:ext xmlns:c16="http://schemas.microsoft.com/office/drawing/2014/chart" uri="{C3380CC4-5D6E-409C-BE32-E72D297353CC}">
              <c16:uniqueId val="{00000000-224D-4C18-AE4D-4128F013561B}"/>
            </c:ext>
          </c:extLst>
        </c:ser>
        <c:dLbls>
          <c:showLegendKey val="0"/>
          <c:showVal val="0"/>
          <c:showCatName val="0"/>
          <c:showSerName val="0"/>
          <c:showPercent val="0"/>
          <c:showBubbleSize val="0"/>
        </c:dLbls>
        <c:gapWidth val="100"/>
        <c:axId val="1549299840"/>
        <c:axId val="1731664080"/>
      </c:barChart>
      <c:lineChart>
        <c:grouping val="standard"/>
        <c:varyColors val="0"/>
        <c:ser>
          <c:idx val="1"/>
          <c:order val="1"/>
          <c:tx>
            <c:strRef>
              <c:f>'Figure A3.7.'!$C$36</c:f>
              <c:strCache>
                <c:ptCount val="1"/>
                <c:pt idx="0">
                  <c:v>Upper secondary or post-secondary non-tertiary</c:v>
                </c:pt>
              </c:strCache>
            </c:strRef>
          </c:tx>
          <c:spPr>
            <a:ln w="25400" cap="rnd">
              <a:noFill/>
              <a:round/>
            </a:ln>
            <a:effectLst/>
          </c:spPr>
          <c:marker>
            <c:symbol val="diamond"/>
            <c:size val="8"/>
            <c:spPr>
              <a:solidFill>
                <a:schemeClr val="accent2"/>
              </a:solidFill>
              <a:ln w="9525">
                <a:solidFill>
                  <a:schemeClr val="accent2"/>
                </a:solidFill>
              </a:ln>
              <a:effectLst/>
            </c:spPr>
          </c:marker>
          <c:cat>
            <c:strRef>
              <c:f>'Figure A3.7.'!$A$37:$A$83</c:f>
              <c:strCache>
                <c:ptCount val="47"/>
                <c:pt idx="0">
                  <c:v>Ireland (4%)</c:v>
                </c:pt>
                <c:pt idx="1">
                  <c:v>Finland (10%)</c:v>
                </c:pt>
                <c:pt idx="2">
                  <c:v>Romania (24%)</c:v>
                </c:pt>
                <c:pt idx="3">
                  <c:v>Croatia (4%)</c:v>
                </c:pt>
                <c:pt idx="4">
                  <c:v>Israel (9%)</c:v>
                </c:pt>
                <c:pt idx="5">
                  <c:v>Bulgaria (12%)</c:v>
                </c:pt>
                <c:pt idx="6">
                  <c:v>Türkiye (28%)</c:v>
                </c:pt>
                <c:pt idx="7">
                  <c:v>Poland (5%)</c:v>
                </c:pt>
                <c:pt idx="8">
                  <c:v>Lithuania (6%)</c:v>
                </c:pt>
                <c:pt idx="9">
                  <c:v>Slovak Republic (7%)</c:v>
                </c:pt>
                <c:pt idx="10">
                  <c:v>Belgium (13%)</c:v>
                </c:pt>
                <c:pt idx="11">
                  <c:v>Canada (5%)</c:v>
                </c:pt>
                <c:pt idx="12">
                  <c:v>Denmark (15%)</c:v>
                </c:pt>
                <c:pt idx="13">
                  <c:v>United States (6%)</c:v>
                </c:pt>
                <c:pt idx="14">
                  <c:v>India (61%)</c:v>
                </c:pt>
                <c:pt idx="15">
                  <c:v>Greece (7%)</c:v>
                </c:pt>
                <c:pt idx="16">
                  <c:v>Korea (1%)</c:v>
                </c:pt>
                <c:pt idx="17">
                  <c:v>France (11%)</c:v>
                </c:pt>
                <c:pt idx="18">
                  <c:v>EU25 average (11%)</c:v>
                </c:pt>
                <c:pt idx="19">
                  <c:v>South Africa (43%)</c:v>
                </c:pt>
                <c:pt idx="20">
                  <c:v>Italy (19%)</c:v>
                </c:pt>
                <c:pt idx="21">
                  <c:v>United Kingdom (12%)</c:v>
                </c:pt>
                <c:pt idx="22">
                  <c:v>OECD average (13%)</c:v>
                </c:pt>
                <c:pt idx="23">
                  <c:v>Mexico (41%)</c:v>
                </c:pt>
                <c:pt idx="24">
                  <c:v>Germany (15%)</c:v>
                </c:pt>
                <c:pt idx="25">
                  <c:v>Slovenia (7%)</c:v>
                </c:pt>
                <c:pt idx="26">
                  <c:v>Indonesia (42%)</c:v>
                </c:pt>
                <c:pt idx="27">
                  <c:v>Australia (8%)</c:v>
                </c:pt>
                <c:pt idx="28">
                  <c:v>Austria (10%)</c:v>
                </c:pt>
                <c:pt idx="29">
                  <c:v>Brazil (27%)</c:v>
                </c:pt>
                <c:pt idx="30">
                  <c:v>Hungary (12%)</c:v>
                </c:pt>
                <c:pt idx="31">
                  <c:v>Chile (11%)</c:v>
                </c:pt>
                <c:pt idx="32">
                  <c:v>Netherlands (10%)</c:v>
                </c:pt>
                <c:pt idx="33">
                  <c:v>Czechia (8%)</c:v>
                </c:pt>
                <c:pt idx="34">
                  <c:v>Costa Rica (34%)</c:v>
                </c:pt>
                <c:pt idx="35">
                  <c:v>New Zealand (11%)</c:v>
                </c:pt>
                <c:pt idx="36">
                  <c:v>Colombia (17%)</c:v>
                </c:pt>
                <c:pt idx="37">
                  <c:v>Latvia (10%)</c:v>
                </c:pt>
                <c:pt idx="38">
                  <c:v>Norway (16%)</c:v>
                </c:pt>
                <c:pt idx="39">
                  <c:v>Switzerland (9%)</c:v>
                </c:pt>
                <c:pt idx="40">
                  <c:v>Spain (24%)</c:v>
                </c:pt>
                <c:pt idx="41">
                  <c:v>Argentina (26%)</c:v>
                </c:pt>
                <c:pt idx="42">
                  <c:v>Peru (49%)</c:v>
                </c:pt>
                <c:pt idx="43">
                  <c:v>Estonia (12%)</c:v>
                </c:pt>
                <c:pt idx="44">
                  <c:v>Sweden (12%)</c:v>
                </c:pt>
                <c:pt idx="45">
                  <c:v>Portugal (16%)</c:v>
                </c:pt>
                <c:pt idx="46">
                  <c:v>Iceland (19%)</c:v>
                </c:pt>
              </c:strCache>
            </c:strRef>
          </c:cat>
          <c:val>
            <c:numRef>
              <c:f>'Figure A3.7.'!$C$37:$C$83</c:f>
              <c:numCache>
                <c:formatCode>#,##0.00</c:formatCode>
                <c:ptCount val="47"/>
                <c:pt idx="0">
                  <c:v>16.835048675537099</c:v>
                </c:pt>
                <c:pt idx="1">
                  <c:v>16.712327957153299</c:v>
                </c:pt>
                <c:pt idx="2">
                  <c:v>15.728898048400801</c:v>
                </c:pt>
                <c:pt idx="3">
                  <c:v>13.0125665664672</c:v>
                </c:pt>
                <c:pt idx="4">
                  <c:v>26.968378067016602</c:v>
                </c:pt>
                <c:pt idx="5">
                  <c:v>15.4943227767944</c:v>
                </c:pt>
                <c:pt idx="6">
                  <c:v>26.819368362426701</c:v>
                </c:pt>
                <c:pt idx="7">
                  <c:v>14.168101310729901</c:v>
                </c:pt>
                <c:pt idx="8">
                  <c:v>12.0303020477294</c:v>
                </c:pt>
                <c:pt idx="9">
                  <c:v>10.2391548156738</c:v>
                </c:pt>
                <c:pt idx="10">
                  <c:v>15.1645030975341</c:v>
                </c:pt>
                <c:pt idx="11">
                  <c:v>15.306767463684</c:v>
                </c:pt>
                <c:pt idx="12">
                  <c:v>14.3494462966918</c:v>
                </c:pt>
                <c:pt idx="13">
                  <c:v>20.831859590000001</c:v>
                </c:pt>
                <c:pt idx="14">
                  <c:v>32.988990780000002</c:v>
                </c:pt>
                <c:pt idx="15">
                  <c:v>18.644197463989201</c:v>
                </c:pt>
                <c:pt idx="16">
                  <c:v>27.4374675750732</c:v>
                </c:pt>
                <c:pt idx="17">
                  <c:v>14.6737937927246</c:v>
                </c:pt>
                <c:pt idx="18">
                  <c:v>13.393414211273155</c:v>
                </c:pt>
                <c:pt idx="19">
                  <c:v>30.2267341613769</c:v>
                </c:pt>
                <c:pt idx="20">
                  <c:v>24.093713760375898</c:v>
                </c:pt>
                <c:pt idx="21">
                  <c:v>14.045895576476999</c:v>
                </c:pt>
                <c:pt idx="22">
                  <c:v>15.365894562658498</c:v>
                </c:pt>
                <c:pt idx="23">
                  <c:v>23.699728012084901</c:v>
                </c:pt>
                <c:pt idx="24">
                  <c:v>11.1153621673584</c:v>
                </c:pt>
                <c:pt idx="25">
                  <c:v>7.8816828727722097</c:v>
                </c:pt>
                <c:pt idx="26">
                  <c:v>26.048183439999999</c:v>
                </c:pt>
                <c:pt idx="27">
                  <c:v>12.700075149536101</c:v>
                </c:pt>
                <c:pt idx="28">
                  <c:v>9.8991355895996094</c:v>
                </c:pt>
                <c:pt idx="29">
                  <c:v>17.688653949999999</c:v>
                </c:pt>
                <c:pt idx="30">
                  <c:v>9.7532625198364205</c:v>
                </c:pt>
                <c:pt idx="31">
                  <c:v>23.562738418579102</c:v>
                </c:pt>
                <c:pt idx="32">
                  <c:v>10.372570991516101</c:v>
                </c:pt>
                <c:pt idx="33">
                  <c:v>16.209199905395501</c:v>
                </c:pt>
                <c:pt idx="34">
                  <c:v>20.303909301757798</c:v>
                </c:pt>
                <c:pt idx="35">
                  <c:v>14.174252510070801</c:v>
                </c:pt>
                <c:pt idx="36">
                  <c:v>19.656967163085898</c:v>
                </c:pt>
                <c:pt idx="37">
                  <c:v>12.648475646972599</c:v>
                </c:pt>
                <c:pt idx="38">
                  <c:v>11.374407769999999</c:v>
                </c:pt>
                <c:pt idx="39">
                  <c:v>9.1537656784057599</c:v>
                </c:pt>
                <c:pt idx="40">
                  <c:v>15.6343727111816</c:v>
                </c:pt>
                <c:pt idx="41">
                  <c:v>19.37814522</c:v>
                </c:pt>
                <c:pt idx="42">
                  <c:v>#N/A</c:v>
                </c:pt>
                <c:pt idx="43">
                  <c:v>7.2299990653991699</c:v>
                </c:pt>
                <c:pt idx="44">
                  <c:v>13.482961654663001</c:v>
                </c:pt>
                <c:pt idx="45">
                  <c:v>7.8429570198059002</c:v>
                </c:pt>
                <c:pt idx="46">
                  <c:v>11.90295029</c:v>
                </c:pt>
              </c:numCache>
            </c:numRef>
          </c:val>
          <c:smooth val="0"/>
          <c:extLst>
            <c:ext xmlns:c16="http://schemas.microsoft.com/office/drawing/2014/chart" uri="{C3380CC4-5D6E-409C-BE32-E72D297353CC}">
              <c16:uniqueId val="{00000001-224D-4C18-AE4D-4128F013561B}"/>
            </c:ext>
          </c:extLst>
        </c:ser>
        <c:ser>
          <c:idx val="2"/>
          <c:order val="2"/>
          <c:tx>
            <c:strRef>
              <c:f>'Figure A3.7.'!$D$36</c:f>
              <c:strCache>
                <c:ptCount val="1"/>
                <c:pt idx="0">
                  <c:v>Tertiary </c:v>
                </c:pt>
              </c:strCache>
            </c:strRef>
          </c:tx>
          <c:spPr>
            <a:ln w="25400" cap="rnd">
              <a:noFill/>
              <a:round/>
            </a:ln>
            <a:effectLst/>
          </c:spPr>
          <c:marker>
            <c:symbol val="diamond"/>
            <c:size val="8"/>
            <c:spPr>
              <a:solidFill>
                <a:schemeClr val="accent3"/>
              </a:solidFill>
              <a:ln w="9525">
                <a:solidFill>
                  <a:schemeClr val="accent3"/>
                </a:solidFill>
              </a:ln>
              <a:effectLst/>
            </c:spPr>
          </c:marker>
          <c:cat>
            <c:strRef>
              <c:f>'Figure A3.7.'!$A$37:$A$83</c:f>
              <c:strCache>
                <c:ptCount val="47"/>
                <c:pt idx="0">
                  <c:v>Ireland (4%)</c:v>
                </c:pt>
                <c:pt idx="1">
                  <c:v>Finland (10%)</c:v>
                </c:pt>
                <c:pt idx="2">
                  <c:v>Romania (24%)</c:v>
                </c:pt>
                <c:pt idx="3">
                  <c:v>Croatia (4%)</c:v>
                </c:pt>
                <c:pt idx="4">
                  <c:v>Israel (9%)</c:v>
                </c:pt>
                <c:pt idx="5">
                  <c:v>Bulgaria (12%)</c:v>
                </c:pt>
                <c:pt idx="6">
                  <c:v>Türkiye (28%)</c:v>
                </c:pt>
                <c:pt idx="7">
                  <c:v>Poland (5%)</c:v>
                </c:pt>
                <c:pt idx="8">
                  <c:v>Lithuania (6%)</c:v>
                </c:pt>
                <c:pt idx="9">
                  <c:v>Slovak Republic (7%)</c:v>
                </c:pt>
                <c:pt idx="10">
                  <c:v>Belgium (13%)</c:v>
                </c:pt>
                <c:pt idx="11">
                  <c:v>Canada (5%)</c:v>
                </c:pt>
                <c:pt idx="12">
                  <c:v>Denmark (15%)</c:v>
                </c:pt>
                <c:pt idx="13">
                  <c:v>United States (6%)</c:v>
                </c:pt>
                <c:pt idx="14">
                  <c:v>India (61%)</c:v>
                </c:pt>
                <c:pt idx="15">
                  <c:v>Greece (7%)</c:v>
                </c:pt>
                <c:pt idx="16">
                  <c:v>Korea (1%)</c:v>
                </c:pt>
                <c:pt idx="17">
                  <c:v>France (11%)</c:v>
                </c:pt>
                <c:pt idx="18">
                  <c:v>EU25 average (11%)</c:v>
                </c:pt>
                <c:pt idx="19">
                  <c:v>South Africa (43%)</c:v>
                </c:pt>
                <c:pt idx="20">
                  <c:v>Italy (19%)</c:v>
                </c:pt>
                <c:pt idx="21">
                  <c:v>United Kingdom (12%)</c:v>
                </c:pt>
                <c:pt idx="22">
                  <c:v>OECD average (13%)</c:v>
                </c:pt>
                <c:pt idx="23">
                  <c:v>Mexico (41%)</c:v>
                </c:pt>
                <c:pt idx="24">
                  <c:v>Germany (15%)</c:v>
                </c:pt>
                <c:pt idx="25">
                  <c:v>Slovenia (7%)</c:v>
                </c:pt>
                <c:pt idx="26">
                  <c:v>Indonesia (42%)</c:v>
                </c:pt>
                <c:pt idx="27">
                  <c:v>Australia (8%)</c:v>
                </c:pt>
                <c:pt idx="28">
                  <c:v>Austria (10%)</c:v>
                </c:pt>
                <c:pt idx="29">
                  <c:v>Brazil (27%)</c:v>
                </c:pt>
                <c:pt idx="30">
                  <c:v>Hungary (12%)</c:v>
                </c:pt>
                <c:pt idx="31">
                  <c:v>Chile (11%)</c:v>
                </c:pt>
                <c:pt idx="32">
                  <c:v>Netherlands (10%)</c:v>
                </c:pt>
                <c:pt idx="33">
                  <c:v>Czechia (8%)</c:v>
                </c:pt>
                <c:pt idx="34">
                  <c:v>Costa Rica (34%)</c:v>
                </c:pt>
                <c:pt idx="35">
                  <c:v>New Zealand (11%)</c:v>
                </c:pt>
                <c:pt idx="36">
                  <c:v>Colombia (17%)</c:v>
                </c:pt>
                <c:pt idx="37">
                  <c:v>Latvia (10%)</c:v>
                </c:pt>
                <c:pt idx="38">
                  <c:v>Norway (16%)</c:v>
                </c:pt>
                <c:pt idx="39">
                  <c:v>Switzerland (9%)</c:v>
                </c:pt>
                <c:pt idx="40">
                  <c:v>Spain (24%)</c:v>
                </c:pt>
                <c:pt idx="41">
                  <c:v>Argentina (26%)</c:v>
                </c:pt>
                <c:pt idx="42">
                  <c:v>Peru (49%)</c:v>
                </c:pt>
                <c:pt idx="43">
                  <c:v>Estonia (12%)</c:v>
                </c:pt>
                <c:pt idx="44">
                  <c:v>Sweden (12%)</c:v>
                </c:pt>
                <c:pt idx="45">
                  <c:v>Portugal (16%)</c:v>
                </c:pt>
                <c:pt idx="46">
                  <c:v>Iceland (19%)</c:v>
                </c:pt>
              </c:strCache>
            </c:strRef>
          </c:cat>
          <c:val>
            <c:numRef>
              <c:f>'Figure A3.7.'!$D$37:$D$83</c:f>
              <c:numCache>
                <c:formatCode>#,##0.00</c:formatCode>
                <c:ptCount val="47"/>
                <c:pt idx="0">
                  <c:v>6.4497818946838299</c:v>
                </c:pt>
                <c:pt idx="1">
                  <c:v>6.0931901931762704</c:v>
                </c:pt>
                <c:pt idx="2">
                  <c:v>6.0599951744079501</c:v>
                </c:pt>
                <c:pt idx="3">
                  <c:v>9.0071754455566406</c:v>
                </c:pt>
                <c:pt idx="4">
                  <c:v>11.7940311431884</c:v>
                </c:pt>
                <c:pt idx="5">
                  <c:v>7.8843526840209899</c:v>
                </c:pt>
                <c:pt idx="6">
                  <c:v>17.607057571411101</c:v>
                </c:pt>
                <c:pt idx="7">
                  <c:v>6.1758794784545898</c:v>
                </c:pt>
                <c:pt idx="8">
                  <c:v>4.4424877166748002</c:v>
                </c:pt>
                <c:pt idx="9">
                  <c:v>11.5584907531738</c:v>
                </c:pt>
                <c:pt idx="10">
                  <c:v>7.4549450874328604</c:v>
                </c:pt>
                <c:pt idx="11">
                  <c:v>8.5142717361450195</c:v>
                </c:pt>
                <c:pt idx="12">
                  <c:v>6.3460664749145499</c:v>
                </c:pt>
                <c:pt idx="13">
                  <c:v>11.325169560000001</c:v>
                </c:pt>
                <c:pt idx="14">
                  <c:v>32.387157440000003</c:v>
                </c:pt>
                <c:pt idx="15">
                  <c:v>9.8572711944580007</c:v>
                </c:pt>
                <c:pt idx="16">
                  <c:v>16.827518463134702</c:v>
                </c:pt>
                <c:pt idx="17">
                  <c:v>6.4061956405639604</c:v>
                </c:pt>
                <c:pt idx="18">
                  <c:v>8.2689496040344146</c:v>
                </c:pt>
                <c:pt idx="19">
                  <c:v>19.080490112304599</c:v>
                </c:pt>
                <c:pt idx="20">
                  <c:v>20.282608032226499</c:v>
                </c:pt>
                <c:pt idx="21">
                  <c:v>7.1937098503112704</c:v>
                </c:pt>
                <c:pt idx="22">
                  <c:v>9.0612591817812689</c:v>
                </c:pt>
                <c:pt idx="23">
                  <c:v>12.967195510864199</c:v>
                </c:pt>
                <c:pt idx="24">
                  <c:v>8.19447517395019</c:v>
                </c:pt>
                <c:pt idx="25">
                  <c:v>6.5464897155761701</c:v>
                </c:pt>
                <c:pt idx="26">
                  <c:v>14.938013079999999</c:v>
                </c:pt>
                <c:pt idx="27">
                  <c:v>7.9799003601074201</c:v>
                </c:pt>
                <c:pt idx="28">
                  <c:v>9.8071956634521396</c:v>
                </c:pt>
                <c:pt idx="29">
                  <c:v>7.8175578120000004</c:v>
                </c:pt>
                <c:pt idx="30">
                  <c:v>4.80222463607788</c:v>
                </c:pt>
                <c:pt idx="31">
                  <c:v>8.3222093582153303</c:v>
                </c:pt>
                <c:pt idx="32">
                  <c:v>4.8993806838989196</c:v>
                </c:pt>
                <c:pt idx="33">
                  <c:v>20.3267211914062</c:v>
                </c:pt>
                <c:pt idx="34">
                  <c:v>13.940806388854901</c:v>
                </c:pt>
                <c:pt idx="35">
                  <c:v>7.0994477272033603</c:v>
                </c:pt>
                <c:pt idx="36">
                  <c:v>8.7063846588134695</c:v>
                </c:pt>
                <c:pt idx="37">
                  <c:v>7.0043921470642001</c:v>
                </c:pt>
                <c:pt idx="38">
                  <c:v>7.4941453930000002</c:v>
                </c:pt>
                <c:pt idx="39">
                  <c:v>5.7575368881225497</c:v>
                </c:pt>
                <c:pt idx="40">
                  <c:v>9.7345104217529297</c:v>
                </c:pt>
                <c:pt idx="41">
                  <c:v>5.6239562029999997</c:v>
                </c:pt>
                <c:pt idx="42">
                  <c:v>13.587983131408601</c:v>
                </c:pt>
                <c:pt idx="43">
                  <c:v>6.06500244140625</c:v>
                </c:pt>
                <c:pt idx="44">
                  <c:v>7.80665683746337</c:v>
                </c:pt>
                <c:pt idx="45">
                  <c:v>5.7328381538391104</c:v>
                </c:pt>
                <c:pt idx="46">
                  <c:v>8.4581031800000002</c:v>
                </c:pt>
              </c:numCache>
            </c:numRef>
          </c:val>
          <c:smooth val="0"/>
          <c:extLst>
            <c:ext xmlns:c16="http://schemas.microsoft.com/office/drawing/2014/chart" uri="{C3380CC4-5D6E-409C-BE32-E72D297353CC}">
              <c16:uniqueId val="{00000002-224D-4C18-AE4D-4128F013561B}"/>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majorUnit val="5"/>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1301613461006498E-2"/>
          <c:y val="1.4606376833596276E-2"/>
          <c:w val="0.940785425058006"/>
          <c:h val="5.4773913125986042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2454423338900592"/>
          <c:w val="0.98906927548920154"/>
          <c:h val="0.86549536508917002"/>
        </c:manualLayout>
      </c:layout>
      <c:lineChart>
        <c:grouping val="standard"/>
        <c:varyColors val="0"/>
        <c:ser>
          <c:idx val="1"/>
          <c:order val="0"/>
          <c:tx>
            <c:strRef>
              <c:f>'Figure 7 - relearn_upsec100'!$G$45</c:f>
              <c:strCache>
                <c:ptCount val="1"/>
                <c:pt idx="0">
                  <c:v>Below upper secondary </c:v>
                </c:pt>
              </c:strCache>
            </c:strRef>
          </c:tx>
          <c:spPr>
            <a:ln w="28575" cap="rnd">
              <a:noFill/>
              <a:round/>
            </a:ln>
            <a:effectLst/>
          </c:spPr>
          <c:marker>
            <c:symbol val="circle"/>
            <c:size val="9"/>
            <c:spPr>
              <a:solidFill>
                <a:srgbClr val="FF0000"/>
              </a:solidFill>
              <a:ln w="9525">
                <a:solidFill>
                  <a:srgbClr val="79AF02"/>
                </a:solidFill>
              </a:ln>
              <a:effectLst/>
            </c:spPr>
          </c:marker>
          <c:dPt>
            <c:idx val="14"/>
            <c:marker>
              <c:symbol val="circle"/>
              <c:size val="9"/>
              <c:spPr>
                <a:solidFill>
                  <a:srgbClr val="FF0000"/>
                </a:solidFill>
                <a:ln w="6350">
                  <a:solidFill>
                    <a:srgbClr val="79AF02"/>
                  </a:solidFill>
                  <a:prstDash val="solid"/>
                </a:ln>
                <a:effectLst/>
              </c:spPr>
            </c:marker>
            <c:bubble3D val="0"/>
            <c:extLst>
              <c:ext xmlns:c16="http://schemas.microsoft.com/office/drawing/2014/chart" uri="{C3380CC4-5D6E-409C-BE32-E72D297353CC}">
                <c16:uniqueId val="{00000000-9F21-4327-B88A-922DFC9697AD}"/>
              </c:ext>
            </c:extLst>
          </c:dPt>
          <c:dPt>
            <c:idx val="15"/>
            <c:marker>
              <c:symbol val="circle"/>
              <c:size val="9"/>
              <c:spPr>
                <a:solidFill>
                  <a:srgbClr val="FF0000"/>
                </a:solidFill>
                <a:ln w="6350">
                  <a:solidFill>
                    <a:srgbClr val="FEA472"/>
                  </a:solidFill>
                  <a:prstDash val="solid"/>
                </a:ln>
                <a:effectLst/>
              </c:spPr>
            </c:marker>
            <c:bubble3D val="0"/>
            <c:extLst>
              <c:ext xmlns:c16="http://schemas.microsoft.com/office/drawing/2014/chart" uri="{C3380CC4-5D6E-409C-BE32-E72D297353CC}">
                <c16:uniqueId val="{00000001-9F21-4327-B88A-922DFC9697AD}"/>
              </c:ext>
            </c:extLst>
          </c:dPt>
          <c:dPt>
            <c:idx val="17"/>
            <c:marker>
              <c:symbol val="circle"/>
              <c:size val="9"/>
              <c:spPr>
                <a:solidFill>
                  <a:srgbClr val="FF0000"/>
                </a:solidFill>
                <a:ln w="9525">
                  <a:solidFill>
                    <a:srgbClr val="EAA4C8"/>
                  </a:solidFill>
                </a:ln>
                <a:effectLst/>
              </c:spPr>
            </c:marker>
            <c:bubble3D val="0"/>
            <c:extLst>
              <c:ext xmlns:c16="http://schemas.microsoft.com/office/drawing/2014/chart" uri="{C3380CC4-5D6E-409C-BE32-E72D297353CC}">
                <c16:uniqueId val="{00000014-9F21-4327-B88A-922DFC9697AD}"/>
              </c:ext>
            </c:extLst>
          </c:dPt>
          <c:cat>
            <c:strRef>
              <c:f>'Figure 7 - relearn_upsec100'!$E$46:$E$79</c:f>
              <c:strCache>
                <c:ptCount val="34"/>
                <c:pt idx="0">
                  <c:v>Korea</c:v>
                </c:pt>
                <c:pt idx="1">
                  <c:v>Finland</c:v>
                </c:pt>
                <c:pt idx="2">
                  <c:v>United States</c:v>
                </c:pt>
                <c:pt idx="3">
                  <c:v>New Zealand</c:v>
                </c:pt>
                <c:pt idx="4">
                  <c:v>Italy</c:v>
                </c:pt>
                <c:pt idx="5">
                  <c:v>Australia</c:v>
                </c:pt>
                <c:pt idx="6">
                  <c:v>Denmark</c:v>
                </c:pt>
                <c:pt idx="7">
                  <c:v>Slovak Republic</c:v>
                </c:pt>
                <c:pt idx="8">
                  <c:v>Sweden</c:v>
                </c:pt>
                <c:pt idx="9">
                  <c:v>Netherlands</c:v>
                </c:pt>
                <c:pt idx="10">
                  <c:v>Spain</c:v>
                </c:pt>
                <c:pt idx="11">
                  <c:v>Poland</c:v>
                </c:pt>
                <c:pt idx="12">
                  <c:v>Canada</c:v>
                </c:pt>
                <c:pt idx="13">
                  <c:v>Lithuania</c:v>
                </c:pt>
                <c:pt idx="14">
                  <c:v>Portugal</c:v>
                </c:pt>
                <c:pt idx="15">
                  <c:v>OECD average</c:v>
                </c:pt>
                <c:pt idx="16">
                  <c:v>Mexico</c:v>
                </c:pt>
                <c:pt idx="17">
                  <c:v>EU25 average</c:v>
                </c:pt>
                <c:pt idx="18">
                  <c:v>Slovenia</c:v>
                </c:pt>
                <c:pt idx="19">
                  <c:v>Norway</c:v>
                </c:pt>
                <c:pt idx="20">
                  <c:v>Costa Rica</c:v>
                </c:pt>
                <c:pt idx="21">
                  <c:v>Austria</c:v>
                </c:pt>
                <c:pt idx="22">
                  <c:v>Chile</c:v>
                </c:pt>
                <c:pt idx="23">
                  <c:v>Switzerland</c:v>
                </c:pt>
                <c:pt idx="24">
                  <c:v>Czechia</c:v>
                </c:pt>
                <c:pt idx="25">
                  <c:v>Türkiye</c:v>
                </c:pt>
                <c:pt idx="26">
                  <c:v>Luxembourg</c:v>
                </c:pt>
                <c:pt idx="27">
                  <c:v>Estonia</c:v>
                </c:pt>
                <c:pt idx="28">
                  <c:v>Hungary</c:v>
                </c:pt>
                <c:pt idx="29">
                  <c:v>Israel</c:v>
                </c:pt>
                <c:pt idx="30">
                  <c:v>Germany</c:v>
                </c:pt>
                <c:pt idx="31">
                  <c:v>Colombia</c:v>
                </c:pt>
                <c:pt idx="32">
                  <c:v>Latvia</c:v>
                </c:pt>
                <c:pt idx="33">
                  <c:v>United Kingdom</c:v>
                </c:pt>
              </c:strCache>
              <c:extLst/>
            </c:strRef>
          </c:cat>
          <c:val>
            <c:numRef>
              <c:f>'Figure 7 - relearn_upsec100'!$G$46:$G$79</c:f>
              <c:numCache>
                <c:formatCode>_(* #,##0_);_(* \(#,##0\);_(* "-"??_);_(@_)</c:formatCode>
                <c:ptCount val="34"/>
                <c:pt idx="0">
                  <c:v>109.24757385253901</c:v>
                </c:pt>
                <c:pt idx="1">
                  <c:v>99.883255004882798</c:v>
                </c:pt>
                <c:pt idx="2">
                  <c:v>99.726844787597599</c:v>
                </c:pt>
                <c:pt idx="3">
                  <c:v>98.619277954101506</c:v>
                </c:pt>
                <c:pt idx="4">
                  <c:v>94.861968994140597</c:v>
                </c:pt>
                <c:pt idx="5">
                  <c:v>94.833503723144503</c:v>
                </c:pt>
                <c:pt idx="6">
                  <c:v>92.816963195800696</c:v>
                </c:pt>
                <c:pt idx="7">
                  <c:v>91.975357055664006</c:v>
                </c:pt>
                <c:pt idx="8">
                  <c:v>90.933494567871094</c:v>
                </c:pt>
                <c:pt idx="9">
                  <c:v>90.890472412109304</c:v>
                </c:pt>
                <c:pt idx="10">
                  <c:v>90.319869995117102</c:v>
                </c:pt>
                <c:pt idx="11">
                  <c:v>89.255859375</c:v>
                </c:pt>
                <c:pt idx="12">
                  <c:v>88.461074829101506</c:v>
                </c:pt>
                <c:pt idx="13">
                  <c:v>88.184432983398395</c:v>
                </c:pt>
                <c:pt idx="14">
                  <c:v>86.510665893554602</c:v>
                </c:pt>
                <c:pt idx="15">
                  <c:v>85.475465774536119</c:v>
                </c:pt>
                <c:pt idx="16">
                  <c:v>85.027557373046804</c:v>
                </c:pt>
                <c:pt idx="17">
                  <c:v>84.867782020568825</c:v>
                </c:pt>
                <c:pt idx="18">
                  <c:v>84.825500488281193</c:v>
                </c:pt>
                <c:pt idx="19" formatCode="0">
                  <c:v>84.466659545898395</c:v>
                </c:pt>
                <c:pt idx="20" formatCode="0">
                  <c:v>84.194305419921804</c:v>
                </c:pt>
                <c:pt idx="21" formatCode="0">
                  <c:v>83.717697143554602</c:v>
                </c:pt>
                <c:pt idx="22" formatCode="0">
                  <c:v>83.595352172851506</c:v>
                </c:pt>
                <c:pt idx="23" formatCode="0">
                  <c:v>83.124435424804602</c:v>
                </c:pt>
                <c:pt idx="24" formatCode="0">
                  <c:v>82.767990112304602</c:v>
                </c:pt>
                <c:pt idx="25" formatCode="0">
                  <c:v>80.510200500488196</c:v>
                </c:pt>
                <c:pt idx="26" formatCode="0">
                  <c:v>78.8033447265625</c:v>
                </c:pt>
                <c:pt idx="27" formatCode="0">
                  <c:v>78.122886657714801</c:v>
                </c:pt>
                <c:pt idx="28" formatCode="0">
                  <c:v>77.9791259765625</c:v>
                </c:pt>
                <c:pt idx="29" formatCode="0">
                  <c:v>77.1453857421875</c:v>
                </c:pt>
                <c:pt idx="30" formatCode="0">
                  <c:v>74.379226684570298</c:v>
                </c:pt>
                <c:pt idx="31" formatCode="0">
                  <c:v>71.558296203613196</c:v>
                </c:pt>
                <c:pt idx="32">
                  <c:v>61.927024841308501</c:v>
                </c:pt>
                <c:pt idx="33">
                  <c:v>56.549301147460902</c:v>
                </c:pt>
              </c:numCache>
              <c:extLst/>
            </c:numRef>
          </c:val>
          <c:smooth val="0"/>
          <c:extLst>
            <c:ext xmlns:c16="http://schemas.microsoft.com/office/drawing/2014/chart" uri="{C3380CC4-5D6E-409C-BE32-E72D297353CC}">
              <c16:uniqueId val="{00000002-9F21-4327-B88A-922DFC9697AD}"/>
            </c:ext>
          </c:extLst>
        </c:ser>
        <c:ser>
          <c:idx val="0"/>
          <c:order val="1"/>
          <c:tx>
            <c:strRef>
              <c:f>'Figure 7 - relearn_upsec100'!$F$45</c:f>
              <c:strCache>
                <c:ptCount val="1"/>
                <c:pt idx="0">
                  <c:v>Tertiary</c:v>
                </c:pt>
              </c:strCache>
            </c:strRef>
          </c:tx>
          <c:spPr>
            <a:ln w="28575" cap="rnd">
              <a:noFill/>
              <a:round/>
            </a:ln>
            <a:effectLst/>
          </c:spPr>
          <c:marker>
            <c:symbol val="diamond"/>
            <c:size val="9"/>
            <c:spPr>
              <a:solidFill>
                <a:schemeClr val="bg1">
                  <a:alpha val="95000"/>
                </a:schemeClr>
              </a:solidFill>
              <a:ln w="9525">
                <a:solidFill>
                  <a:srgbClr val="032E61"/>
                </a:solidFill>
              </a:ln>
              <a:effectLst/>
            </c:spPr>
          </c:marker>
          <c:dPt>
            <c:idx val="10"/>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04-9F21-4327-B88A-922DFC9697AD}"/>
              </c:ext>
            </c:extLst>
          </c:dPt>
          <c:dPt>
            <c:idx val="12"/>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06-9F21-4327-B88A-922DFC9697AD}"/>
              </c:ext>
            </c:extLst>
          </c:dPt>
          <c:dPt>
            <c:idx val="14"/>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08-9F21-4327-B88A-922DFC9697AD}"/>
              </c:ext>
            </c:extLst>
          </c:dPt>
          <c:dPt>
            <c:idx val="15"/>
            <c:marker>
              <c:symbol val="diamond"/>
              <c:size val="9"/>
              <c:spPr>
                <a:solidFill>
                  <a:schemeClr val="bg1">
                    <a:alpha val="95000"/>
                  </a:schemeClr>
                </a:solidFill>
                <a:ln w="9525">
                  <a:solidFill>
                    <a:srgbClr val="F25602"/>
                  </a:solidFill>
                </a:ln>
                <a:effectLst/>
              </c:spPr>
            </c:marker>
            <c:bubble3D val="0"/>
            <c:spPr>
              <a:ln w="28575" cap="rnd">
                <a:noFill/>
                <a:round/>
              </a:ln>
              <a:effectLst/>
            </c:spPr>
            <c:extLst>
              <c:ext xmlns:c16="http://schemas.microsoft.com/office/drawing/2014/chart" uri="{C3380CC4-5D6E-409C-BE32-E72D297353CC}">
                <c16:uniqueId val="{0000000A-9F21-4327-B88A-922DFC9697AD}"/>
              </c:ext>
            </c:extLst>
          </c:dPt>
          <c:dPt>
            <c:idx val="17"/>
            <c:marker>
              <c:symbol val="diamond"/>
              <c:size val="9"/>
              <c:spPr>
                <a:solidFill>
                  <a:schemeClr val="bg1">
                    <a:alpha val="95000"/>
                  </a:schemeClr>
                </a:solidFill>
                <a:ln w="9525">
                  <a:solidFill>
                    <a:srgbClr val="AC147A"/>
                  </a:solidFill>
                </a:ln>
                <a:effectLst/>
              </c:spPr>
            </c:marker>
            <c:bubble3D val="0"/>
            <c:spPr>
              <a:ln w="28575" cap="rnd">
                <a:noFill/>
                <a:round/>
              </a:ln>
              <a:effectLst/>
            </c:spPr>
            <c:extLst>
              <c:ext xmlns:c16="http://schemas.microsoft.com/office/drawing/2014/chart" uri="{C3380CC4-5D6E-409C-BE32-E72D297353CC}">
                <c16:uniqueId val="{0000000C-9F21-4327-B88A-922DFC9697AD}"/>
              </c:ext>
            </c:extLst>
          </c:dPt>
          <c:dPt>
            <c:idx val="18"/>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0E-9F21-4327-B88A-922DFC9697AD}"/>
              </c:ext>
            </c:extLst>
          </c:dPt>
          <c:dPt>
            <c:idx val="22"/>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10-9F21-4327-B88A-922DFC9697AD}"/>
              </c:ext>
            </c:extLst>
          </c:dPt>
          <c:dPt>
            <c:idx val="23"/>
            <c:marker>
              <c:symbol val="diamond"/>
              <c:size val="9"/>
              <c:spPr>
                <a:solidFill>
                  <a:schemeClr val="bg1">
                    <a:alpha val="95000"/>
                  </a:schemeClr>
                </a:solidFill>
                <a:ln w="9525">
                  <a:solidFill>
                    <a:srgbClr val="032E61"/>
                  </a:solidFill>
                </a:ln>
                <a:effectLst/>
              </c:spPr>
            </c:marker>
            <c:bubble3D val="0"/>
            <c:spPr>
              <a:ln w="28575" cap="rnd">
                <a:noFill/>
                <a:round/>
              </a:ln>
              <a:effectLst/>
            </c:spPr>
            <c:extLst>
              <c:ext xmlns:c16="http://schemas.microsoft.com/office/drawing/2014/chart" uri="{C3380CC4-5D6E-409C-BE32-E72D297353CC}">
                <c16:uniqueId val="{00000012-9F21-4327-B88A-922DFC9697AD}"/>
              </c:ext>
            </c:extLst>
          </c:dPt>
          <c:cat>
            <c:strRef>
              <c:f>'Figure 7 - relearn_upsec100'!$E$46:$E$79</c:f>
              <c:strCache>
                <c:ptCount val="34"/>
                <c:pt idx="0">
                  <c:v>Korea</c:v>
                </c:pt>
                <c:pt idx="1">
                  <c:v>Finland</c:v>
                </c:pt>
                <c:pt idx="2">
                  <c:v>United States</c:v>
                </c:pt>
                <c:pt idx="3">
                  <c:v>New Zealand</c:v>
                </c:pt>
                <c:pt idx="4">
                  <c:v>Italy</c:v>
                </c:pt>
                <c:pt idx="5">
                  <c:v>Australia</c:v>
                </c:pt>
                <c:pt idx="6">
                  <c:v>Denmark</c:v>
                </c:pt>
                <c:pt idx="7">
                  <c:v>Slovak Republic</c:v>
                </c:pt>
                <c:pt idx="8">
                  <c:v>Sweden</c:v>
                </c:pt>
                <c:pt idx="9">
                  <c:v>Netherlands</c:v>
                </c:pt>
                <c:pt idx="10">
                  <c:v>Spain</c:v>
                </c:pt>
                <c:pt idx="11">
                  <c:v>Poland</c:v>
                </c:pt>
                <c:pt idx="12">
                  <c:v>Canada</c:v>
                </c:pt>
                <c:pt idx="13">
                  <c:v>Lithuania</c:v>
                </c:pt>
                <c:pt idx="14">
                  <c:v>Portugal</c:v>
                </c:pt>
                <c:pt idx="15">
                  <c:v>OECD average</c:v>
                </c:pt>
                <c:pt idx="16">
                  <c:v>Mexico</c:v>
                </c:pt>
                <c:pt idx="17">
                  <c:v>EU25 average</c:v>
                </c:pt>
                <c:pt idx="18">
                  <c:v>Slovenia</c:v>
                </c:pt>
                <c:pt idx="19">
                  <c:v>Norway</c:v>
                </c:pt>
                <c:pt idx="20">
                  <c:v>Costa Rica</c:v>
                </c:pt>
                <c:pt idx="21">
                  <c:v>Austria</c:v>
                </c:pt>
                <c:pt idx="22">
                  <c:v>Chile</c:v>
                </c:pt>
                <c:pt idx="23">
                  <c:v>Switzerland</c:v>
                </c:pt>
                <c:pt idx="24">
                  <c:v>Czechia</c:v>
                </c:pt>
                <c:pt idx="25">
                  <c:v>Türkiye</c:v>
                </c:pt>
                <c:pt idx="26">
                  <c:v>Luxembourg</c:v>
                </c:pt>
                <c:pt idx="27">
                  <c:v>Estonia</c:v>
                </c:pt>
                <c:pt idx="28">
                  <c:v>Hungary</c:v>
                </c:pt>
                <c:pt idx="29">
                  <c:v>Israel</c:v>
                </c:pt>
                <c:pt idx="30">
                  <c:v>Germany</c:v>
                </c:pt>
                <c:pt idx="31">
                  <c:v>Colombia</c:v>
                </c:pt>
                <c:pt idx="32">
                  <c:v>Latvia</c:v>
                </c:pt>
                <c:pt idx="33">
                  <c:v>United Kingdom</c:v>
                </c:pt>
              </c:strCache>
              <c:extLst/>
            </c:strRef>
          </c:cat>
          <c:val>
            <c:numRef>
              <c:f>'Figure 7 - relearn_upsec100'!$F$46:$F$79</c:f>
              <c:numCache>
                <c:formatCode>_(* #,##0_);_(* \(#,##0\);_(* "-"??_);_(@_)</c:formatCode>
                <c:ptCount val="34"/>
                <c:pt idx="0">
                  <c:v>114.31169891357401</c:v>
                </c:pt>
                <c:pt idx="1">
                  <c:v>124.057731628418</c:v>
                </c:pt>
                <c:pt idx="2">
                  <c:v>157.38201904296801</c:v>
                </c:pt>
                <c:pt idx="3">
                  <c:v>120.953002929687</c:v>
                </c:pt>
                <c:pt idx="4">
                  <c:v>125.013046264648</c:v>
                </c:pt>
                <c:pt idx="5">
                  <c:v>116.24341583251901</c:v>
                </c:pt>
                <c:pt idx="6">
                  <c:v>115.73926544189401</c:v>
                </c:pt>
                <c:pt idx="7">
                  <c:v>126.554763793945</c:v>
                </c:pt>
                <c:pt idx="8">
                  <c:v>112.46579742431599</c:v>
                </c:pt>
                <c:pt idx="9">
                  <c:v>129.09323120117099</c:v>
                </c:pt>
                <c:pt idx="10">
                  <c:v>145.13636779785099</c:v>
                </c:pt>
                <c:pt idx="11">
                  <c:v>136.96324157714801</c:v>
                </c:pt>
                <c:pt idx="12">
                  <c:v>128.84246826171801</c:v>
                </c:pt>
                <c:pt idx="13">
                  <c:v>152.01235961914</c:v>
                </c:pt>
                <c:pt idx="14">
                  <c:v>158.28533935546801</c:v>
                </c:pt>
                <c:pt idx="15">
                  <c:v>138.5742568969722</c:v>
                </c:pt>
                <c:pt idx="16">
                  <c:v>145.38778686523401</c:v>
                </c:pt>
                <c:pt idx="17">
                  <c:v>136.93964585013961</c:v>
                </c:pt>
                <c:pt idx="18">
                  <c:v>132.932357788085</c:v>
                </c:pt>
                <c:pt idx="19" formatCode="0">
                  <c:v>105.831649780273</c:v>
                </c:pt>
                <c:pt idx="20" formatCode="0">
                  <c:v>181.90701293945301</c:v>
                </c:pt>
                <c:pt idx="21" formatCode="0">
                  <c:v>120.77684020996</c:v>
                </c:pt>
                <c:pt idx="22" formatCode="0">
                  <c:v>175.743392944335</c:v>
                </c:pt>
                <c:pt idx="23" formatCode="0">
                  <c:v>134.62194824218699</c:v>
                </c:pt>
                <c:pt idx="24" formatCode="0">
                  <c:v>135.43556213378901</c:v>
                </c:pt>
                <c:pt idx="25" formatCode="0">
                  <c:v>132.81007385253901</c:v>
                </c:pt>
                <c:pt idx="26" formatCode="0">
                  <c:v>150.54257202148401</c:v>
                </c:pt>
                <c:pt idx="27" formatCode="0">
                  <c:v>134.51788330078099</c:v>
                </c:pt>
                <c:pt idx="28" formatCode="0">
                  <c:v>150.43670654296801</c:v>
                </c:pt>
                <c:pt idx="29" formatCode="0">
                  <c:v>135.22204589843699</c:v>
                </c:pt>
                <c:pt idx="30" formatCode="0">
                  <c:v>134.67088317871</c:v>
                </c:pt>
                <c:pt idx="31" formatCode="0">
                  <c:v>204.90802001953099</c:v>
                </c:pt>
                <c:pt idx="32">
                  <c:v>134.70376586914</c:v>
                </c:pt>
                <c:pt idx="33">
                  <c:v>134.88916015625</c:v>
                </c:pt>
              </c:numCache>
              <c:extLst/>
            </c:numRef>
          </c:val>
          <c:smooth val="0"/>
          <c:extLst>
            <c:ext xmlns:c16="http://schemas.microsoft.com/office/drawing/2014/chart" uri="{C3380CC4-5D6E-409C-BE32-E72D297353CC}">
              <c16:uniqueId val="{00000013-9F21-4327-B88A-922DFC9697AD}"/>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noMultiLvlLbl val="0"/>
      </c:catAx>
      <c:valAx>
        <c:axId val="1731664080"/>
        <c:scaling>
          <c:orientation val="minMax"/>
          <c:min val="2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majorUnit val="20"/>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overlay val="0"/>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3219926130719364"/>
          <c:w val="0.98691174341245891"/>
          <c:h val="0.85293417488247081"/>
        </c:manualLayout>
      </c:layout>
      <c:barChart>
        <c:barDir val="col"/>
        <c:grouping val="clustered"/>
        <c:varyColors val="0"/>
        <c:ser>
          <c:idx val="0"/>
          <c:order val="1"/>
          <c:tx>
            <c:strRef>
              <c:f>'Figure 5 - NEET_men'!$F$44</c:f>
              <c:strCache>
                <c:ptCount val="1"/>
                <c:pt idx="0">
                  <c:v>2024</c:v>
                </c:pt>
              </c:strCache>
            </c:strRef>
          </c:tx>
          <c:spPr>
            <a:solidFill>
              <a:schemeClr val="accent1"/>
            </a:solidFill>
            <a:ln>
              <a:noFill/>
            </a:ln>
            <a:effectLst/>
          </c:spPr>
          <c:invertIfNegative val="0"/>
          <c:dPt>
            <c:idx val="15"/>
            <c:invertIfNegative val="0"/>
            <c:bubble3D val="0"/>
            <c:spPr>
              <a:solidFill>
                <a:schemeClr val="accent1"/>
              </a:solidFill>
              <a:ln w="28575" cap="rnd">
                <a:noFill/>
                <a:round/>
              </a:ln>
              <a:effectLst/>
            </c:spPr>
            <c:extLst>
              <c:ext xmlns:c16="http://schemas.microsoft.com/office/drawing/2014/chart" uri="{C3380CC4-5D6E-409C-BE32-E72D297353CC}">
                <c16:uniqueId val="{0000000E-71CB-46F1-B2DA-B9F57970BB53}"/>
              </c:ext>
            </c:extLst>
          </c:dPt>
          <c:dPt>
            <c:idx val="16"/>
            <c:invertIfNegative val="0"/>
            <c:bubble3D val="0"/>
            <c:spPr>
              <a:solidFill>
                <a:schemeClr val="accent1"/>
              </a:solidFill>
              <a:ln w="28575" cap="rnd">
                <a:noFill/>
                <a:round/>
              </a:ln>
              <a:effectLst/>
            </c:spPr>
            <c:extLst>
              <c:ext xmlns:c16="http://schemas.microsoft.com/office/drawing/2014/chart" uri="{C3380CC4-5D6E-409C-BE32-E72D297353CC}">
                <c16:uniqueId val="{00000010-71CB-46F1-B2DA-B9F57970BB53}"/>
              </c:ext>
            </c:extLst>
          </c:dPt>
          <c:dPt>
            <c:idx val="17"/>
            <c:invertIfNegative val="0"/>
            <c:bubble3D val="0"/>
            <c:spPr>
              <a:solidFill>
                <a:srgbClr val="F25602"/>
              </a:solidFill>
              <a:ln>
                <a:noFill/>
              </a:ln>
              <a:effectLst/>
            </c:spPr>
            <c:extLst>
              <c:ext xmlns:c16="http://schemas.microsoft.com/office/drawing/2014/chart" uri="{C3380CC4-5D6E-409C-BE32-E72D297353CC}">
                <c16:uniqueId val="{00000011-71CB-46F1-B2DA-B9F57970BB53}"/>
              </c:ext>
            </c:extLst>
          </c:dPt>
          <c:dPt>
            <c:idx val="19"/>
            <c:invertIfNegative val="0"/>
            <c:bubble3D val="0"/>
            <c:spPr>
              <a:solidFill>
                <a:schemeClr val="accent1"/>
              </a:solidFill>
              <a:ln w="28575" cap="rnd">
                <a:noFill/>
                <a:round/>
              </a:ln>
              <a:effectLst/>
            </c:spPr>
            <c:extLst>
              <c:ext xmlns:c16="http://schemas.microsoft.com/office/drawing/2014/chart" uri="{C3380CC4-5D6E-409C-BE32-E72D297353CC}">
                <c16:uniqueId val="{00000013-71CB-46F1-B2DA-B9F57970BB53}"/>
              </c:ext>
            </c:extLst>
          </c:dPt>
          <c:dPt>
            <c:idx val="20"/>
            <c:invertIfNegative val="0"/>
            <c:bubble3D val="0"/>
            <c:spPr>
              <a:solidFill>
                <a:srgbClr val="AC147A"/>
              </a:solidFill>
              <a:ln w="28575" cap="rnd">
                <a:noFill/>
                <a:round/>
              </a:ln>
              <a:effectLst/>
            </c:spPr>
            <c:extLst>
              <c:ext xmlns:c16="http://schemas.microsoft.com/office/drawing/2014/chart" uri="{C3380CC4-5D6E-409C-BE32-E72D297353CC}">
                <c16:uniqueId val="{00000015-71CB-46F1-B2DA-B9F57970BB53}"/>
              </c:ext>
            </c:extLst>
          </c:dPt>
          <c:dPt>
            <c:idx val="21"/>
            <c:invertIfNegative val="0"/>
            <c:bubble3D val="0"/>
            <c:spPr>
              <a:solidFill>
                <a:schemeClr val="accent1"/>
              </a:solidFill>
              <a:ln w="28575" cap="rnd">
                <a:noFill/>
                <a:round/>
              </a:ln>
              <a:effectLst/>
            </c:spPr>
            <c:extLst>
              <c:ext xmlns:c16="http://schemas.microsoft.com/office/drawing/2014/chart" uri="{C3380CC4-5D6E-409C-BE32-E72D297353CC}">
                <c16:uniqueId val="{00000017-71CB-46F1-B2DA-B9F57970BB53}"/>
              </c:ext>
            </c:extLst>
          </c:dPt>
          <c:cat>
            <c:strRef>
              <c:f>'Figure 5 - NEET_men'!$E$45:$E$80</c:f>
              <c:strCache>
                <c:ptCount val="36"/>
                <c:pt idx="0">
                  <c:v>Türkiye</c:v>
                </c:pt>
                <c:pt idx="1">
                  <c:v>Israel</c:v>
                </c:pt>
                <c:pt idx="2">
                  <c:v>Costa Rica</c:v>
                </c:pt>
                <c:pt idx="3">
                  <c:v>Lithuania</c:v>
                </c:pt>
                <c:pt idx="4">
                  <c:v>Spain</c:v>
                </c:pt>
                <c:pt idx="5">
                  <c:v>Colombia</c:v>
                </c:pt>
                <c:pt idx="6">
                  <c:v>France</c:v>
                </c:pt>
                <c:pt idx="7">
                  <c:v>Greece</c:v>
                </c:pt>
                <c:pt idx="8">
                  <c:v>Chile</c:v>
                </c:pt>
                <c:pt idx="9">
                  <c:v>Italy</c:v>
                </c:pt>
                <c:pt idx="10">
                  <c:v>United Kingdom</c:v>
                </c:pt>
                <c:pt idx="11">
                  <c:v>Estonia</c:v>
                </c:pt>
                <c:pt idx="12">
                  <c:v>Portugal</c:v>
                </c:pt>
                <c:pt idx="13">
                  <c:v>Finland</c:v>
                </c:pt>
                <c:pt idx="14">
                  <c:v>Canada</c:v>
                </c:pt>
                <c:pt idx="15">
                  <c:v>New Zealand</c:v>
                </c:pt>
                <c:pt idx="16">
                  <c:v>United States</c:v>
                </c:pt>
                <c:pt idx="17">
                  <c:v>OECD average</c:v>
                </c:pt>
                <c:pt idx="18">
                  <c:v>Hungary</c:v>
                </c:pt>
                <c:pt idx="19">
                  <c:v>Austria</c:v>
                </c:pt>
                <c:pt idx="20">
                  <c:v>EU25 average</c:v>
                </c:pt>
                <c:pt idx="21">
                  <c:v>Australia</c:v>
                </c:pt>
                <c:pt idx="22">
                  <c:v>Poland</c:v>
                </c:pt>
                <c:pt idx="23">
                  <c:v>Slovak Republic</c:v>
                </c:pt>
                <c:pt idx="24">
                  <c:v>Belgium</c:v>
                </c:pt>
                <c:pt idx="25">
                  <c:v>Sweden</c:v>
                </c:pt>
                <c:pt idx="26">
                  <c:v>Denmark</c:v>
                </c:pt>
                <c:pt idx="27">
                  <c:v>Switzerland</c:v>
                </c:pt>
                <c:pt idx="28">
                  <c:v>Slovenia</c:v>
                </c:pt>
                <c:pt idx="29">
                  <c:v>Germany</c:v>
                </c:pt>
                <c:pt idx="30">
                  <c:v>Latvia</c:v>
                </c:pt>
                <c:pt idx="31">
                  <c:v>Mexico</c:v>
                </c:pt>
                <c:pt idx="32">
                  <c:v>Ireland</c:v>
                </c:pt>
                <c:pt idx="33">
                  <c:v>Norway</c:v>
                </c:pt>
                <c:pt idx="34">
                  <c:v>Iceland</c:v>
                </c:pt>
                <c:pt idx="35">
                  <c:v>Netherlands</c:v>
                </c:pt>
              </c:strCache>
              <c:extLst/>
            </c:strRef>
          </c:cat>
          <c:val>
            <c:numRef>
              <c:f>'Figure 5 - NEET_men'!$F$45:$F$80</c:f>
              <c:numCache>
                <c:formatCode>_(* #,##0_);_(* \(#,##0\);_(* "-"??_);_(@_)</c:formatCode>
                <c:ptCount val="36"/>
                <c:pt idx="0">
                  <c:v>22.076560974121001</c:v>
                </c:pt>
                <c:pt idx="1">
                  <c:v>20.607332229614201</c:v>
                </c:pt>
                <c:pt idx="2">
                  <c:v>20.232839584350501</c:v>
                </c:pt>
                <c:pt idx="3">
                  <c:v>19.415376663208001</c:v>
                </c:pt>
                <c:pt idx="4">
                  <c:v>19.107595443725501</c:v>
                </c:pt>
                <c:pt idx="5">
                  <c:v>18.8329048156738</c:v>
                </c:pt>
                <c:pt idx="6">
                  <c:v>18.5262451171875</c:v>
                </c:pt>
                <c:pt idx="7">
                  <c:v>18.497688293456999</c:v>
                </c:pt>
                <c:pt idx="8">
                  <c:v>17.572086334228501</c:v>
                </c:pt>
                <c:pt idx="9">
                  <c:v>17.392951965331999</c:v>
                </c:pt>
                <c:pt idx="10">
                  <c:v>17.385311126708899</c:v>
                </c:pt>
                <c:pt idx="11">
                  <c:v>16.390115737915</c:v>
                </c:pt>
                <c:pt idx="12">
                  <c:v>15.390876770019499</c:v>
                </c:pt>
                <c:pt idx="13">
                  <c:v>14.5</c:v>
                </c:pt>
                <c:pt idx="14">
                  <c:v>14.213766098022401</c:v>
                </c:pt>
                <c:pt idx="15">
                  <c:v>13.9964790344238</c:v>
                </c:pt>
                <c:pt idx="16">
                  <c:v>13.902348</c:v>
                </c:pt>
                <c:pt idx="17">
                  <c:v>13.44630301657855</c:v>
                </c:pt>
                <c:pt idx="18">
                  <c:v>13.437632560729901</c:v>
                </c:pt>
                <c:pt idx="19">
                  <c:v>12.94078540802</c:v>
                </c:pt>
                <c:pt idx="20">
                  <c:v>12.932511309782631</c:v>
                </c:pt>
                <c:pt idx="21">
                  <c:v>12.5946035385131</c:v>
                </c:pt>
                <c:pt idx="22">
                  <c:v>12.1923294067382</c:v>
                </c:pt>
                <c:pt idx="23">
                  <c:v>12.1441202163696</c:v>
                </c:pt>
                <c:pt idx="24">
                  <c:v>11.551028251647899</c:v>
                </c:pt>
                <c:pt idx="25">
                  <c:v>10.826355934143001</c:v>
                </c:pt>
                <c:pt idx="26">
                  <c:v>10.2335300445556</c:v>
                </c:pt>
                <c:pt idx="27">
                  <c:v>10.072008132934499</c:v>
                </c:pt>
                <c:pt idx="28">
                  <c:v>9.4436941146850497</c:v>
                </c:pt>
                <c:pt idx="29">
                  <c:v>9.3660545349121094</c:v>
                </c:pt>
                <c:pt idx="30">
                  <c:v>9.3167400360107404</c:v>
                </c:pt>
                <c:pt idx="31">
                  <c:v>9.0669832229614205</c:v>
                </c:pt>
                <c:pt idx="32">
                  <c:v>8.9823446273803693</c:v>
                </c:pt>
                <c:pt idx="33">
                  <c:v>6.46644735336303</c:v>
                </c:pt>
                <c:pt idx="34">
                  <c:v>6.0254073000000004</c:v>
                </c:pt>
                <c:pt idx="35">
                  <c:v>4.9149808883666903</c:v>
                </c:pt>
              </c:numCache>
              <c:extLst/>
            </c:numRef>
          </c:val>
          <c:extLst>
            <c:ext xmlns:c16="http://schemas.microsoft.com/office/drawing/2014/chart" uri="{C3380CC4-5D6E-409C-BE32-E72D297353CC}">
              <c16:uniqueId val="{00000018-71CB-46F1-B2DA-B9F57970BB53}"/>
            </c:ext>
          </c:extLst>
        </c:ser>
        <c:dLbls>
          <c:showLegendKey val="0"/>
          <c:showVal val="0"/>
          <c:showCatName val="0"/>
          <c:showSerName val="0"/>
          <c:showPercent val="0"/>
          <c:showBubbleSize val="0"/>
        </c:dLbls>
        <c:gapWidth val="100"/>
        <c:axId val="1549299840"/>
        <c:axId val="1731664080"/>
      </c:barChart>
      <c:lineChart>
        <c:grouping val="standard"/>
        <c:varyColors val="0"/>
        <c:ser>
          <c:idx val="2"/>
          <c:order val="0"/>
          <c:tx>
            <c:strRef>
              <c:f>'Figure 5 - NEET_men'!$G$44</c:f>
              <c:strCache>
                <c:ptCount val="1"/>
                <c:pt idx="0">
                  <c:v>2019</c:v>
                </c:pt>
              </c:strCache>
            </c:strRef>
          </c:tx>
          <c:spPr>
            <a:ln w="28575" cap="rnd">
              <a:noFill/>
              <a:round/>
            </a:ln>
            <a:effectLst/>
          </c:spPr>
          <c:marker>
            <c:symbol val="diamond"/>
            <c:size val="9"/>
            <c:spPr>
              <a:solidFill>
                <a:srgbClr val="79AF02">
                  <a:alpha val="99000"/>
                </a:srgbClr>
              </a:solidFill>
              <a:ln w="9525">
                <a:solidFill>
                  <a:srgbClr val="79AF02"/>
                </a:solidFill>
              </a:ln>
              <a:effectLst/>
            </c:spPr>
          </c:marker>
          <c:dPt>
            <c:idx val="15"/>
            <c:marker>
              <c:symbol val="diamond"/>
              <c:size val="9"/>
              <c:spPr>
                <a:solidFill>
                  <a:srgbClr val="79AF02">
                    <a:alpha val="99000"/>
                  </a:srgbClr>
                </a:solidFill>
                <a:ln w="9525">
                  <a:solidFill>
                    <a:srgbClr val="79AF02"/>
                  </a:solidFill>
                </a:ln>
                <a:effectLst/>
              </c:spPr>
            </c:marker>
            <c:bubble3D val="0"/>
            <c:spPr>
              <a:ln w="28575" cap="rnd">
                <a:noFill/>
                <a:round/>
              </a:ln>
              <a:effectLst/>
            </c:spPr>
            <c:extLst>
              <c:ext xmlns:c16="http://schemas.microsoft.com/office/drawing/2014/chart" uri="{C3380CC4-5D6E-409C-BE32-E72D297353CC}">
                <c16:uniqueId val="{00000001-71CB-46F1-B2DA-B9F57970BB53}"/>
              </c:ext>
            </c:extLst>
          </c:dPt>
          <c:dPt>
            <c:idx val="16"/>
            <c:marker>
              <c:symbol val="diamond"/>
              <c:size val="9"/>
              <c:spPr>
                <a:solidFill>
                  <a:srgbClr val="79AF02">
                    <a:alpha val="99000"/>
                  </a:srgbClr>
                </a:solidFill>
                <a:ln w="9525">
                  <a:solidFill>
                    <a:srgbClr val="79AF02"/>
                  </a:solidFill>
                </a:ln>
                <a:effectLst/>
              </c:spPr>
            </c:marker>
            <c:bubble3D val="0"/>
            <c:spPr>
              <a:ln w="28575" cap="rnd">
                <a:noFill/>
                <a:round/>
              </a:ln>
              <a:effectLst/>
            </c:spPr>
            <c:extLst>
              <c:ext xmlns:c16="http://schemas.microsoft.com/office/drawing/2014/chart" uri="{C3380CC4-5D6E-409C-BE32-E72D297353CC}">
                <c16:uniqueId val="{00000003-71CB-46F1-B2DA-B9F57970BB53}"/>
              </c:ext>
            </c:extLst>
          </c:dPt>
          <c:dPt>
            <c:idx val="17"/>
            <c:marker>
              <c:symbol val="diamond"/>
              <c:size val="9"/>
              <c:spPr>
                <a:solidFill>
                  <a:srgbClr val="FEA472">
                    <a:alpha val="99000"/>
                  </a:srgbClr>
                </a:solidFill>
                <a:ln w="9525">
                  <a:solidFill>
                    <a:srgbClr val="FEA472"/>
                  </a:solidFill>
                </a:ln>
                <a:effectLst/>
              </c:spPr>
            </c:marker>
            <c:bubble3D val="0"/>
            <c:spPr>
              <a:ln w="28575" cap="rnd">
                <a:noFill/>
                <a:round/>
              </a:ln>
              <a:effectLst/>
            </c:spPr>
            <c:extLst>
              <c:ext xmlns:c16="http://schemas.microsoft.com/office/drawing/2014/chart" uri="{C3380CC4-5D6E-409C-BE32-E72D297353CC}">
                <c16:uniqueId val="{00000005-71CB-46F1-B2DA-B9F57970BB53}"/>
              </c:ext>
            </c:extLst>
          </c:dPt>
          <c:dPt>
            <c:idx val="19"/>
            <c:marker>
              <c:symbol val="diamond"/>
              <c:size val="9"/>
              <c:spPr>
                <a:solidFill>
                  <a:srgbClr val="79AF02">
                    <a:alpha val="99000"/>
                  </a:srgbClr>
                </a:solidFill>
                <a:ln w="9525">
                  <a:solidFill>
                    <a:srgbClr val="79AF02"/>
                  </a:solidFill>
                </a:ln>
                <a:effectLst/>
              </c:spPr>
            </c:marker>
            <c:bubble3D val="0"/>
            <c:spPr>
              <a:ln w="28575" cap="rnd">
                <a:noFill/>
                <a:round/>
              </a:ln>
              <a:effectLst/>
            </c:spPr>
            <c:extLst>
              <c:ext xmlns:c16="http://schemas.microsoft.com/office/drawing/2014/chart" uri="{C3380CC4-5D6E-409C-BE32-E72D297353CC}">
                <c16:uniqueId val="{00000007-71CB-46F1-B2DA-B9F57970BB53}"/>
              </c:ext>
            </c:extLst>
          </c:dPt>
          <c:dPt>
            <c:idx val="20"/>
            <c:marker>
              <c:symbol val="diamond"/>
              <c:size val="9"/>
              <c:spPr>
                <a:solidFill>
                  <a:srgbClr val="EAA4C8">
                    <a:alpha val="99000"/>
                  </a:srgbClr>
                </a:solidFill>
                <a:ln w="9525">
                  <a:solidFill>
                    <a:srgbClr val="EAA4C8"/>
                  </a:solidFill>
                </a:ln>
                <a:effectLst/>
              </c:spPr>
            </c:marker>
            <c:bubble3D val="0"/>
            <c:spPr>
              <a:ln w="28575" cap="rnd">
                <a:noFill/>
                <a:round/>
              </a:ln>
              <a:effectLst/>
            </c:spPr>
            <c:extLst>
              <c:ext xmlns:c16="http://schemas.microsoft.com/office/drawing/2014/chart" uri="{C3380CC4-5D6E-409C-BE32-E72D297353CC}">
                <c16:uniqueId val="{00000009-71CB-46F1-B2DA-B9F57970BB53}"/>
              </c:ext>
            </c:extLst>
          </c:dPt>
          <c:dPt>
            <c:idx val="21"/>
            <c:marker>
              <c:symbol val="diamond"/>
              <c:size val="9"/>
              <c:spPr>
                <a:solidFill>
                  <a:srgbClr val="79AF02">
                    <a:alpha val="99000"/>
                  </a:srgbClr>
                </a:solidFill>
                <a:ln w="9525">
                  <a:solidFill>
                    <a:srgbClr val="79AF02"/>
                  </a:solidFill>
                </a:ln>
                <a:effectLst/>
              </c:spPr>
            </c:marker>
            <c:bubble3D val="0"/>
            <c:spPr>
              <a:ln w="28575" cap="rnd">
                <a:noFill/>
                <a:round/>
              </a:ln>
              <a:effectLst/>
            </c:spPr>
            <c:extLst>
              <c:ext xmlns:c16="http://schemas.microsoft.com/office/drawing/2014/chart" uri="{C3380CC4-5D6E-409C-BE32-E72D297353CC}">
                <c16:uniqueId val="{0000000B-71CB-46F1-B2DA-B9F57970BB53}"/>
              </c:ext>
            </c:extLst>
          </c:dPt>
          <c:cat>
            <c:strRef>
              <c:f>'Figure 5 - NEET_men'!$E$45:$E$80</c:f>
              <c:strCache>
                <c:ptCount val="36"/>
                <c:pt idx="0">
                  <c:v>Türkiye</c:v>
                </c:pt>
                <c:pt idx="1">
                  <c:v>Israel</c:v>
                </c:pt>
                <c:pt idx="2">
                  <c:v>Costa Rica</c:v>
                </c:pt>
                <c:pt idx="3">
                  <c:v>Lithuania</c:v>
                </c:pt>
                <c:pt idx="4">
                  <c:v>Spain</c:v>
                </c:pt>
                <c:pt idx="5">
                  <c:v>Colombia</c:v>
                </c:pt>
                <c:pt idx="6">
                  <c:v>France</c:v>
                </c:pt>
                <c:pt idx="7">
                  <c:v>Greece</c:v>
                </c:pt>
                <c:pt idx="8">
                  <c:v>Chile</c:v>
                </c:pt>
                <c:pt idx="9">
                  <c:v>Italy</c:v>
                </c:pt>
                <c:pt idx="10">
                  <c:v>United Kingdom</c:v>
                </c:pt>
                <c:pt idx="11">
                  <c:v>Estonia</c:v>
                </c:pt>
                <c:pt idx="12">
                  <c:v>Portugal</c:v>
                </c:pt>
                <c:pt idx="13">
                  <c:v>Finland</c:v>
                </c:pt>
                <c:pt idx="14">
                  <c:v>Canada</c:v>
                </c:pt>
                <c:pt idx="15">
                  <c:v>New Zealand</c:v>
                </c:pt>
                <c:pt idx="16">
                  <c:v>United States</c:v>
                </c:pt>
                <c:pt idx="17">
                  <c:v>OECD average</c:v>
                </c:pt>
                <c:pt idx="18">
                  <c:v>Hungary</c:v>
                </c:pt>
                <c:pt idx="19">
                  <c:v>Austria</c:v>
                </c:pt>
                <c:pt idx="20">
                  <c:v>EU25 average</c:v>
                </c:pt>
                <c:pt idx="21">
                  <c:v>Australia</c:v>
                </c:pt>
                <c:pt idx="22">
                  <c:v>Poland</c:v>
                </c:pt>
                <c:pt idx="23">
                  <c:v>Slovak Republic</c:v>
                </c:pt>
                <c:pt idx="24">
                  <c:v>Belgium</c:v>
                </c:pt>
                <c:pt idx="25">
                  <c:v>Sweden</c:v>
                </c:pt>
                <c:pt idx="26">
                  <c:v>Denmark</c:v>
                </c:pt>
                <c:pt idx="27">
                  <c:v>Switzerland</c:v>
                </c:pt>
                <c:pt idx="28">
                  <c:v>Slovenia</c:v>
                </c:pt>
                <c:pt idx="29">
                  <c:v>Germany</c:v>
                </c:pt>
                <c:pt idx="30">
                  <c:v>Latvia</c:v>
                </c:pt>
                <c:pt idx="31">
                  <c:v>Mexico</c:v>
                </c:pt>
                <c:pt idx="32">
                  <c:v>Ireland</c:v>
                </c:pt>
                <c:pt idx="33">
                  <c:v>Norway</c:v>
                </c:pt>
                <c:pt idx="34">
                  <c:v>Iceland</c:v>
                </c:pt>
                <c:pt idx="35">
                  <c:v>Netherlands</c:v>
                </c:pt>
              </c:strCache>
              <c:extLst/>
            </c:strRef>
          </c:cat>
          <c:val>
            <c:numRef>
              <c:f>'Figure 5 - NEET_men'!$G$45:$G$80</c:f>
              <c:numCache>
                <c:formatCode>_(* #,##0_);_(* \(#,##0\);_(* "-"??_);_(@_)</c:formatCode>
                <c:ptCount val="36"/>
                <c:pt idx="0">
                  <c:v>22.375167999999999</c:v>
                </c:pt>
                <c:pt idx="1">
                  <c:v>16.686852999999999</c:v>
                </c:pt>
                <c:pt idx="2">
                  <c:v>18.892420000000001</c:v>
                </c:pt>
                <c:pt idx="3">
                  <c:v>12.227181</c:v>
                </c:pt>
                <c:pt idx="4">
                  <c:v>19.984183999999999</c:v>
                </c:pt>
                <c:pt idx="5">
                  <c:v>17.856998000000001</c:v>
                </c:pt>
                <c:pt idx="6">
                  <c:v>18.184280000000001</c:v>
                </c:pt>
                <c:pt idx="7">
                  <c:v>20.942253000000001</c:v>
                </c:pt>
                <c:pt idx="8">
                  <c:v>23.076443000000001</c:v>
                </c:pt>
                <c:pt idx="9">
                  <c:v>25.737095</c:v>
                </c:pt>
                <c:pt idx="10">
                  <c:v>13.0070743560791</c:v>
                </c:pt>
                <c:pt idx="11">
                  <c:v>8.2149210000000004</c:v>
                </c:pt>
                <c:pt idx="12">
                  <c:v>11.813202857971101</c:v>
                </c:pt>
                <c:pt idx="13">
                  <c:v>12.745098</c:v>
                </c:pt>
                <c:pt idx="14">
                  <c:v>13.0590343475341</c:v>
                </c:pt>
                <c:pt idx="15">
                  <c:v>12.248393999999999</c:v>
                </c:pt>
                <c:pt idx="16">
                  <c:v>13.338476</c:v>
                </c:pt>
                <c:pt idx="17">
                  <c:v>13.402956662012453</c:v>
                </c:pt>
                <c:pt idx="18">
                  <c:v>11.413344</c:v>
                </c:pt>
                <c:pt idx="19">
                  <c:v>11.427474</c:v>
                </c:pt>
                <c:pt idx="20">
                  <c:v>13.192499891401997</c:v>
                </c:pt>
                <c:pt idx="21">
                  <c:v>11.738509000000001</c:v>
                </c:pt>
                <c:pt idx="22">
                  <c:v>9.8942546844482404</c:v>
                </c:pt>
                <c:pt idx="23">
                  <c:v>9.2816361999999994</c:v>
                </c:pt>
                <c:pt idx="24">
                  <c:v>15.479226000000001</c:v>
                </c:pt>
                <c:pt idx="25">
                  <c:v>8.9521227000000003</c:v>
                </c:pt>
                <c:pt idx="26">
                  <c:v>11.719752</c:v>
                </c:pt>
                <c:pt idx="27">
                  <c:v>7.3164395999999998</c:v>
                </c:pt>
                <c:pt idx="28">
                  <c:v>7.6076063999999999</c:v>
                </c:pt>
                <c:pt idx="29">
                  <c:v>7.3383912999999996</c:v>
                </c:pt>
                <c:pt idx="30">
                  <c:v>15.12532</c:v>
                </c:pt>
                <c:pt idx="31">
                  <c:v>8.9011125564575195</c:v>
                </c:pt>
                <c:pt idx="32">
                  <c:v>12.844808</c:v>
                </c:pt>
                <c:pt idx="33">
                  <c:v>8.5200204999999993</c:v>
                </c:pt>
                <c:pt idx="34">
                  <c:v>8.0213642000000007</c:v>
                </c:pt>
                <c:pt idx="35">
                  <c:v>6.5591111</c:v>
                </c:pt>
              </c:numCache>
              <c:extLst/>
            </c:numRef>
          </c:val>
          <c:smooth val="0"/>
          <c:extLst>
            <c:ext xmlns:c16="http://schemas.microsoft.com/office/drawing/2014/chart" uri="{C3380CC4-5D6E-409C-BE32-E72D297353CC}">
              <c16:uniqueId val="{0000000C-71CB-46F1-B2DA-B9F57970BB53}"/>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noMultiLvlLbl val="0"/>
      </c:catAx>
      <c:valAx>
        <c:axId val="1731664080"/>
        <c:scaling>
          <c:orientation val="minMax"/>
          <c:max val="30"/>
          <c:min val="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0.22823743292352561"/>
          <c:y val="1.9822085080447228E-2"/>
          <c:w val="0.54613432405636286"/>
          <c:h val="6.4234281191482792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4436943992995E-2"/>
          <c:y val="0.10227012180034348"/>
          <c:w val="0.9254727102385728"/>
          <c:h val="0.60611631532747257"/>
        </c:manualLayout>
      </c:layout>
      <c:barChart>
        <c:barDir val="col"/>
        <c:grouping val="clustered"/>
        <c:varyColors val="0"/>
        <c:ser>
          <c:idx val="3"/>
          <c:order val="0"/>
          <c:tx>
            <c:v>2022</c:v>
          </c:tx>
          <c:spPr>
            <a:solidFill>
              <a:schemeClr val="accent4"/>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invertIfNegative val="0"/>
          <c:dPt>
            <c:idx val="10"/>
            <c:invertIfNegative val="0"/>
            <c:bubble3D val="0"/>
            <c:spPr>
              <a:solidFill>
                <a:schemeClr val="accent4"/>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1-2B55-474C-953A-35087A22FBE9}"/>
              </c:ext>
            </c:extLst>
          </c:dPt>
          <c:dPt>
            <c:idx val="11"/>
            <c:invertIfNegative val="0"/>
            <c:bubble3D val="0"/>
            <c:spPr>
              <a:solidFill>
                <a:schemeClr val="accent4"/>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3-2B55-474C-953A-35087A22FBE9}"/>
              </c:ext>
            </c:extLst>
          </c:dPt>
          <c:dPt>
            <c:idx val="12"/>
            <c:invertIfNegative val="0"/>
            <c:bubble3D val="0"/>
            <c:spPr>
              <a:solidFill>
                <a:srgbClr val="AC147A"/>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5-2B55-474C-953A-35087A22FBE9}"/>
              </c:ext>
            </c:extLst>
          </c:dPt>
          <c:dPt>
            <c:idx val="17"/>
            <c:invertIfNegative val="0"/>
            <c:bubble3D val="0"/>
            <c:spPr>
              <a:solidFill>
                <a:srgbClr val="DD2C00"/>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7-2B55-474C-953A-35087A22FBE9}"/>
              </c:ext>
            </c:extLst>
          </c:dPt>
          <c:cat>
            <c:strRef>
              <c:f>'C5.3_MS'!$D$35:$D$61</c:f>
              <c:strCache>
                <c:ptCount val="27"/>
                <c:pt idx="0">
                  <c:v>Norway</c:v>
                </c:pt>
                <c:pt idx="1">
                  <c:v>Romania</c:v>
                </c:pt>
                <c:pt idx="2">
                  <c:v>Luxembourg</c:v>
                </c:pt>
                <c:pt idx="3">
                  <c:v>Finland</c:v>
                </c:pt>
                <c:pt idx="4">
                  <c:v>Austria</c:v>
                </c:pt>
                <c:pt idx="5">
                  <c:v>Poland</c:v>
                </c:pt>
                <c:pt idx="6">
                  <c:v>Belgium</c:v>
                </c:pt>
                <c:pt idx="7">
                  <c:v>Sweden</c:v>
                </c:pt>
                <c:pt idx="8">
                  <c:v>Denmark</c:v>
                </c:pt>
                <c:pt idx="9">
                  <c:v>Slovenia</c:v>
                </c:pt>
                <c:pt idx="10">
                  <c:v>Slovak Republic</c:v>
                </c:pt>
                <c:pt idx="11">
                  <c:v>Greece</c:v>
                </c:pt>
                <c:pt idx="12">
                  <c:v>EU25 average</c:v>
                </c:pt>
                <c:pt idx="13">
                  <c:v>New Zealand</c:v>
                </c:pt>
                <c:pt idx="14">
                  <c:v>France</c:v>
                </c:pt>
                <c:pt idx="15">
                  <c:v>Czechia</c:v>
                </c:pt>
                <c:pt idx="16">
                  <c:v>Italy</c:v>
                </c:pt>
                <c:pt idx="17">
                  <c:v>OECD average</c:v>
                </c:pt>
                <c:pt idx="18">
                  <c:v>Estonia</c:v>
                </c:pt>
                <c:pt idx="19">
                  <c:v>Spain</c:v>
                </c:pt>
                <c:pt idx="20">
                  <c:v>Bulgaria</c:v>
                </c:pt>
                <c:pt idx="21">
                  <c:v>Korea</c:v>
                </c:pt>
                <c:pt idx="22">
                  <c:v>Lithuania</c:v>
                </c:pt>
                <c:pt idx="23">
                  <c:v>Portugal</c:v>
                </c:pt>
                <c:pt idx="24">
                  <c:v>Israel</c:v>
                </c:pt>
                <c:pt idx="25">
                  <c:v>Chile</c:v>
                </c:pt>
                <c:pt idx="26">
                  <c:v>United Kingdom</c:v>
                </c:pt>
              </c:strCache>
            </c:strRef>
          </c:cat>
          <c:val>
            <c:numRef>
              <c:f>'C5.3_MS'!$F$35:$F$61</c:f>
              <c:numCache>
                <c:formatCode>_(* #,##0_);_(* \(#,##0\);_(* "-"??_);_(@_)</c:formatCode>
                <c:ptCount val="27"/>
                <c:pt idx="0">
                  <c:v>94.085339399987703</c:v>
                </c:pt>
                <c:pt idx="1">
                  <c:v>90.045932942911705</c:v>
                </c:pt>
                <c:pt idx="2">
                  <c:v>89.762570220360303</c:v>
                </c:pt>
                <c:pt idx="3">
                  <c:v>88.957061679603896</c:v>
                </c:pt>
                <c:pt idx="4">
                  <c:v>87.164590905055803</c:v>
                </c:pt>
                <c:pt idx="5">
                  <c:v>85.7747449511415</c:v>
                </c:pt>
                <c:pt idx="6">
                  <c:v>85.722720809064199</c:v>
                </c:pt>
                <c:pt idx="7">
                  <c:v>83.018282488142503</c:v>
                </c:pt>
                <c:pt idx="8">
                  <c:v>81.261556393609595</c:v>
                </c:pt>
                <c:pt idx="9">
                  <c:v>79.084908197048804</c:v>
                </c:pt>
                <c:pt idx="10">
                  <c:v>78.508567679053797</c:v>
                </c:pt>
                <c:pt idx="11">
                  <c:v>78.343549717909994</c:v>
                </c:pt>
                <c:pt idx="12">
                  <c:v>77.185234611394463</c:v>
                </c:pt>
                <c:pt idx="13">
                  <c:v>75.330430938676201</c:v>
                </c:pt>
                <c:pt idx="14">
                  <c:v>74.533217529464807</c:v>
                </c:pt>
                <c:pt idx="15">
                  <c:v>74.071329454976507</c:v>
                </c:pt>
                <c:pt idx="16">
                  <c:v>73.566533936406898</c:v>
                </c:pt>
                <c:pt idx="17">
                  <c:v>73.090794508126422</c:v>
                </c:pt>
                <c:pt idx="18">
                  <c:v>72.627323964124102</c:v>
                </c:pt>
                <c:pt idx="19">
                  <c:v>68.526639748566595</c:v>
                </c:pt>
                <c:pt idx="20">
                  <c:v>63.319147616811101</c:v>
                </c:pt>
                <c:pt idx="21">
                  <c:v>59.225610329760798</c:v>
                </c:pt>
                <c:pt idx="22">
                  <c:v>56.276428529846001</c:v>
                </c:pt>
                <c:pt idx="23">
                  <c:v>55.954350852396402</c:v>
                </c:pt>
                <c:pt idx="24">
                  <c:v>48.724362181090498</c:v>
                </c:pt>
                <c:pt idx="25">
                  <c:v>47.248411189061599</c:v>
                </c:pt>
                <c:pt idx="26">
                  <c:v>43.319742591559098</c:v>
                </c:pt>
              </c:numCache>
            </c:numRef>
          </c:val>
          <c:extLst>
            <c:ext xmlns:c16="http://schemas.microsoft.com/office/drawing/2014/chart" uri="{C3380CC4-5D6E-409C-BE32-E72D297353CC}">
              <c16:uniqueId val="{00000008-2B55-474C-953A-35087A22FBE9}"/>
            </c:ext>
          </c:extLst>
        </c:ser>
        <c:dLbls>
          <c:showLegendKey val="0"/>
          <c:showVal val="0"/>
          <c:showCatName val="0"/>
          <c:showSerName val="0"/>
          <c:showPercent val="0"/>
          <c:showBubbleSize val="0"/>
        </c:dLbls>
        <c:gapWidth val="50"/>
        <c:axId val="710770032"/>
        <c:axId val="710781552"/>
      </c:barChart>
      <c:lineChart>
        <c:grouping val="standard"/>
        <c:varyColors val="0"/>
        <c:ser>
          <c:idx val="2"/>
          <c:order val="1"/>
          <c:tx>
            <c:v>2015</c:v>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8"/>
            <c:spPr>
              <a:solidFill>
                <a:schemeClr val="accent6"/>
              </a:solidFill>
              <a:ln w="9525">
                <a:solidFill>
                  <a:schemeClr val="accent6"/>
                </a:solidFill>
              </a:ln>
              <a:effectLst/>
            </c:spPr>
          </c:marker>
          <c:dPt>
            <c:idx val="10"/>
            <c:marker>
              <c:symbol val="diamond"/>
              <c:size val="8"/>
              <c:spPr>
                <a:solidFill>
                  <a:schemeClr val="accent6"/>
                </a:solidFill>
                <a:ln w="9525">
                  <a:solidFill>
                    <a:schemeClr val="accent6"/>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A-2B55-474C-953A-35087A22FBE9}"/>
              </c:ext>
            </c:extLst>
          </c:dPt>
          <c:dPt>
            <c:idx val="12"/>
            <c:marker>
              <c:symbol val="diamond"/>
              <c:size val="8"/>
              <c:spPr>
                <a:solidFill>
                  <a:schemeClr val="accent5">
                    <a:lumMod val="50000"/>
                  </a:schemeClr>
                </a:solidFill>
                <a:ln w="9525">
                  <a:solidFill>
                    <a:schemeClr val="accent6"/>
                  </a:solidFill>
                </a:ln>
                <a:effectLst/>
              </c:spPr>
            </c:marker>
            <c:bubble3D val="0"/>
            <c:spPr>
              <a:ln w="6350" cap="rnd">
                <a:solidFill>
                  <a:sysClr val="windowText" lastClr="000000"/>
                </a:solidFill>
                <a:prstDash val="solid"/>
                <a:round/>
              </a:ln>
              <a:effectLst/>
            </c:spPr>
            <c:extLst>
              <c:ext xmlns:c16="http://schemas.microsoft.com/office/drawing/2014/chart" uri="{C3380CC4-5D6E-409C-BE32-E72D297353CC}">
                <c16:uniqueId val="{0000000C-2B55-474C-953A-35087A22FBE9}"/>
              </c:ext>
            </c:extLst>
          </c:dPt>
          <c:dPt>
            <c:idx val="13"/>
            <c:marker>
              <c:symbol val="diamond"/>
              <c:size val="8"/>
              <c:spPr>
                <a:solidFill>
                  <a:schemeClr val="accent6"/>
                </a:solidFill>
                <a:ln w="9525">
                  <a:solidFill>
                    <a:schemeClr val="accent6"/>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E-2B55-474C-953A-35087A22FBE9}"/>
              </c:ext>
            </c:extLst>
          </c:dPt>
          <c:dPt>
            <c:idx val="16"/>
            <c:marker>
              <c:symbol val="diamond"/>
              <c:size val="8"/>
              <c:spPr>
                <a:solidFill>
                  <a:schemeClr val="accent6"/>
                </a:solidFill>
                <a:ln w="9525">
                  <a:solidFill>
                    <a:schemeClr val="accent6"/>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0-2B55-474C-953A-35087A22FBE9}"/>
              </c:ext>
            </c:extLst>
          </c:dPt>
          <c:dPt>
            <c:idx val="19"/>
            <c:marker>
              <c:symbol val="diamond"/>
              <c:size val="8"/>
              <c:spPr>
                <a:solidFill>
                  <a:schemeClr val="accent6"/>
                </a:solidFill>
                <a:ln w="9525">
                  <a:solidFill>
                    <a:schemeClr val="accent6"/>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2-2B55-474C-953A-35087A22FBE9}"/>
              </c:ext>
            </c:extLst>
          </c:dPt>
          <c:dPt>
            <c:idx val="21"/>
            <c:marker>
              <c:symbol val="diamond"/>
              <c:size val="8"/>
              <c:spPr>
                <a:solidFill>
                  <a:schemeClr val="accent6"/>
                </a:solidFill>
                <a:ln w="9525">
                  <a:solidFill>
                    <a:schemeClr val="accent6"/>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4-2B55-474C-953A-35087A22FBE9}"/>
              </c:ext>
            </c:extLst>
          </c:dPt>
          <c:cat>
            <c:strRef>
              <c:f>'C5.3_MS'!$D$35:$D$61</c:f>
              <c:strCache>
                <c:ptCount val="27"/>
                <c:pt idx="0">
                  <c:v>Norway</c:v>
                </c:pt>
                <c:pt idx="1">
                  <c:v>Romania</c:v>
                </c:pt>
                <c:pt idx="2">
                  <c:v>Luxembourg</c:v>
                </c:pt>
                <c:pt idx="3">
                  <c:v>Finland</c:v>
                </c:pt>
                <c:pt idx="4">
                  <c:v>Austria</c:v>
                </c:pt>
                <c:pt idx="5">
                  <c:v>Poland</c:v>
                </c:pt>
                <c:pt idx="6">
                  <c:v>Belgium</c:v>
                </c:pt>
                <c:pt idx="7">
                  <c:v>Sweden</c:v>
                </c:pt>
                <c:pt idx="8">
                  <c:v>Denmark</c:v>
                </c:pt>
                <c:pt idx="9">
                  <c:v>Slovenia</c:v>
                </c:pt>
                <c:pt idx="10">
                  <c:v>Slovak Republic</c:v>
                </c:pt>
                <c:pt idx="11">
                  <c:v>Greece</c:v>
                </c:pt>
                <c:pt idx="12">
                  <c:v>EU25 average</c:v>
                </c:pt>
                <c:pt idx="13">
                  <c:v>New Zealand</c:v>
                </c:pt>
                <c:pt idx="14">
                  <c:v>France</c:v>
                </c:pt>
                <c:pt idx="15">
                  <c:v>Czechia</c:v>
                </c:pt>
                <c:pt idx="16">
                  <c:v>Italy</c:v>
                </c:pt>
                <c:pt idx="17">
                  <c:v>OECD average</c:v>
                </c:pt>
                <c:pt idx="18">
                  <c:v>Estonia</c:v>
                </c:pt>
                <c:pt idx="19">
                  <c:v>Spain</c:v>
                </c:pt>
                <c:pt idx="20">
                  <c:v>Bulgaria</c:v>
                </c:pt>
                <c:pt idx="21">
                  <c:v>Korea</c:v>
                </c:pt>
                <c:pt idx="22">
                  <c:v>Lithuania</c:v>
                </c:pt>
                <c:pt idx="23">
                  <c:v>Portugal</c:v>
                </c:pt>
                <c:pt idx="24">
                  <c:v>Israel</c:v>
                </c:pt>
                <c:pt idx="25">
                  <c:v>Chile</c:v>
                </c:pt>
                <c:pt idx="26">
                  <c:v>United Kingdom</c:v>
                </c:pt>
              </c:strCache>
            </c:strRef>
          </c:cat>
          <c:val>
            <c:numRef>
              <c:f>'C5.3_MS'!$E$35:$E$61</c:f>
              <c:numCache>
                <c:formatCode>_(* #,##0_);_(* \(#,##0\);_(* "-"??_);_(@_)</c:formatCode>
                <c:ptCount val="27"/>
                <c:pt idx="0">
                  <c:v>98.707286856628002</c:v>
                </c:pt>
                <c:pt idx="1">
                  <c:v>76.767914544803006</c:v>
                </c:pt>
                <c:pt idx="2">
                  <c:v>92.559354984585696</c:v>
                </c:pt>
                <c:pt idx="3">
                  <c:v>#N/A</c:v>
                </c:pt>
                <c:pt idx="4">
                  <c:v>93.515685062732501</c:v>
                </c:pt>
                <c:pt idx="5">
                  <c:v>88.434868999832503</c:v>
                </c:pt>
                <c:pt idx="6">
                  <c:v>87.221947178170595</c:v>
                </c:pt>
                <c:pt idx="7">
                  <c:v>84.660401302863093</c:v>
                </c:pt>
                <c:pt idx="8">
                  <c:v>#N/A</c:v>
                </c:pt>
                <c:pt idx="9">
                  <c:v>#N/A</c:v>
                </c:pt>
                <c:pt idx="10">
                  <c:v>#N/A</c:v>
                </c:pt>
                <c:pt idx="11">
                  <c:v>#N/A</c:v>
                </c:pt>
                <c:pt idx="12">
                  <c:v>72.844975438936956</c:v>
                </c:pt>
                <c:pt idx="13">
                  <c:v>73.264687772834506</c:v>
                </c:pt>
                <c:pt idx="14">
                  <c:v>79.410963070639397</c:v>
                </c:pt>
                <c:pt idx="15">
                  <c:v>65.259451853926507</c:v>
                </c:pt>
                <c:pt idx="16">
                  <c:v>71.666291222449701</c:v>
                </c:pt>
                <c:pt idx="17">
                  <c:v>#N/A</c:v>
                </c:pt>
                <c:pt idx="18">
                  <c:v>68.968850846941194</c:v>
                </c:pt>
                <c:pt idx="19">
                  <c:v>66.300973105729398</c:v>
                </c:pt>
                <c:pt idx="20">
                  <c:v>45.663898156512197</c:v>
                </c:pt>
                <c:pt idx="21">
                  <c:v>#N/A</c:v>
                </c:pt>
                <c:pt idx="22">
                  <c:v>52.112252559362602</c:v>
                </c:pt>
                <c:pt idx="23">
                  <c:v>57.037899831406101</c:v>
                </c:pt>
                <c:pt idx="24">
                  <c:v>#N/A</c:v>
                </c:pt>
                <c:pt idx="25">
                  <c:v>#N/A</c:v>
                </c:pt>
                <c:pt idx="26">
                  <c:v>52.7537438883069</c:v>
                </c:pt>
              </c:numCache>
            </c:numRef>
          </c:val>
          <c:smooth val="0"/>
          <c:extLst>
            <c:ext xmlns:c16="http://schemas.microsoft.com/office/drawing/2014/chart" uri="{C3380CC4-5D6E-409C-BE32-E72D297353CC}">
              <c16:uniqueId val="{00000015-2B55-474C-953A-35087A22FBE9}"/>
            </c:ext>
          </c:extLst>
        </c:ser>
        <c:dLbls>
          <c:showLegendKey val="0"/>
          <c:showVal val="0"/>
          <c:showCatName val="0"/>
          <c:showSerName val="0"/>
          <c:showPercent val="0"/>
          <c:showBubbleSize val="0"/>
        </c:dLbls>
        <c:marker val="1"/>
        <c:smooth val="0"/>
        <c:axId val="710770032"/>
        <c:axId val="710781552"/>
      </c:lineChart>
      <c:catAx>
        <c:axId val="710770032"/>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710781552"/>
        <c:crosses val="autoZero"/>
        <c:auto val="1"/>
        <c:lblAlgn val="ctr"/>
        <c:lblOffset val="0"/>
        <c:tickLblSkip val="1"/>
        <c:noMultiLvlLbl val="0"/>
      </c:catAx>
      <c:valAx>
        <c:axId val="710781552"/>
        <c:scaling>
          <c:orientation val="minMax"/>
          <c:max val="10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710770032"/>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5144356955380577E-2"/>
          <c:y val="1.7917228049632132E-2"/>
          <c:w val="0.92547272016529847"/>
          <c:h val="6.7189605186120493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086354125089209E-2"/>
          <c:y val="0.10037915809608658"/>
          <c:w val="0.93142439856308279"/>
          <c:h val="0.46312314555373929"/>
        </c:manualLayout>
      </c:layout>
      <c:barChart>
        <c:barDir val="col"/>
        <c:grouping val="clustered"/>
        <c:varyColors val="0"/>
        <c:ser>
          <c:idx val="1"/>
          <c:order val="0"/>
          <c:tx>
            <c:strRef>
              <c:f>'C5.4_MS'!$E$53</c:f>
              <c:strCache>
                <c:ptCount val="1"/>
                <c:pt idx="0">
                  <c:v>Public institutions</c:v>
                </c:pt>
              </c:strCache>
            </c:strRef>
          </c:tx>
          <c:spPr>
            <a:solidFill>
              <a:schemeClr val="accent2"/>
            </a:solidFill>
            <a:ln>
              <a:noFill/>
            </a:ln>
            <a:effectLst/>
            <a:extLst>
              <a:ext uri="{91240B29-F687-4F45-9708-019B960494DF}">
                <a14:hiddenLine xmlns:a14="http://schemas.microsoft.com/office/drawing/2010/main">
                  <a:solidFill>
                    <a:srgbClr val="4472C4"/>
                  </a:solidFill>
                </a14:hiddenLine>
              </a:ext>
            </a:extLst>
          </c:spPr>
          <c:invertIfNegative val="0"/>
          <c:cat>
            <c:strRef>
              <c:f>'C5.4_MS'!$D$54:$D$81</c:f>
              <c:strCache>
                <c:ptCount val="28"/>
                <c:pt idx="0">
                  <c:v>Lithuania (6%)</c:v>
                </c:pt>
                <c:pt idx="1">
                  <c:v>England (UK)</c:v>
                </c:pt>
                <c:pt idx="2">
                  <c:v>United States (53%)</c:v>
                </c:pt>
                <c:pt idx="3">
                  <c:v>Canada</c:v>
                </c:pt>
                <c:pt idx="4">
                  <c:v>Australia (13%)</c:v>
                </c:pt>
                <c:pt idx="5">
                  <c:v>Poland (34%)</c:v>
                </c:pt>
                <c:pt idx="6">
                  <c:v>Latvia (15%)</c:v>
                </c:pt>
                <c:pt idx="7">
                  <c:v>Korea (70%)</c:v>
                </c:pt>
                <c:pt idx="8">
                  <c:v>New Zealand (6%)</c:v>
                </c:pt>
                <c:pt idx="9">
                  <c:v>Japan (52%)</c:v>
                </c:pt>
                <c:pt idx="10">
                  <c:v>Israel (18%)</c:v>
                </c:pt>
                <c:pt idx="11">
                  <c:v>Netherlands</c:v>
                </c:pt>
                <c:pt idx="12">
                  <c:v>Italy (18%)</c:v>
                </c:pt>
                <c:pt idx="13">
                  <c:v>Spain (39%)</c:v>
                </c:pt>
                <c:pt idx="14">
                  <c:v>Romania (9%)</c:v>
                </c:pt>
                <c:pt idx="15">
                  <c:v>Croatia (6%)</c:v>
                </c:pt>
                <c:pt idx="16">
                  <c:v>Switzerland (3%)</c:v>
                </c:pt>
                <c:pt idx="17">
                  <c:v>Flemish comm. (Belgium) (0%)</c:v>
                </c:pt>
                <c:pt idx="18">
                  <c:v>Austria</c:v>
                </c:pt>
                <c:pt idx="19">
                  <c:v>French comm. (Belgium) (0%)</c:v>
                </c:pt>
                <c:pt idx="20">
                  <c:v>Luxembourg</c:v>
                </c:pt>
                <c:pt idx="21">
                  <c:v>France</c:v>
                </c:pt>
                <c:pt idx="22">
                  <c:v>Germany (8%)</c:v>
                </c:pt>
                <c:pt idx="23">
                  <c:v>Denmark (0%)</c:v>
                </c:pt>
                <c:pt idx="24">
                  <c:v>Finland (24%)</c:v>
                </c:pt>
                <c:pt idx="25">
                  <c:v>Norway (3%)</c:v>
                </c:pt>
                <c:pt idx="26">
                  <c:v>Sweden (8%)</c:v>
                </c:pt>
                <c:pt idx="27">
                  <c:v>Türkiye (18%)</c:v>
                </c:pt>
              </c:strCache>
            </c:strRef>
          </c:cat>
          <c:val>
            <c:numRef>
              <c:f>'C5.4_MS'!$E$54:$E$81</c:f>
              <c:numCache>
                <c:formatCode>_(* #,##0.00_);_(* \(#,##0.00\);_(* "-"??_);_(@_)</c:formatCode>
                <c:ptCount val="28"/>
                <c:pt idx="0">
                  <c:v>13233.603073279472</c:v>
                </c:pt>
                <c:pt idx="1">
                  <c:v>13135.451297573562</c:v>
                </c:pt>
                <c:pt idx="2">
                  <c:v>12596.38023625405</c:v>
                </c:pt>
                <c:pt idx="3">
                  <c:v>9563.8367118412953</c:v>
                </c:pt>
                <c:pt idx="4">
                  <c:v>9496.1258093730212</c:v>
                </c:pt>
                <c:pt idx="5">
                  <c:v>8141.7670073802938</c:v>
                </c:pt>
                <c:pt idx="6">
                  <c:v>6782.3626370308948</c:v>
                </c:pt>
                <c:pt idx="7">
                  <c:v>6630</c:v>
                </c:pt>
                <c:pt idx="8">
                  <c:v>6124.1200878019908</c:v>
                </c:pt>
                <c:pt idx="9">
                  <c:v>5647.2338773570536</c:v>
                </c:pt>
                <c:pt idx="10">
                  <c:v>4173.5866262170966</c:v>
                </c:pt>
                <c:pt idx="11">
                  <c:v>3040.7353927008585</c:v>
                </c:pt>
                <c:pt idx="12">
                  <c:v>2864.0595778114284</c:v>
                </c:pt>
                <c:pt idx="13">
                  <c:v>2446.7191629918675</c:v>
                </c:pt>
                <c:pt idx="14">
                  <c:v>2098.4660919199832</c:v>
                </c:pt>
                <c:pt idx="15">
                  <c:v>1657.2048955697867</c:v>
                </c:pt>
                <c:pt idx="16">
                  <c:v>1426.7094271863557</c:v>
                </c:pt>
                <c:pt idx="17">
                  <c:v>1410.2207896718171</c:v>
                </c:pt>
                <c:pt idx="18">
                  <c:v>1043.2361846542397</c:v>
                </c:pt>
                <c:pt idx="19">
                  <c:v>752.90472947974717</c:v>
                </c:pt>
                <c:pt idx="20">
                  <c:v>493.5005971357225</c:v>
                </c:pt>
                <c:pt idx="21">
                  <c:v>360.4581824007405</c:v>
                </c:pt>
                <c:pt idx="22">
                  <c:v>156.69738885169303</c:v>
                </c:pt>
                <c:pt idx="23">
                  <c:v>0</c:v>
                </c:pt>
                <c:pt idx="24">
                  <c:v>0</c:v>
                </c:pt>
                <c:pt idx="25">
                  <c:v>0</c:v>
                </c:pt>
                <c:pt idx="26">
                  <c:v>0</c:v>
                </c:pt>
                <c:pt idx="27">
                  <c:v>0</c:v>
                </c:pt>
              </c:numCache>
            </c:numRef>
          </c:val>
          <c:extLst>
            <c:ext xmlns:c16="http://schemas.microsoft.com/office/drawing/2014/chart" uri="{C3380CC4-5D6E-409C-BE32-E72D297353CC}">
              <c16:uniqueId val="{00000000-B676-43F5-98C3-FED46138E91F}"/>
            </c:ext>
          </c:extLst>
        </c:ser>
        <c:dLbls>
          <c:showLegendKey val="0"/>
          <c:showVal val="0"/>
          <c:showCatName val="0"/>
          <c:showSerName val="0"/>
          <c:showPercent val="0"/>
          <c:showBubbleSize val="0"/>
        </c:dLbls>
        <c:gapWidth val="150"/>
        <c:axId val="801841888"/>
        <c:axId val="801842216"/>
      </c:barChart>
      <c:catAx>
        <c:axId val="801841888"/>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801842216"/>
        <c:crosses val="autoZero"/>
        <c:auto val="1"/>
        <c:lblAlgn val="ctr"/>
        <c:lblOffset val="0"/>
        <c:noMultiLvlLbl val="0"/>
      </c:catAx>
      <c:valAx>
        <c:axId val="801842216"/>
        <c:scaling>
          <c:orientation val="minMax"/>
          <c:min val="0"/>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lgn="l">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USD converted</a:t>
                </a:r>
                <a:r>
                  <a:rPr lang="en-GB" sz="1000" b="0" i="0" baseline="0">
                    <a:solidFill>
                      <a:srgbClr val="000101"/>
                    </a:solidFill>
                    <a:latin typeface="Calibri" panose="020F0502020204030204" pitchFamily="34" charset="0"/>
                  </a:rPr>
                  <a:t> </a:t>
                </a:r>
                <a:r>
                  <a:rPr lang="en-GB" sz="1000" b="0" i="0">
                    <a:solidFill>
                      <a:srgbClr val="000101"/>
                    </a:solidFill>
                    <a:latin typeface="Calibri" panose="020F0502020204030204" pitchFamily="34" charset="0"/>
                  </a:rPr>
                  <a:t>using PPPs</a:t>
                </a:r>
              </a:p>
            </c:rich>
          </c:tx>
          <c:layout>
            <c:manualLayout>
              <c:xMode val="edge"/>
              <c:yMode val="edge"/>
              <c:x val="6.7782058089228768E-6"/>
              <c:y val="6.6555740432612314E-3"/>
            </c:manualLayout>
          </c:layout>
          <c:overlay val="0"/>
          <c:spPr>
            <a:noFill/>
            <a:ln>
              <a:noFill/>
            </a:ln>
            <a:effectLst/>
          </c:spPr>
          <c:txPr>
            <a:bodyPr rot="0" spcFirstLastPara="1" vertOverflow="ellipsis" wrap="square" anchor="ctr" anchorCtr="1"/>
            <a:lstStyle/>
            <a:p>
              <a:pPr algn="l">
                <a:defRPr sz="1000" b="0" i="0" u="none" strike="noStrike" kern="1200" baseline="0">
                  <a:solidFill>
                    <a:srgbClr val="000101"/>
                  </a:solidFill>
                  <a:latin typeface="Calibri" panose="020F0502020204030204" pitchFamily="34" charset="0"/>
                  <a:ea typeface="+mn-ea"/>
                  <a:cs typeface="+mn-cs"/>
                </a:defRPr>
              </a:pPr>
              <a:endParaRPr lang="en-US"/>
            </a:p>
          </c:txPr>
        </c:title>
        <c:numFmt formatCode="#\ ##0"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801841888"/>
        <c:crosses val="autoZero"/>
        <c:crossBetween val="between"/>
      </c:valAx>
      <c:spPr>
        <a:noFill/>
        <a:ln>
          <a:noFill/>
        </a:ln>
        <a:effectLst/>
        <a:extLst>
          <a:ext uri="{91240B29-F687-4F45-9708-019B960494DF}">
            <a14:hiddenLine xmlns:a14="http://schemas.microsoft.com/office/drawing/2010/main">
              <a:solidFill>
                <a:sysClr val="window" lastClr="FFFFFF"/>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0.28007625481535042"/>
          <c:y val="5.2710050178835796E-3"/>
          <c:w val="0.43760159540400101"/>
          <c:h val="6.5700381807813471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a:latin typeface="Arial Narrow" panose="020B0606020202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981949524662662E-2"/>
          <c:y val="0.11361903389364185"/>
          <c:w val="0.91491113471129626"/>
          <c:h val="0.7723817259947332"/>
        </c:manualLayout>
      </c:layout>
      <c:scatterChart>
        <c:scatterStyle val="lineMarker"/>
        <c:varyColors val="0"/>
        <c:ser>
          <c:idx val="1"/>
          <c:order val="0"/>
          <c:spPr>
            <a:ln w="25400" cap="rnd" cmpd="sng" algn="ctr">
              <a:noFill/>
              <a:prstDash val="solid"/>
              <a:round/>
            </a:ln>
            <a:effectLst/>
          </c:spPr>
          <c:marker>
            <c:symbol val="diamond"/>
            <c:size val="9"/>
            <c:spPr>
              <a:solidFill>
                <a:schemeClr val="accent2"/>
              </a:solidFill>
              <a:ln w="6350" cap="flat" cmpd="sng" algn="ctr">
                <a:solidFill>
                  <a:schemeClr val="accent2"/>
                </a:solidFill>
                <a:prstDash val="solid"/>
                <a:round/>
              </a:ln>
              <a:effectLst/>
            </c:spPr>
          </c:marker>
          <c:dLbls>
            <c:dLbl>
              <c:idx val="0"/>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Australia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92A-4244-8F8D-9CDE25C7068A}"/>
                </c:ext>
              </c:extLst>
            </c:dLbl>
            <c:dLbl>
              <c:idx val="1"/>
              <c:layout>
                <c:manualLayout>
                  <c:x val="-2.9702970297029702E-2"/>
                  <c:y val="2.6086956521739129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Austria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392A-4244-8F8D-9CDE25C7068A}"/>
                </c:ext>
              </c:extLst>
            </c:dLbl>
            <c:dLbl>
              <c:idx val="2"/>
              <c:tx>
                <c:rich>
                  <a:bodyPr rot="0" spcFirstLastPara="1" vertOverflow="ellipsis" vert="horz" wrap="square" lIns="36000" tIns="19050" rIns="38100" bIns="1905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Arial Narrow" panose="020B0606020202030204" pitchFamily="34" charset="0"/>
                        <a:ea typeface="+mn-ea"/>
                        <a:cs typeface="+mn-cs"/>
                      </a:defRPr>
                    </a:pPr>
                    <a:fld id="{36BC6ED1-C0D9-DD40-B5AD-74D44543E30B}" type="CELLRANGE">
                      <a:rPr lang="en-US"/>
                      <a:pPr marL="0" marR="0" lvl="0" indent="0" algn="ctr" defTabSz="914400" rtl="0" eaLnBrk="1" fontAlgn="auto" latinLnBrk="0" hangingPunct="1">
                        <a:lnSpc>
                          <a:spcPct val="100000"/>
                        </a:lnSpc>
                        <a:spcBef>
                          <a:spcPts val="0"/>
                        </a:spcBef>
                        <a:spcAft>
                          <a:spcPts val="0"/>
                        </a:spcAft>
                        <a:buClrTx/>
                        <a:buSzTx/>
                        <a:buFontTx/>
                        <a:buNone/>
                        <a:tabLst/>
                        <a:defRPr sz="900">
                          <a:solidFill>
                            <a:srgbClr val="000000"/>
                          </a:solidFill>
                        </a:defRPr>
                      </a:pPr>
                      <a:t>[CELLRANGE]</a:t>
                    </a:fld>
                    <a:endParaRPr lang="en-US"/>
                  </a:p>
                </c:rich>
              </c:tx>
              <c:spPr>
                <a:noFill/>
                <a:ln>
                  <a:noFill/>
                </a:ln>
                <a:effectLst/>
              </c:spPr>
              <c:txPr>
                <a:bodyPr rot="0" spcFirstLastPara="1" vertOverflow="ellipsis" vert="horz" wrap="square" lIns="36000" tIns="19050" rIns="38100" bIns="1905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baseline="0">
                      <a:solidFill>
                        <a:srgbClr val="000000"/>
                      </a:solidFill>
                      <a:latin typeface="Arial Narrow" panose="020B0606020202030204" pitchFamily="34" charset="0"/>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2-392A-4244-8F8D-9CDE25C7068A}"/>
                </c:ext>
              </c:extLst>
            </c:dLbl>
            <c:dLbl>
              <c:idx val="3"/>
              <c:layout>
                <c:manualLayout>
                  <c:x val="-6.1056105610561177E-2"/>
                  <c:y val="-3.4782608695652174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Denmark</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92A-4244-8F8D-9CDE25C7068A}"/>
                </c:ext>
              </c:extLst>
            </c:dLbl>
            <c:dLbl>
              <c:idx val="4"/>
              <c:layout>
                <c:manualLayout>
                  <c:x val="-1.6501650165016502E-3"/>
                  <c:y val="-2.6086956521739237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Finland</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392A-4244-8F8D-9CDE25C7068A}"/>
                </c:ext>
              </c:extLst>
            </c:dLbl>
            <c:dLbl>
              <c:idx val="5"/>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France</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92A-4244-8F8D-9CDE25C7068A}"/>
                </c:ext>
              </c:extLst>
            </c:dLbl>
            <c:dLbl>
              <c:idx val="6"/>
              <c:layout>
                <c:manualLayout>
                  <c:x val="0"/>
                  <c:y val="-2.8985507246376812E-3"/>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Germany</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92A-4244-8F8D-9CDE25C7068A}"/>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Italy</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392A-4244-8F8D-9CDE25C7068A}"/>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Latvia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392A-4244-8F8D-9CDE25C7068A}"/>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Lithuania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392A-4244-8F8D-9CDE25C7068A}"/>
                </c:ext>
              </c:extLst>
            </c:dLbl>
            <c:dLbl>
              <c:idx val="10"/>
              <c:layout>
                <c:manualLayout>
                  <c:x val="-4.2904290429043028E-2"/>
                  <c:y val="-7.0988767761057447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Luxembourg</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392A-4244-8F8D-9CDE25C7068A}"/>
                </c:ext>
              </c:extLst>
            </c:dLbl>
            <c:dLbl>
              <c:idx val="11"/>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GB"/>
                </a:p>
              </c:txP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B-392A-4244-8F8D-9CDE25C7068A}"/>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New Zealand</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392A-4244-8F8D-9CDE25C7068A}"/>
                </c:ext>
              </c:extLst>
            </c:dLbl>
            <c:dLbl>
              <c:idx val="13"/>
              <c:layout>
                <c:manualLayout>
                  <c:x val="-8.2508250825082501E-3"/>
                  <c:y val="-3.1884057971014602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Norway</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392A-4244-8F8D-9CDE25C7068A}"/>
                </c:ext>
              </c:extLst>
            </c:dLbl>
            <c:dLbl>
              <c:idx val="14"/>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Poland</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392A-4244-8F8D-9CDE25C7068A}"/>
                </c:ext>
              </c:extLst>
            </c:dLbl>
            <c:dLbl>
              <c:idx val="15"/>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Spain</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392A-4244-8F8D-9CDE25C7068A}"/>
                </c:ext>
              </c:extLst>
            </c:dLbl>
            <c:dLbl>
              <c:idx val="16"/>
              <c:layout>
                <c:manualLayout>
                  <c:x val="-6.6006600660067213E-3"/>
                  <c:y val="-3.3878874995229916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Sweden</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392A-4244-8F8D-9CDE25C7068A}"/>
                </c:ext>
              </c:extLst>
            </c:dLbl>
            <c:dLbl>
              <c:idx val="17"/>
              <c:layout>
                <c:manualLayout>
                  <c:x val="-6.9306930693069313E-2"/>
                  <c:y val="3.1884057971014491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Switzerland</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1-392A-4244-8F8D-9CDE25C7068A}"/>
                </c:ext>
              </c:extLst>
            </c:dLbl>
            <c:dLbl>
              <c:idx val="18"/>
              <c:layout>
                <c:manualLayout>
                  <c:x val="0"/>
                  <c:y val="-9.6930533117932146E-3"/>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Türkiye</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392A-4244-8F8D-9CDE25C7068A}"/>
                </c:ext>
              </c:extLst>
            </c:dLbl>
            <c:dLbl>
              <c:idx val="19"/>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United States</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392A-4244-8F8D-9CDE25C7068A}"/>
                </c:ext>
              </c:extLst>
            </c:dLbl>
            <c:dLbl>
              <c:idx val="20"/>
              <c:layout>
                <c:manualLayout>
                  <c:x val="-2.4752475247524754E-2"/>
                  <c:y val="-2.6086956521739129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Flemish Comm. (Belgium)</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4-392A-4244-8F8D-9CDE25C7068A}"/>
                </c:ext>
              </c:extLst>
            </c:dLbl>
            <c:dLbl>
              <c:idx val="21"/>
              <c:layout>
                <c:manualLayout>
                  <c:x val="-9.9009900990099011E-3"/>
                  <c:y val="-2.0289855072463767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French Comm. (Belgium)</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5-392A-4244-8F8D-9CDE25C7068A}"/>
                </c:ext>
              </c:extLst>
            </c:dLbl>
            <c:dLbl>
              <c:idx val="22"/>
              <c:layout>
                <c:manualLayout>
                  <c:x val="-8.0923415935157172E-2"/>
                  <c:y val="5.7970228257773768E-3"/>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England (UK)</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6-392A-4244-8F8D-9CDE25C7068A}"/>
                </c:ext>
              </c:extLst>
            </c:dLbl>
            <c:dLbl>
              <c:idx val="23"/>
              <c:layout>
                <c:manualLayout>
                  <c:x val="-1.3201320132013231E-2"/>
                  <c:y val="-3.4782608695652278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Croatia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7-392A-4244-8F8D-9CDE25C7068A}"/>
                </c:ext>
              </c:extLst>
            </c:dLbl>
            <c:dLbl>
              <c:idx val="24"/>
              <c:layout>
                <c:manualLayout>
                  <c:x val="-2.8052805280528115E-2"/>
                  <c:y val="-3.7681159420289857E-2"/>
                </c:manualLayout>
              </c:layout>
              <c:tx>
                <c:rich>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r>
                      <a:rPr lang="en-US" sz="900" b="0" i="0">
                        <a:solidFill>
                          <a:srgbClr val="000000"/>
                        </a:solidFill>
                        <a:latin typeface="Arial Narrow" panose="020B0606020202030204" pitchFamily="34" charset="0"/>
                      </a:rPr>
                      <a:t>Romania</a:t>
                    </a: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8-392A-4244-8F8D-9CDE25C706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Narrow" panose="020B060602020203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'C5.6_MS'!$B$38:$B$62</c:f>
              <c:numCache>
                <c:formatCode>#\ ##0</c:formatCode>
                <c:ptCount val="25"/>
                <c:pt idx="0">
                  <c:v>80.441072336739239</c:v>
                </c:pt>
                <c:pt idx="1">
                  <c:v>16</c:v>
                </c:pt>
                <c:pt idx="2">
                  <c:v>39</c:v>
                </c:pt>
                <c:pt idx="3">
                  <c:v>85</c:v>
                </c:pt>
                <c:pt idx="4">
                  <c:v>55.883896799868161</c:v>
                </c:pt>
                <c:pt idx="5">
                  <c:v>34</c:v>
                </c:pt>
                <c:pt idx="6">
                  <c:v>21</c:v>
                </c:pt>
                <c:pt idx="7">
                  <c:v>45</c:v>
                </c:pt>
                <c:pt idx="8">
                  <c:v>57</c:v>
                </c:pt>
                <c:pt idx="9">
                  <c:v>62</c:v>
                </c:pt>
                <c:pt idx="10">
                  <c:v>90</c:v>
                </c:pt>
                <c:pt idx="12">
                  <c:v>73</c:v>
                </c:pt>
                <c:pt idx="13">
                  <c:v>71.794728098793115</c:v>
                </c:pt>
                <c:pt idx="14">
                  <c:v>16</c:v>
                </c:pt>
                <c:pt idx="15">
                  <c:v>40</c:v>
                </c:pt>
                <c:pt idx="16">
                  <c:v>91</c:v>
                </c:pt>
                <c:pt idx="17">
                  <c:v>10</c:v>
                </c:pt>
                <c:pt idx="18">
                  <c:v>97.04</c:v>
                </c:pt>
                <c:pt idx="19">
                  <c:v>80.011522999999997</c:v>
                </c:pt>
                <c:pt idx="20">
                  <c:v>19.730000000000004</c:v>
                </c:pt>
                <c:pt idx="21">
                  <c:v>22</c:v>
                </c:pt>
                <c:pt idx="22">
                  <c:v>93</c:v>
                </c:pt>
                <c:pt idx="23">
                  <c:v>11</c:v>
                </c:pt>
                <c:pt idx="24">
                  <c:v>37</c:v>
                </c:pt>
              </c:numCache>
            </c:numRef>
          </c:xVal>
          <c:yVal>
            <c:numRef>
              <c:f>'C5.6_MS'!$C$38:$C$62</c:f>
              <c:numCache>
                <c:formatCode>#\ ##0</c:formatCode>
                <c:ptCount val="25"/>
                <c:pt idx="0">
                  <c:v>5108.4116912534428</c:v>
                </c:pt>
                <c:pt idx="1">
                  <c:v>1043.2361846542397</c:v>
                </c:pt>
                <c:pt idx="2">
                  <c:v>5589.7976673610892</c:v>
                </c:pt>
                <c:pt idx="3">
                  <c:v>0</c:v>
                </c:pt>
                <c:pt idx="4">
                  <c:v>0</c:v>
                </c:pt>
                <c:pt idx="5">
                  <c:v>252.17239097994189</c:v>
                </c:pt>
                <c:pt idx="6">
                  <c:v>156.69738885169303</c:v>
                </c:pt>
                <c:pt idx="7">
                  <c:v>2570.2668309667629</c:v>
                </c:pt>
                <c:pt idx="8">
                  <c:v>4824.1315255083246</c:v>
                </c:pt>
                <c:pt idx="9">
                  <c:v>5458.3259277976331</c:v>
                </c:pt>
                <c:pt idx="10">
                  <c:v>493.5005971357225</c:v>
                </c:pt>
                <c:pt idx="11">
                  <c:v>3040.7353927008585</c:v>
                </c:pt>
                <c:pt idx="12">
                  <c:v>4747.9133264981729</c:v>
                </c:pt>
                <c:pt idx="13">
                  <c:v>0</c:v>
                </c:pt>
                <c:pt idx="14">
                  <c:v>7497.2291024529923</c:v>
                </c:pt>
                <c:pt idx="15">
                  <c:v>1707.7779958779076</c:v>
                </c:pt>
                <c:pt idx="16">
                  <c:v>0</c:v>
                </c:pt>
                <c:pt idx="17">
                  <c:v>1426.7094271863557</c:v>
                </c:pt>
                <c:pt idx="18">
                  <c:v>0</c:v>
                </c:pt>
                <c:pt idx="19">
                  <c:v>9595.7046715306533</c:v>
                </c:pt>
                <c:pt idx="20">
                  <c:v>1410.2207896718171</c:v>
                </c:pt>
                <c:pt idx="21">
                  <c:v>433.31610625889846</c:v>
                </c:pt>
                <c:pt idx="22">
                  <c:v>13135.451297573562</c:v>
                </c:pt>
                <c:pt idx="23">
                  <c:v>1659.596244625443</c:v>
                </c:pt>
                <c:pt idx="24">
                  <c:v>2163.2673814653408</c:v>
                </c:pt>
              </c:numCache>
            </c:numRef>
          </c:yVal>
          <c:smooth val="0"/>
          <c:extLst>
            <c:ext xmlns:c15="http://schemas.microsoft.com/office/drawing/2012/chart" uri="{02D57815-91ED-43cb-92C2-25804820EDAC}">
              <c15:datalabelsRange>
                <c15:f>'C5.6_MS'!$A$38:$A$62</c15:f>
                <c15:dlblRangeCache>
                  <c:ptCount val="25"/>
                  <c:pt idx="0">
                    <c:v>Australia</c:v>
                  </c:pt>
                  <c:pt idx="1">
                    <c:v>Austria</c:v>
                  </c:pt>
                  <c:pt idx="2">
                    <c:v>Canada</c:v>
                  </c:pt>
                  <c:pt idx="3">
                    <c:v>Denmark</c:v>
                  </c:pt>
                  <c:pt idx="4">
                    <c:v>Finland</c:v>
                  </c:pt>
                  <c:pt idx="5">
                    <c:v>France</c:v>
                  </c:pt>
                  <c:pt idx="6">
                    <c:v>Germany</c:v>
                  </c:pt>
                  <c:pt idx="7">
                    <c:v>Italy</c:v>
                  </c:pt>
                  <c:pt idx="8">
                    <c:v>Latvia</c:v>
                  </c:pt>
                  <c:pt idx="9">
                    <c:v>Lithuania</c:v>
                  </c:pt>
                  <c:pt idx="10">
                    <c:v>Luxembourg</c:v>
                  </c:pt>
                  <c:pt idx="11">
                    <c:v>Netherlands</c:v>
                  </c:pt>
                  <c:pt idx="12">
                    <c:v>New Zealand</c:v>
                  </c:pt>
                  <c:pt idx="13">
                    <c:v>Norway</c:v>
                  </c:pt>
                  <c:pt idx="14">
                    <c:v>Poland</c:v>
                  </c:pt>
                  <c:pt idx="15">
                    <c:v>Spain¹</c:v>
                  </c:pt>
                  <c:pt idx="16">
                    <c:v>Sweden</c:v>
                  </c:pt>
                  <c:pt idx="17">
                    <c:v>Switzerland</c:v>
                  </c:pt>
                  <c:pt idx="18">
                    <c:v>Türkiye¹</c:v>
                  </c:pt>
                  <c:pt idx="19">
                    <c:v>United States¹</c:v>
                  </c:pt>
                  <c:pt idx="20">
                    <c:v>Flemish Comm. (Belgium) ⁴</c:v>
                  </c:pt>
                  <c:pt idx="21">
                    <c:v>French Comm. (Belgium)</c:v>
                  </c:pt>
                  <c:pt idx="22">
                    <c:v>England (UK)¹ ² ⁴</c:v>
                  </c:pt>
                  <c:pt idx="23">
                    <c:v>Croatia</c:v>
                  </c:pt>
                  <c:pt idx="24">
                    <c:v>Romania</c:v>
                  </c:pt>
                </c15:dlblRangeCache>
              </c15:datalabelsRange>
            </c:ext>
            <c:ext xmlns:c16="http://schemas.microsoft.com/office/drawing/2014/chart" uri="{C3380CC4-5D6E-409C-BE32-E72D297353CC}">
              <c16:uniqueId val="{00000019-392A-4244-8F8D-9CDE25C7068A}"/>
            </c:ext>
          </c:extLst>
        </c:ser>
        <c:dLbls>
          <c:showLegendKey val="0"/>
          <c:showVal val="0"/>
          <c:showCatName val="0"/>
          <c:showSerName val="0"/>
          <c:showPercent val="0"/>
          <c:showBubbleSize val="0"/>
        </c:dLbls>
        <c:axId val="933954696"/>
        <c:axId val="1"/>
      </c:scatterChart>
      <c:valAx>
        <c:axId val="933954696"/>
        <c:scaling>
          <c:orientation val="minMax"/>
          <c:max val="100"/>
          <c:min val="0"/>
        </c:scaling>
        <c:delete val="0"/>
        <c:axPos val="b"/>
        <c:majorGridlines>
          <c:spPr>
            <a:ln w="3175" cap="flat" cmpd="sng" algn="ctr">
              <a:solidFill>
                <a:srgbClr val="FFFFFF"/>
              </a:solidFill>
              <a:prstDash val="solid"/>
              <a:round/>
            </a:ln>
            <a:effectLst/>
          </c:spPr>
        </c:majorGridlines>
        <c:title>
          <c:tx>
            <c:rich>
              <a:bodyPr rot="0" spcFirstLastPara="1" vertOverflow="ellipsis" vert="horz" wrap="square" anchor="ctr" anchorCtr="1"/>
              <a:lstStyle/>
              <a:p>
                <a:pPr algn="ct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Share of tertiary students receiving direct public financial support</a:t>
                </a:r>
                <a:r>
                  <a:rPr lang="en-GB" sz="1000" b="0" i="0" baseline="0">
                    <a:solidFill>
                      <a:srgbClr val="000101"/>
                    </a:solidFill>
                    <a:latin typeface="Calibri" panose="020F0502020204030204" pitchFamily="34" charset="0"/>
                  </a:rPr>
                  <a:t>, %</a:t>
                </a:r>
                <a:endParaRPr lang="en-GB" sz="1000" b="0" i="0">
                  <a:solidFill>
                    <a:srgbClr val="000101"/>
                  </a:solidFill>
                  <a:latin typeface="Calibri" panose="020F0502020204030204" pitchFamily="34" charset="0"/>
                </a:endParaRPr>
              </a:p>
            </c:rich>
          </c:tx>
          <c:layout>
            <c:manualLayout>
              <c:xMode val="edge"/>
              <c:yMode val="edge"/>
              <c:x val="0.54234052460034143"/>
              <c:y val="0.94711648564728079"/>
            </c:manualLayout>
          </c:layout>
          <c:overlay val="0"/>
          <c:spPr>
            <a:noFill/>
            <a:ln>
              <a:noFill/>
            </a:ln>
            <a:effectLst/>
          </c:spPr>
          <c:txPr>
            <a:bodyPr rot="0" spcFirstLastPara="1" vertOverflow="ellipsis" vert="horz" wrap="square" anchor="ctr" anchorCtr="1"/>
            <a:lstStyle/>
            <a:p>
              <a:pPr algn="ctr">
                <a:defRPr sz="1000" b="0" i="0" u="none" strike="noStrike" kern="1200" baseline="0">
                  <a:solidFill>
                    <a:srgbClr val="000101"/>
                  </a:solidFill>
                  <a:latin typeface="Calibri" panose="020F0502020204030204" pitchFamily="34" charset="0"/>
                  <a:ea typeface="+mn-ea"/>
                  <a:cs typeface="+mn-cs"/>
                </a:defRPr>
              </a:pPr>
              <a:endParaRPr lang="en-GB"/>
            </a:p>
          </c:txPr>
        </c:title>
        <c:numFmt formatCode="General" sourceLinked="0"/>
        <c:majorTickMark val="in"/>
        <c:minorTickMark val="none"/>
        <c:tickLblPos val="low"/>
        <c:spPr>
          <a:noFill/>
          <a:ln w="9525" cap="flat" cmpd="sng" algn="ctr">
            <a:solidFill>
              <a:srgbClr val="000101"/>
            </a:solidFill>
            <a:prstDash val="solid"/>
            <a:round/>
          </a:ln>
          <a:effectLst/>
        </c:spPr>
        <c:txPr>
          <a:bodyPr rot="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
        <c:crosses val="autoZero"/>
        <c:crossBetween val="midCat"/>
      </c:valAx>
      <c:valAx>
        <c:axId val="1"/>
        <c:scaling>
          <c:orientation val="minMax"/>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lgn="l">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USD converted </a:t>
                </a:r>
              </a:p>
              <a:p>
                <a:pPr algn="l">
                  <a:defRPr sz="1000" b="0">
                    <a:solidFill>
                      <a:srgbClr val="000101"/>
                    </a:solidFill>
                    <a:latin typeface="Calibri" panose="020F0502020204030204" pitchFamily="34" charset="0"/>
                  </a:defRPr>
                </a:pPr>
                <a:r>
                  <a:rPr lang="en-GB" sz="1000" b="0" i="0">
                    <a:solidFill>
                      <a:srgbClr val="000101"/>
                    </a:solidFill>
                    <a:latin typeface="Calibri" panose="020F0502020204030204" pitchFamily="34" charset="0"/>
                  </a:rPr>
                  <a:t>using PPPs</a:t>
                </a:r>
              </a:p>
            </c:rich>
          </c:tx>
          <c:layout>
            <c:manualLayout>
              <c:xMode val="edge"/>
              <c:yMode val="edge"/>
              <c:x val="4.4937984335071575E-3"/>
              <c:y val="0"/>
            </c:manualLayout>
          </c:layout>
          <c:overlay val="0"/>
          <c:spPr>
            <a:noFill/>
            <a:ln>
              <a:noFill/>
            </a:ln>
            <a:effectLst/>
          </c:spPr>
          <c:txPr>
            <a:bodyPr rot="0" spcFirstLastPara="1" vertOverflow="ellipsis" wrap="square" anchor="ctr" anchorCtr="1"/>
            <a:lstStyle/>
            <a:p>
              <a:pPr algn="l">
                <a:defRPr sz="1000" b="0" i="0" u="none" strike="noStrike" kern="1200" baseline="0">
                  <a:solidFill>
                    <a:srgbClr val="000101"/>
                  </a:solidFill>
                  <a:latin typeface="Calibri" panose="020F0502020204030204" pitchFamily="34" charset="0"/>
                  <a:ea typeface="+mn-ea"/>
                  <a:cs typeface="+mn-cs"/>
                </a:defRPr>
              </a:pPr>
              <a:endParaRPr lang="en-US"/>
            </a:p>
          </c:txPr>
        </c:title>
        <c:numFmt formatCode="#\ ##0" sourceLinked="0"/>
        <c:majorTickMark val="in"/>
        <c:minorTickMark val="none"/>
        <c:tickLblPos val="nextTo"/>
        <c:spPr>
          <a:noFill/>
          <a:ln w="9525" cap="flat" cmpd="sng" algn="ctr">
            <a:solidFill>
              <a:srgbClr val="000101"/>
            </a:solidFill>
            <a:prstDash val="solid"/>
            <a:round/>
          </a:ln>
          <a:effec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933954696"/>
        <c:crosses val="autoZero"/>
        <c:crossBetween val="midCat"/>
      </c:valAx>
      <c:spPr>
        <a:noFill/>
        <a:ln w="25400">
          <a:noFill/>
        </a:ln>
        <a:effec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rgbClr val="FFFFFF"/>
          </a:solidFill>
        </a14:hiddenFill>
      </a:ext>
    </a:extLst>
  </c:spPr>
  <c:txPr>
    <a:bodyPr/>
    <a:lstStyle/>
    <a:p>
      <a:pPr>
        <a:defRPr sz="800">
          <a:latin typeface="Arial Narrow" panose="020B0606020202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03125066050066E-2"/>
          <c:y val="8.9401989336270415E-2"/>
          <c:w val="0.93217314283884967"/>
          <c:h val="0.61856562629563305"/>
        </c:manualLayout>
      </c:layout>
      <c:barChart>
        <c:barDir val="col"/>
        <c:grouping val="clustered"/>
        <c:varyColors val="0"/>
        <c:ser>
          <c:idx val="0"/>
          <c:order val="0"/>
          <c:tx>
            <c:strRef>
              <c:f>'Figure C1.1.'!$E$33</c:f>
              <c:strCache>
                <c:ptCount val="1"/>
                <c:pt idx="0">
                  <c:v>Tertiary</c:v>
                </c:pt>
              </c:strCache>
            </c:strRef>
          </c:tx>
          <c:spPr>
            <a:solidFill>
              <a:schemeClr val="accent1"/>
            </a:solidFill>
            <a:ln>
              <a:solidFill>
                <a:schemeClr val="accent1"/>
              </a:solidFill>
            </a:ln>
            <a:effectLst/>
          </c:spPr>
          <c:invertIfNegative val="0"/>
          <c:dPt>
            <c:idx val="13"/>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AEF3-4466-BA29-6400657EE97B}"/>
              </c:ext>
            </c:extLst>
          </c:dPt>
          <c:dPt>
            <c:idx val="14"/>
            <c:invertIfNegative val="0"/>
            <c:bubble3D val="0"/>
            <c:spPr>
              <a:solidFill>
                <a:srgbClr val="F25602"/>
              </a:solidFill>
              <a:ln>
                <a:solidFill>
                  <a:srgbClr val="F25602"/>
                </a:solidFill>
              </a:ln>
              <a:effectLst/>
            </c:spPr>
            <c:extLst>
              <c:ext xmlns:c16="http://schemas.microsoft.com/office/drawing/2014/chart" uri="{C3380CC4-5D6E-409C-BE32-E72D297353CC}">
                <c16:uniqueId val="{00000004-EBC1-4C44-9C30-8471F514AF3F}"/>
              </c:ext>
            </c:extLst>
          </c:dPt>
          <c:dPt>
            <c:idx val="1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3-AEF3-4466-BA29-6400657EE97B}"/>
              </c:ext>
            </c:extLst>
          </c:dPt>
          <c:dPt>
            <c:idx val="17"/>
            <c:invertIfNegative val="0"/>
            <c:bubble3D val="0"/>
            <c:spPr>
              <a:solidFill>
                <a:srgbClr val="AC147A"/>
              </a:solidFill>
              <a:ln>
                <a:solidFill>
                  <a:srgbClr val="AC147A"/>
                </a:solidFill>
              </a:ln>
              <a:effectLst/>
            </c:spPr>
            <c:extLst>
              <c:ext xmlns:c16="http://schemas.microsoft.com/office/drawing/2014/chart" uri="{C3380CC4-5D6E-409C-BE32-E72D297353CC}">
                <c16:uniqueId val="{00000005-EBC1-4C44-9C30-8471F514AF3F}"/>
              </c:ext>
            </c:extLst>
          </c:dPt>
          <c:cat>
            <c:strRef>
              <c:f>'Figure C1.1.'!$D$34:$D$80</c:f>
              <c:strCache>
                <c:ptCount val="45"/>
                <c:pt idx="0">
                  <c:v>Luxembourg</c:v>
                </c:pt>
                <c:pt idx="1">
                  <c:v>United States</c:v>
                </c:pt>
                <c:pt idx="2">
                  <c:v>United Kingdom</c:v>
                </c:pt>
                <c:pt idx="3">
                  <c:v>Norway</c:v>
                </c:pt>
                <c:pt idx="4">
                  <c:v>Denmark</c:v>
                </c:pt>
                <c:pt idx="5">
                  <c:v>Sweden</c:v>
                </c:pt>
                <c:pt idx="6">
                  <c:v>Canada</c:v>
                </c:pt>
                <c:pt idx="7">
                  <c:v>Austria</c:v>
                </c:pt>
                <c:pt idx="8">
                  <c:v>Belgium</c:v>
                </c:pt>
                <c:pt idx="9">
                  <c:v>Australia</c:v>
                </c:pt>
                <c:pt idx="10">
                  <c:v>Netherlands</c:v>
                </c:pt>
                <c:pt idx="11">
                  <c:v>Ireland</c:v>
                </c:pt>
                <c:pt idx="12">
                  <c:v>Germany</c:v>
                </c:pt>
                <c:pt idx="13">
                  <c:v>Japan</c:v>
                </c:pt>
                <c:pt idx="14">
                  <c:v>OECD average</c:v>
                </c:pt>
                <c:pt idx="15">
                  <c:v>France</c:v>
                </c:pt>
                <c:pt idx="16">
                  <c:v>Slovenia</c:v>
                </c:pt>
                <c:pt idx="17">
                  <c:v>EU25 average</c:v>
                </c:pt>
                <c:pt idx="18">
                  <c:v>Hungary</c:v>
                </c:pt>
                <c:pt idx="19">
                  <c:v>Finland</c:v>
                </c:pt>
                <c:pt idx="20">
                  <c:v>Iceland</c:v>
                </c:pt>
                <c:pt idx="21">
                  <c:v>Slovak Republic</c:v>
                </c:pt>
                <c:pt idx="22">
                  <c:v>Estonia</c:v>
                </c:pt>
                <c:pt idx="23">
                  <c:v>New Zealand</c:v>
                </c:pt>
                <c:pt idx="24">
                  <c:v>Costa Rica</c:v>
                </c:pt>
                <c:pt idx="25">
                  <c:v>Czechia</c:v>
                </c:pt>
                <c:pt idx="26">
                  <c:v>Spain</c:v>
                </c:pt>
                <c:pt idx="27">
                  <c:v>Lithuania</c:v>
                </c:pt>
                <c:pt idx="28">
                  <c:v>Poland</c:v>
                </c:pt>
                <c:pt idx="29">
                  <c:v>South Africa</c:v>
                </c:pt>
                <c:pt idx="30">
                  <c:v>Israel</c:v>
                </c:pt>
                <c:pt idx="31">
                  <c:v>Italy</c:v>
                </c:pt>
                <c:pt idx="32">
                  <c:v>Korea</c:v>
                </c:pt>
                <c:pt idx="33">
                  <c:v>Portugal</c:v>
                </c:pt>
                <c:pt idx="34">
                  <c:v>Bulgaria</c:v>
                </c:pt>
                <c:pt idx="35">
                  <c:v>Latvia</c:v>
                </c:pt>
                <c:pt idx="36">
                  <c:v>Chile</c:v>
                </c:pt>
                <c:pt idx="37">
                  <c:v>Romania</c:v>
                </c:pt>
                <c:pt idx="38">
                  <c:v>Croatia</c:v>
                </c:pt>
                <c:pt idx="39">
                  <c:v>Türkiye</c:v>
                </c:pt>
                <c:pt idx="40">
                  <c:v>Mexico</c:v>
                </c:pt>
                <c:pt idx="41">
                  <c:v>China</c:v>
                </c:pt>
                <c:pt idx="42">
                  <c:v>Greece</c:v>
                </c:pt>
                <c:pt idx="43">
                  <c:v>Brazil</c:v>
                </c:pt>
                <c:pt idx="44">
                  <c:v>Peru</c:v>
                </c:pt>
              </c:strCache>
              <c:extLst/>
            </c:strRef>
          </c:cat>
          <c:val>
            <c:numRef>
              <c:f>'Figure C1.1.'!$E$34:$E$80</c:f>
              <c:numCache>
                <c:formatCode>_(* #,##0_);_(* \(#,##0\);_(* "-"??_);_(@_)</c:formatCode>
                <c:ptCount val="45"/>
                <c:pt idx="0">
                  <c:v>60979.114954879202</c:v>
                </c:pt>
                <c:pt idx="1">
                  <c:v>36274.318065562002</c:v>
                </c:pt>
                <c:pt idx="2">
                  <c:v>35349.886507208001</c:v>
                </c:pt>
                <c:pt idx="3">
                  <c:v>29916.6247195129</c:v>
                </c:pt>
                <c:pt idx="4">
                  <c:v>29680.218979598201</c:v>
                </c:pt>
                <c:pt idx="5">
                  <c:v>28822.624992865702</c:v>
                </c:pt>
                <c:pt idx="6">
                  <c:v>27582.1012359378</c:v>
                </c:pt>
                <c:pt idx="7">
                  <c:v>26189.973095780799</c:v>
                </c:pt>
                <c:pt idx="8">
                  <c:v>25988.857666026201</c:v>
                </c:pt>
                <c:pt idx="9">
                  <c:v>25161.6826039076</c:v>
                </c:pt>
                <c:pt idx="10">
                  <c:v>24873.984061795902</c:v>
                </c:pt>
                <c:pt idx="11">
                  <c:v>24240.983450841501</c:v>
                </c:pt>
                <c:pt idx="12">
                  <c:v>23269.253089153801</c:v>
                </c:pt>
                <c:pt idx="13">
                  <c:v>21836.2821658469</c:v>
                </c:pt>
                <c:pt idx="14">
                  <c:v>21444.3034440505</c:v>
                </c:pt>
                <c:pt idx="15">
                  <c:v>21378.793818248701</c:v>
                </c:pt>
                <c:pt idx="16">
                  <c:v>21126.702784558802</c:v>
                </c:pt>
                <c:pt idx="17">
                  <c:v>20573.780798042499</c:v>
                </c:pt>
                <c:pt idx="18">
                  <c:v>20476.016740352799</c:v>
                </c:pt>
                <c:pt idx="19">
                  <c:v>20456.218331321099</c:v>
                </c:pt>
                <c:pt idx="20">
                  <c:v>20234.299657170701</c:v>
                </c:pt>
                <c:pt idx="21">
                  <c:v>19177.673656340899</c:v>
                </c:pt>
                <c:pt idx="22">
                  <c:v>19011.070604027202</c:v>
                </c:pt>
                <c:pt idx="23">
                  <c:v>18729.474410719598</c:v>
                </c:pt>
                <c:pt idx="24">
                  <c:v>18405.2205607334</c:v>
                </c:pt>
                <c:pt idx="25" formatCode="_(* #,##0.00_);_(* \(#,##0.00\);_(* &quot;-&quot;??_);_(@_)">
                  <c:v>17221.487738938999</c:v>
                </c:pt>
                <c:pt idx="26">
                  <c:v>17124.2896285731</c:v>
                </c:pt>
                <c:pt idx="27">
                  <c:v>15949.891616962101</c:v>
                </c:pt>
                <c:pt idx="28">
                  <c:v>15897.341778517901</c:v>
                </c:pt>
                <c:pt idx="29">
                  <c:v>15725.511378200499</c:v>
                </c:pt>
                <c:pt idx="30">
                  <c:v>15057.459417257</c:v>
                </c:pt>
                <c:pt idx="31">
                  <c:v>14712.710627849199</c:v>
                </c:pt>
                <c:pt idx="32">
                  <c:v>14695.003859804599</c:v>
                </c:pt>
                <c:pt idx="33">
                  <c:v>14155.167401729501</c:v>
                </c:pt>
                <c:pt idx="34">
                  <c:v>12680.3286839559</c:v>
                </c:pt>
                <c:pt idx="35">
                  <c:v>12416.4194360731</c:v>
                </c:pt>
                <c:pt idx="36" formatCode="_(* #,##0.00_);_(* \(#,##0.00\);_(* &quot;-&quot;??_);_(@_)">
                  <c:v>11639.1962771786</c:v>
                </c:pt>
                <c:pt idx="37">
                  <c:v>11466.0906950192</c:v>
                </c:pt>
                <c:pt idx="38">
                  <c:v>11428.928099013099</c:v>
                </c:pt>
                <c:pt idx="39">
                  <c:v>10825.4904605929</c:v>
                </c:pt>
                <c:pt idx="40">
                  <c:v>7518.7115713126504</c:v>
                </c:pt>
                <c:pt idx="41">
                  <c:v>7157.27960210325</c:v>
                </c:pt>
                <c:pt idx="42" formatCode="_(* #,##0.00_);_(* \(#,##0.00\);_(* &quot;-&quot;??_);_(@_)">
                  <c:v>5620.3780186384902</c:v>
                </c:pt>
                <c:pt idx="43" formatCode="_(* #,##0.00_);_(* \(#,##0.00\);_(* &quot;-&quot;??_);_(@_)">
                  <c:v>3764.91745372169</c:v>
                </c:pt>
                <c:pt idx="44" formatCode="_(* #,##0.00_);_(* \(#,##0.00\);_(* &quot;-&quot;??_);_(@_)">
                  <c:v>3640.5365173203299</c:v>
                </c:pt>
              </c:numCache>
              <c:extLst/>
            </c:numRef>
          </c:val>
          <c:extLst>
            <c:ext xmlns:c16="http://schemas.microsoft.com/office/drawing/2014/chart" uri="{C3380CC4-5D6E-409C-BE32-E72D297353CC}">
              <c16:uniqueId val="{00000000-AEF3-4466-BA29-6400657EE97B}"/>
            </c:ext>
          </c:extLst>
        </c:ser>
        <c:dLbls>
          <c:showLegendKey val="0"/>
          <c:showVal val="0"/>
          <c:showCatName val="0"/>
          <c:showSerName val="0"/>
          <c:showPercent val="0"/>
          <c:showBubbleSize val="0"/>
        </c:dLbls>
        <c:gapWidth val="150"/>
        <c:axId val="416356992"/>
        <c:axId val="416355456"/>
      </c:barChart>
      <c:lineChart>
        <c:grouping val="standard"/>
        <c:varyColors val="0"/>
        <c:dLbls>
          <c:showLegendKey val="0"/>
          <c:showVal val="0"/>
          <c:showCatName val="0"/>
          <c:showSerName val="0"/>
          <c:showPercent val="0"/>
          <c:showBubbleSize val="0"/>
        </c:dLbls>
        <c:marker val="1"/>
        <c:smooth val="0"/>
        <c:axId val="416356992"/>
        <c:axId val="416355456"/>
        <c:extLst>
          <c:ext xmlns:c15="http://schemas.microsoft.com/office/drawing/2012/chart" uri="{02D57815-91ED-43cb-92C2-25804820EDAC}">
            <c15:filteredLineSeries>
              <c15:ser>
                <c:idx val="2"/>
                <c:order val="1"/>
                <c:tx>
                  <c:strRef>
                    <c:extLst>
                      <c:ext uri="{02D57815-91ED-43cb-92C2-25804820EDAC}">
                        <c15:formulaRef>
                          <c15:sqref>'Figure C1.1.'!$G$33</c15:sqref>
                        </c15:formulaRef>
                      </c:ext>
                    </c:extLst>
                    <c:strCache>
                      <c:ptCount val="1"/>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chemeClr val="accent3"/>
                    </a:solidFill>
                    <a:ln w="6350" cap="flat" cmpd="sng" algn="ctr">
                      <a:solidFill>
                        <a:schemeClr val="accent3"/>
                      </a:solidFill>
                      <a:prstDash val="solid"/>
                      <a:round/>
                    </a:ln>
                    <a:effectLst/>
                  </c:spPr>
                </c:marker>
                <c:cat>
                  <c:strRef>
                    <c:extLst>
                      <c:ext uri="{02D57815-91ED-43cb-92C2-25804820EDAC}">
                        <c15:formulaRef>
                          <c15:sqref>'Figure C1.1.'!$D$34:$D$77</c15:sqref>
                        </c15:formulaRef>
                      </c:ext>
                    </c:extLst>
                    <c:strCache>
                      <c:ptCount val="44"/>
                      <c:pt idx="0">
                        <c:v>Luxembourg</c:v>
                      </c:pt>
                      <c:pt idx="1">
                        <c:v>United States</c:v>
                      </c:pt>
                      <c:pt idx="2">
                        <c:v>United Kingdom</c:v>
                      </c:pt>
                      <c:pt idx="3">
                        <c:v>Norway</c:v>
                      </c:pt>
                      <c:pt idx="4">
                        <c:v>Denmark</c:v>
                      </c:pt>
                      <c:pt idx="5">
                        <c:v>Sweden</c:v>
                      </c:pt>
                      <c:pt idx="6">
                        <c:v>Canada</c:v>
                      </c:pt>
                      <c:pt idx="7">
                        <c:v>Austria</c:v>
                      </c:pt>
                      <c:pt idx="8">
                        <c:v>Belgium</c:v>
                      </c:pt>
                      <c:pt idx="9">
                        <c:v>Australia</c:v>
                      </c:pt>
                      <c:pt idx="10">
                        <c:v>Netherlands</c:v>
                      </c:pt>
                      <c:pt idx="11">
                        <c:v>Ireland</c:v>
                      </c:pt>
                      <c:pt idx="12">
                        <c:v>Germany</c:v>
                      </c:pt>
                      <c:pt idx="13">
                        <c:v>Japan</c:v>
                      </c:pt>
                      <c:pt idx="14">
                        <c:v>OECD average</c:v>
                      </c:pt>
                      <c:pt idx="15">
                        <c:v>France</c:v>
                      </c:pt>
                      <c:pt idx="16">
                        <c:v>Slovenia</c:v>
                      </c:pt>
                      <c:pt idx="17">
                        <c:v>EU25 average</c:v>
                      </c:pt>
                      <c:pt idx="18">
                        <c:v>Hungary</c:v>
                      </c:pt>
                      <c:pt idx="19">
                        <c:v>Finland</c:v>
                      </c:pt>
                      <c:pt idx="20">
                        <c:v>Iceland</c:v>
                      </c:pt>
                      <c:pt idx="21">
                        <c:v>Slovak Republic</c:v>
                      </c:pt>
                      <c:pt idx="22">
                        <c:v>Estonia</c:v>
                      </c:pt>
                      <c:pt idx="23">
                        <c:v>New Zealand</c:v>
                      </c:pt>
                      <c:pt idx="24">
                        <c:v>Costa Rica</c:v>
                      </c:pt>
                      <c:pt idx="25">
                        <c:v>Czechia</c:v>
                      </c:pt>
                      <c:pt idx="26">
                        <c:v>Spain</c:v>
                      </c:pt>
                      <c:pt idx="27">
                        <c:v>Lithuania</c:v>
                      </c:pt>
                      <c:pt idx="28">
                        <c:v>Poland</c:v>
                      </c:pt>
                      <c:pt idx="29">
                        <c:v>South Africa</c:v>
                      </c:pt>
                      <c:pt idx="30">
                        <c:v>Israel</c:v>
                      </c:pt>
                      <c:pt idx="31">
                        <c:v>Italy</c:v>
                      </c:pt>
                      <c:pt idx="32">
                        <c:v>Korea</c:v>
                      </c:pt>
                      <c:pt idx="33">
                        <c:v>Portugal</c:v>
                      </c:pt>
                      <c:pt idx="34">
                        <c:v>Bulgaria</c:v>
                      </c:pt>
                      <c:pt idx="35">
                        <c:v>Latvia</c:v>
                      </c:pt>
                      <c:pt idx="36">
                        <c:v>Chile</c:v>
                      </c:pt>
                      <c:pt idx="37">
                        <c:v>Romania</c:v>
                      </c:pt>
                      <c:pt idx="38">
                        <c:v>Croatia</c:v>
                      </c:pt>
                      <c:pt idx="39">
                        <c:v>Türkiye</c:v>
                      </c:pt>
                      <c:pt idx="40">
                        <c:v>Mexico</c:v>
                      </c:pt>
                      <c:pt idx="41">
                        <c:v>China</c:v>
                      </c:pt>
                      <c:pt idx="42">
                        <c:v>Greece</c:v>
                      </c:pt>
                      <c:pt idx="43">
                        <c:v>Brazil</c:v>
                      </c:pt>
                    </c:strCache>
                  </c:strRef>
                </c:cat>
                <c:val>
                  <c:numRef>
                    <c:extLst>
                      <c:ext uri="{02D57815-91ED-43cb-92C2-25804820EDAC}">
                        <c15:formulaRef>
                          <c15:sqref>'Figure C1.1.'!$G$34:$G$77</c15:sqref>
                        </c15:formulaRef>
                      </c:ext>
                    </c:extLst>
                    <c:numCache>
                      <c:formatCode>General</c:formatCode>
                      <c:ptCount val="44"/>
                    </c:numCache>
                  </c:numRef>
                </c:val>
                <c:smooth val="0"/>
                <c:extLst>
                  <c:ext xmlns:c16="http://schemas.microsoft.com/office/drawing/2014/chart" uri="{C3380CC4-5D6E-409C-BE32-E72D297353CC}">
                    <c16:uniqueId val="{00000001-AEF3-4466-BA29-6400657EE97B}"/>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'Figure C1.1.'!$E$33</c15:sqref>
                        </c15:formulaRef>
                      </c:ext>
                    </c:extLst>
                    <c:strCache>
                      <c:ptCount val="1"/>
                      <c:pt idx="0">
                        <c:v>Tertiary</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chemeClr val="accent2"/>
                    </a:solidFill>
                    <a:ln w="6350" cap="flat" cmpd="sng" algn="ctr">
                      <a:solidFill>
                        <a:schemeClr val="accent2"/>
                      </a:solidFill>
                      <a:prstDash val="solid"/>
                      <a:round/>
                    </a:ln>
                    <a:effectLst/>
                  </c:spPr>
                </c:marker>
                <c:cat>
                  <c:strRef>
                    <c:extLst xmlns:c15="http://schemas.microsoft.com/office/drawing/2012/chart">
                      <c:ext xmlns:c15="http://schemas.microsoft.com/office/drawing/2012/chart" uri="{02D57815-91ED-43cb-92C2-25804820EDAC}">
                        <c15:formulaRef>
                          <c15:sqref>'Figure C1.1.'!$D$34:$D$77</c15:sqref>
                        </c15:formulaRef>
                      </c:ext>
                    </c:extLst>
                    <c:strCache>
                      <c:ptCount val="44"/>
                      <c:pt idx="0">
                        <c:v>Luxembourg</c:v>
                      </c:pt>
                      <c:pt idx="1">
                        <c:v>United States</c:v>
                      </c:pt>
                      <c:pt idx="2">
                        <c:v>United Kingdom</c:v>
                      </c:pt>
                      <c:pt idx="3">
                        <c:v>Norway</c:v>
                      </c:pt>
                      <c:pt idx="4">
                        <c:v>Denmark</c:v>
                      </c:pt>
                      <c:pt idx="5">
                        <c:v>Sweden</c:v>
                      </c:pt>
                      <c:pt idx="6">
                        <c:v>Canada</c:v>
                      </c:pt>
                      <c:pt idx="7">
                        <c:v>Austria</c:v>
                      </c:pt>
                      <c:pt idx="8">
                        <c:v>Belgium</c:v>
                      </c:pt>
                      <c:pt idx="9">
                        <c:v>Australia</c:v>
                      </c:pt>
                      <c:pt idx="10">
                        <c:v>Netherlands</c:v>
                      </c:pt>
                      <c:pt idx="11">
                        <c:v>Ireland</c:v>
                      </c:pt>
                      <c:pt idx="12">
                        <c:v>Germany</c:v>
                      </c:pt>
                      <c:pt idx="13">
                        <c:v>Japan</c:v>
                      </c:pt>
                      <c:pt idx="14">
                        <c:v>OECD average</c:v>
                      </c:pt>
                      <c:pt idx="15">
                        <c:v>France</c:v>
                      </c:pt>
                      <c:pt idx="16">
                        <c:v>Slovenia</c:v>
                      </c:pt>
                      <c:pt idx="17">
                        <c:v>EU25 average</c:v>
                      </c:pt>
                      <c:pt idx="18">
                        <c:v>Hungary</c:v>
                      </c:pt>
                      <c:pt idx="19">
                        <c:v>Finland</c:v>
                      </c:pt>
                      <c:pt idx="20">
                        <c:v>Iceland</c:v>
                      </c:pt>
                      <c:pt idx="21">
                        <c:v>Slovak Republic</c:v>
                      </c:pt>
                      <c:pt idx="22">
                        <c:v>Estonia</c:v>
                      </c:pt>
                      <c:pt idx="23">
                        <c:v>New Zealand</c:v>
                      </c:pt>
                      <c:pt idx="24">
                        <c:v>Costa Rica</c:v>
                      </c:pt>
                      <c:pt idx="25">
                        <c:v>Czechia</c:v>
                      </c:pt>
                      <c:pt idx="26">
                        <c:v>Spain</c:v>
                      </c:pt>
                      <c:pt idx="27">
                        <c:v>Lithuania</c:v>
                      </c:pt>
                      <c:pt idx="28">
                        <c:v>Poland</c:v>
                      </c:pt>
                      <c:pt idx="29">
                        <c:v>South Africa</c:v>
                      </c:pt>
                      <c:pt idx="30">
                        <c:v>Israel</c:v>
                      </c:pt>
                      <c:pt idx="31">
                        <c:v>Italy</c:v>
                      </c:pt>
                      <c:pt idx="32">
                        <c:v>Korea</c:v>
                      </c:pt>
                      <c:pt idx="33">
                        <c:v>Portugal</c:v>
                      </c:pt>
                      <c:pt idx="34">
                        <c:v>Bulgaria</c:v>
                      </c:pt>
                      <c:pt idx="35">
                        <c:v>Latvia</c:v>
                      </c:pt>
                      <c:pt idx="36">
                        <c:v>Chile</c:v>
                      </c:pt>
                      <c:pt idx="37">
                        <c:v>Romania</c:v>
                      </c:pt>
                      <c:pt idx="38">
                        <c:v>Croatia</c:v>
                      </c:pt>
                      <c:pt idx="39">
                        <c:v>Türkiye</c:v>
                      </c:pt>
                      <c:pt idx="40">
                        <c:v>Mexico</c:v>
                      </c:pt>
                      <c:pt idx="41">
                        <c:v>China</c:v>
                      </c:pt>
                      <c:pt idx="42">
                        <c:v>Greece</c:v>
                      </c:pt>
                      <c:pt idx="43">
                        <c:v>Brazil</c:v>
                      </c:pt>
                    </c:strCache>
                  </c:strRef>
                </c:cat>
                <c:val>
                  <c:numRef>
                    <c:extLst xmlns:c15="http://schemas.microsoft.com/office/drawing/2012/chart">
                      <c:ext xmlns:c15="http://schemas.microsoft.com/office/drawing/2012/chart" uri="{02D57815-91ED-43cb-92C2-25804820EDAC}">
                        <c15:formulaRef>
                          <c15:sqref>'Figure C1.1.'!$E$34:$E$77</c15:sqref>
                        </c15:formulaRef>
                      </c:ext>
                    </c:extLst>
                    <c:numCache>
                      <c:formatCode>_(* #,##0_);_(* \(#,##0\);_(* "-"??_);_(@_)</c:formatCode>
                      <c:ptCount val="44"/>
                      <c:pt idx="0">
                        <c:v>60979.114954879202</c:v>
                      </c:pt>
                      <c:pt idx="1">
                        <c:v>36274.318065562002</c:v>
                      </c:pt>
                      <c:pt idx="2">
                        <c:v>35349.886507208001</c:v>
                      </c:pt>
                      <c:pt idx="3">
                        <c:v>29916.6247195129</c:v>
                      </c:pt>
                      <c:pt idx="4">
                        <c:v>29680.218979598201</c:v>
                      </c:pt>
                      <c:pt idx="5">
                        <c:v>28822.624992865702</c:v>
                      </c:pt>
                      <c:pt idx="6">
                        <c:v>27582.1012359378</c:v>
                      </c:pt>
                      <c:pt idx="7">
                        <c:v>26189.973095780799</c:v>
                      </c:pt>
                      <c:pt idx="8">
                        <c:v>25988.857666026201</c:v>
                      </c:pt>
                      <c:pt idx="9">
                        <c:v>25161.6826039076</c:v>
                      </c:pt>
                      <c:pt idx="10">
                        <c:v>24873.984061795902</c:v>
                      </c:pt>
                      <c:pt idx="11">
                        <c:v>24240.983450841501</c:v>
                      </c:pt>
                      <c:pt idx="12">
                        <c:v>23269.253089153801</c:v>
                      </c:pt>
                      <c:pt idx="13">
                        <c:v>21836.2821658469</c:v>
                      </c:pt>
                      <c:pt idx="14">
                        <c:v>21444.3034440505</c:v>
                      </c:pt>
                      <c:pt idx="15">
                        <c:v>21378.793818248701</c:v>
                      </c:pt>
                      <c:pt idx="16">
                        <c:v>21126.702784558802</c:v>
                      </c:pt>
                      <c:pt idx="17">
                        <c:v>20573.780798042499</c:v>
                      </c:pt>
                      <c:pt idx="18">
                        <c:v>20476.016740352799</c:v>
                      </c:pt>
                      <c:pt idx="19">
                        <c:v>20456.218331321099</c:v>
                      </c:pt>
                      <c:pt idx="20">
                        <c:v>20234.299657170701</c:v>
                      </c:pt>
                      <c:pt idx="21">
                        <c:v>19177.673656340899</c:v>
                      </c:pt>
                      <c:pt idx="22">
                        <c:v>19011.070604027202</c:v>
                      </c:pt>
                      <c:pt idx="23">
                        <c:v>18729.474410719598</c:v>
                      </c:pt>
                      <c:pt idx="24">
                        <c:v>18405.2205607334</c:v>
                      </c:pt>
                      <c:pt idx="25" formatCode="_(* #,##0.00_);_(* \(#,##0.00\);_(* &quot;-&quot;??_);_(@_)">
                        <c:v>17221.487738938999</c:v>
                      </c:pt>
                      <c:pt idx="26">
                        <c:v>17124.2896285731</c:v>
                      </c:pt>
                      <c:pt idx="27">
                        <c:v>15949.891616962101</c:v>
                      </c:pt>
                      <c:pt idx="28">
                        <c:v>15897.341778517901</c:v>
                      </c:pt>
                      <c:pt idx="29">
                        <c:v>15725.511378200499</c:v>
                      </c:pt>
                      <c:pt idx="30">
                        <c:v>15057.459417257</c:v>
                      </c:pt>
                      <c:pt idx="31">
                        <c:v>14712.710627849199</c:v>
                      </c:pt>
                      <c:pt idx="32">
                        <c:v>14695.003859804599</c:v>
                      </c:pt>
                      <c:pt idx="33">
                        <c:v>14155.167401729501</c:v>
                      </c:pt>
                      <c:pt idx="34">
                        <c:v>12680.3286839559</c:v>
                      </c:pt>
                      <c:pt idx="35">
                        <c:v>12416.4194360731</c:v>
                      </c:pt>
                      <c:pt idx="36" formatCode="_(* #,##0.00_);_(* \(#,##0.00\);_(* &quot;-&quot;??_);_(@_)">
                        <c:v>11639.1962771786</c:v>
                      </c:pt>
                      <c:pt idx="37">
                        <c:v>11466.0906950192</c:v>
                      </c:pt>
                      <c:pt idx="38">
                        <c:v>11428.928099013099</c:v>
                      </c:pt>
                      <c:pt idx="39">
                        <c:v>10825.4904605929</c:v>
                      </c:pt>
                      <c:pt idx="40">
                        <c:v>7518.7115713126504</c:v>
                      </c:pt>
                      <c:pt idx="41">
                        <c:v>7157.27960210325</c:v>
                      </c:pt>
                      <c:pt idx="42" formatCode="_(* #,##0.00_);_(* \(#,##0.00\);_(* &quot;-&quot;??_);_(@_)">
                        <c:v>5620.3780186384902</c:v>
                      </c:pt>
                      <c:pt idx="43" formatCode="_(* #,##0.00_);_(* \(#,##0.00\);_(* &quot;-&quot;??_);_(@_)">
                        <c:v>3764.91745372169</c:v>
                      </c:pt>
                    </c:numCache>
                  </c:numRef>
                </c:val>
                <c:smooth val="0"/>
                <c:extLst xmlns:c15="http://schemas.microsoft.com/office/drawing/2012/chart">
                  <c:ext xmlns:c16="http://schemas.microsoft.com/office/drawing/2014/chart" uri="{C3380CC4-5D6E-409C-BE32-E72D297353CC}">
                    <c16:uniqueId val="{00000002-AEF3-4466-BA29-6400657EE97B}"/>
                  </c:ext>
                </c:extLst>
              </c15:ser>
            </c15:filteredLineSeries>
          </c:ext>
        </c:extLst>
      </c:lineChart>
      <c:catAx>
        <c:axId val="416356992"/>
        <c:scaling>
          <c:orientation val="minMax"/>
        </c:scaling>
        <c:delete val="0"/>
        <c:axPos val="b"/>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416355456"/>
        <c:crosses val="autoZero"/>
        <c:auto val="1"/>
        <c:lblAlgn val="ctr"/>
        <c:lblOffset val="0"/>
        <c:tickLblSkip val="1"/>
        <c:noMultiLvlLbl val="0"/>
      </c:catAx>
      <c:valAx>
        <c:axId val="416355456"/>
        <c:scaling>
          <c:orientation val="minMax"/>
          <c:max val="40000"/>
        </c:scaling>
        <c:delete val="0"/>
        <c:axPos val="l"/>
        <c:majorGridlines>
          <c:spPr>
            <a:ln w="9525" cap="flat" cmpd="sng" algn="ctr">
              <a:solidFill>
                <a:srgbClr val="FFFFFF">
                  <a:lumMod val="75000"/>
                </a:srgbClr>
              </a:solidFill>
              <a:prstDash val="solid"/>
              <a:round/>
            </a:ln>
            <a:effectLst/>
          </c:spPr>
        </c:majorGridlines>
        <c:numFmt formatCode="#\ ##0" sourceLinked="0"/>
        <c:majorTickMark val="in"/>
        <c:minorTickMark val="none"/>
        <c:tickLblPos val="nextTo"/>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6356992"/>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Lst>
  </c:spPr>
  <c:txPr>
    <a:bodyPr/>
    <a:lstStyle/>
    <a:p>
      <a:pPr>
        <a:defRPr baseline="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38091440616219E-2"/>
          <c:y val="7.1811290915618331E-2"/>
          <c:w val="0.9220934973490843"/>
          <c:h val="0.50990333831487722"/>
        </c:manualLayout>
      </c:layout>
      <c:barChart>
        <c:barDir val="col"/>
        <c:grouping val="clustered"/>
        <c:varyColors val="0"/>
        <c:ser>
          <c:idx val="2"/>
          <c:order val="0"/>
          <c:tx>
            <c:strRef>
              <c:f>'Figure A1.4.'!$B$26</c:f>
              <c:strCache>
                <c:ptCount val="1"/>
                <c:pt idx="0">
                  <c:v>At least one parent attained tertiary education</c:v>
                </c:pt>
              </c:strCache>
            </c:strRef>
          </c:tx>
          <c:spPr>
            <a:solidFill>
              <a:schemeClr val="accent3"/>
            </a:solidFill>
            <a:ln>
              <a:noFill/>
            </a:ln>
            <a:effectLst/>
          </c:spPr>
          <c:invertIfNegative val="0"/>
          <c:cat>
            <c:strRef>
              <c:f>'Figure A1.4.'!$A$27:$A$53</c:f>
              <c:strCache>
                <c:ptCount val="27"/>
                <c:pt idx="0">
                  <c:v>Denmark (45%)</c:v>
                </c:pt>
                <c:pt idx="1">
                  <c:v>Korea (21%)</c:v>
                </c:pt>
                <c:pt idx="2">
                  <c:v>Ireland (31%)</c:v>
                </c:pt>
                <c:pt idx="3">
                  <c:v>New Zealand (47%)</c:v>
                </c:pt>
                <c:pt idx="4">
                  <c:v>Canada (48%)</c:v>
                </c:pt>
                <c:pt idx="5">
                  <c:v>England (UK) (32%)</c:v>
                </c:pt>
                <c:pt idx="6">
                  <c:v>Flemish Region (Belg.) (36%)</c:v>
                </c:pt>
                <c:pt idx="7">
                  <c:v>France (26%)</c:v>
                </c:pt>
                <c:pt idx="8">
                  <c:v>Netherlands (33%)</c:v>
                </c:pt>
                <c:pt idx="9">
                  <c:v>Spain (22%)</c:v>
                </c:pt>
                <c:pt idx="10">
                  <c:v>Norway (41%)</c:v>
                </c:pt>
                <c:pt idx="11">
                  <c:v>Switzerland (31%)</c:v>
                </c:pt>
                <c:pt idx="12">
                  <c:v>OECD average (32%)</c:v>
                </c:pt>
                <c:pt idx="13">
                  <c:v>Israel (42%)</c:v>
                </c:pt>
                <c:pt idx="14">
                  <c:v>Chile (20%)</c:v>
                </c:pt>
                <c:pt idx="15">
                  <c:v>Portugal (13%)</c:v>
                </c:pt>
                <c:pt idx="16">
                  <c:v>Sweden (47%)</c:v>
                </c:pt>
                <c:pt idx="17">
                  <c:v>United States (47%)</c:v>
                </c:pt>
                <c:pt idx="18">
                  <c:v>Germany (40%)</c:v>
                </c:pt>
                <c:pt idx="19">
                  <c:v>Estonia (43%)</c:v>
                </c:pt>
                <c:pt idx="20">
                  <c:v>Austria (28%)</c:v>
                </c:pt>
                <c:pt idx="21">
                  <c:v>Italy (7%)</c:v>
                </c:pt>
                <c:pt idx="22">
                  <c:v>Poland (10%)</c:v>
                </c:pt>
                <c:pt idx="23">
                  <c:v>Croatia (18%)</c:v>
                </c:pt>
                <c:pt idx="24">
                  <c:v>Hungary (22%)</c:v>
                </c:pt>
                <c:pt idx="25">
                  <c:v>Lithuania (38%)</c:v>
                </c:pt>
                <c:pt idx="26">
                  <c:v>Slovak Republic (15%)</c:v>
                </c:pt>
              </c:strCache>
              <c:extLst/>
            </c:strRef>
          </c:cat>
          <c:val>
            <c:numRef>
              <c:f>'Figure A1.4.'!$B$27:$B$53</c:f>
              <c:numCache>
                <c:formatCode>#,##0.00</c:formatCode>
                <c:ptCount val="27"/>
                <c:pt idx="0">
                  <c:v>70.026925081655094</c:v>
                </c:pt>
                <c:pt idx="1">
                  <c:v>85.489709823457986</c:v>
                </c:pt>
                <c:pt idx="2">
                  <c:v>79.227301644202583</c:v>
                </c:pt>
                <c:pt idx="3">
                  <c:v>77.205589137059761</c:v>
                </c:pt>
                <c:pt idx="4">
                  <c:v>74.022320708653439</c:v>
                </c:pt>
                <c:pt idx="5">
                  <c:v>76.486926143720396</c:v>
                </c:pt>
                <c:pt idx="6">
                  <c:v>75.927691200052479</c:v>
                </c:pt>
                <c:pt idx="7">
                  <c:v>74.911872534666642</c:v>
                </c:pt>
                <c:pt idx="8">
                  <c:v>72.510085743741556</c:v>
                </c:pt>
                <c:pt idx="9">
                  <c:v>75.026289257810603</c:v>
                </c:pt>
                <c:pt idx="10">
                  <c:v>73.349546541499294</c:v>
                </c:pt>
                <c:pt idx="11">
                  <c:v>64.314261171052479</c:v>
                </c:pt>
                <c:pt idx="12">
                  <c:v>69.69980763942705</c:v>
                </c:pt>
                <c:pt idx="13">
                  <c:v>62.623332153020058</c:v>
                </c:pt>
                <c:pt idx="14">
                  <c:v>67.96242998171634</c:v>
                </c:pt>
                <c:pt idx="15">
                  <c:v>72.709647178316345</c:v>
                </c:pt>
                <c:pt idx="16">
                  <c:v>49.167079167041088</c:v>
                </c:pt>
                <c:pt idx="17">
                  <c:v>68.000246158288419</c:v>
                </c:pt>
                <c:pt idx="18">
                  <c:v>62.076213429533013</c:v>
                </c:pt>
                <c:pt idx="19">
                  <c:v>64.302377404671645</c:v>
                </c:pt>
                <c:pt idx="20">
                  <c:v>63.294210473303359</c:v>
                </c:pt>
                <c:pt idx="21">
                  <c:v>63.411545383055859</c:v>
                </c:pt>
                <c:pt idx="22">
                  <c:v>78.911708013908964</c:v>
                </c:pt>
                <c:pt idx="23">
                  <c:v>58.473958573001092</c:v>
                </c:pt>
                <c:pt idx="24">
                  <c:v>70.606100754488381</c:v>
                </c:pt>
                <c:pt idx="25">
                  <c:v>65.953259898631217</c:v>
                </c:pt>
                <c:pt idx="26">
                  <c:v>65.292796803347784</c:v>
                </c:pt>
              </c:numCache>
              <c:extLst/>
            </c:numRef>
          </c:val>
          <c:extLst>
            <c:ext xmlns:c16="http://schemas.microsoft.com/office/drawing/2014/chart" uri="{C3380CC4-5D6E-409C-BE32-E72D297353CC}">
              <c16:uniqueId val="{00000000-39BC-4FF4-9345-8F33FC4AB2FC}"/>
            </c:ext>
          </c:extLst>
        </c:ser>
        <c:ser>
          <c:idx val="0"/>
          <c:order val="2"/>
          <c:tx>
            <c:strRef>
              <c:f>'Figure A1.4.'!$D$26</c:f>
              <c:strCache>
                <c:ptCount val="1"/>
                <c:pt idx="0">
                  <c:v>Neither parent attained upper secondary education</c:v>
                </c:pt>
              </c:strCache>
            </c:strRef>
          </c:tx>
          <c:spPr>
            <a:solidFill>
              <a:schemeClr val="accent1"/>
            </a:solidFill>
            <a:ln>
              <a:noFill/>
            </a:ln>
            <a:effectLst/>
          </c:spPr>
          <c:invertIfNegative val="0"/>
          <c:cat>
            <c:strRef>
              <c:f>'Figure A1.4.'!$A$27:$A$53</c:f>
              <c:strCache>
                <c:ptCount val="27"/>
                <c:pt idx="0">
                  <c:v>Denmark (45%)</c:v>
                </c:pt>
                <c:pt idx="1">
                  <c:v>Korea (21%)</c:v>
                </c:pt>
                <c:pt idx="2">
                  <c:v>Ireland (31%)</c:v>
                </c:pt>
                <c:pt idx="3">
                  <c:v>New Zealand (47%)</c:v>
                </c:pt>
                <c:pt idx="4">
                  <c:v>Canada (48%)</c:v>
                </c:pt>
                <c:pt idx="5">
                  <c:v>England (UK) (32%)</c:v>
                </c:pt>
                <c:pt idx="6">
                  <c:v>Flemish Region (Belg.) (36%)</c:v>
                </c:pt>
                <c:pt idx="7">
                  <c:v>France (26%)</c:v>
                </c:pt>
                <c:pt idx="8">
                  <c:v>Netherlands (33%)</c:v>
                </c:pt>
                <c:pt idx="9">
                  <c:v>Spain (22%)</c:v>
                </c:pt>
                <c:pt idx="10">
                  <c:v>Norway (41%)</c:v>
                </c:pt>
                <c:pt idx="11">
                  <c:v>Switzerland (31%)</c:v>
                </c:pt>
                <c:pt idx="12">
                  <c:v>OECD average (32%)</c:v>
                </c:pt>
                <c:pt idx="13">
                  <c:v>Israel (42%)</c:v>
                </c:pt>
                <c:pt idx="14">
                  <c:v>Chile (20%)</c:v>
                </c:pt>
                <c:pt idx="15">
                  <c:v>Portugal (13%)</c:v>
                </c:pt>
                <c:pt idx="16">
                  <c:v>Sweden (47%)</c:v>
                </c:pt>
                <c:pt idx="17">
                  <c:v>United States (47%)</c:v>
                </c:pt>
                <c:pt idx="18">
                  <c:v>Germany (40%)</c:v>
                </c:pt>
                <c:pt idx="19">
                  <c:v>Estonia (43%)</c:v>
                </c:pt>
                <c:pt idx="20">
                  <c:v>Austria (28%)</c:v>
                </c:pt>
                <c:pt idx="21">
                  <c:v>Italy (7%)</c:v>
                </c:pt>
                <c:pt idx="22">
                  <c:v>Poland (10%)</c:v>
                </c:pt>
                <c:pt idx="23">
                  <c:v>Croatia (18%)</c:v>
                </c:pt>
                <c:pt idx="24">
                  <c:v>Hungary (22%)</c:v>
                </c:pt>
                <c:pt idx="25">
                  <c:v>Lithuania (38%)</c:v>
                </c:pt>
                <c:pt idx="26">
                  <c:v>Slovak Republic (15%)</c:v>
                </c:pt>
              </c:strCache>
              <c:extLst/>
            </c:strRef>
          </c:cat>
          <c:val>
            <c:numRef>
              <c:f>'Figure A1.4.'!$D$27:$D$53</c:f>
              <c:numCache>
                <c:formatCode>#,##0.00</c:formatCode>
                <c:ptCount val="27"/>
                <c:pt idx="0">
                  <c:v>48.530154439996387</c:v>
                </c:pt>
                <c:pt idx="1">
                  <c:v>45.315477305652323</c:v>
                </c:pt>
                <c:pt idx="2">
                  <c:v>39.142312120998128</c:v>
                </c:pt>
                <c:pt idx="3">
                  <c:v>38.782782470241912</c:v>
                </c:pt>
                <c:pt idx="4">
                  <c:v>38.117135507384788</c:v>
                </c:pt>
                <c:pt idx="5">
                  <c:v>37.394978094250689</c:v>
                </c:pt>
                <c:pt idx="6">
                  <c:v>35.033646198928047</c:v>
                </c:pt>
                <c:pt idx="7">
                  <c:v>32.147981266524212</c:v>
                </c:pt>
                <c:pt idx="8">
                  <c:v>31.882704728761841</c:v>
                </c:pt>
                <c:pt idx="9">
                  <c:v>30.04232809045623</c:v>
                </c:pt>
                <c:pt idx="10">
                  <c:v>29.62170015623138</c:v>
                </c:pt>
                <c:pt idx="11">
                  <c:v>28.197739737255741</c:v>
                </c:pt>
                <c:pt idx="12">
                  <c:v>25.755118996252182</c:v>
                </c:pt>
                <c:pt idx="13">
                  <c:v>25.498575626700781</c:v>
                </c:pt>
                <c:pt idx="14">
                  <c:v>24.586034863828921</c:v>
                </c:pt>
                <c:pt idx="15">
                  <c:v>23.069966713667689</c:v>
                </c:pt>
                <c:pt idx="16">
                  <c:v>22.853168849048089</c:v>
                </c:pt>
                <c:pt idx="17">
                  <c:v>22.32623731085997</c:v>
                </c:pt>
                <c:pt idx="18">
                  <c:v>19.647503228445629</c:v>
                </c:pt>
                <c:pt idx="19">
                  <c:v>16.71165957316099</c:v>
                </c:pt>
                <c:pt idx="20">
                  <c:v>15.69051607133934</c:v>
                </c:pt>
                <c:pt idx="21">
                  <c:v>14.5583619611243</c:v>
                </c:pt>
                <c:pt idx="22">
                  <c:v>10.92366342429775</c:v>
                </c:pt>
                <c:pt idx="23">
                  <c:v>10.719769133471461</c:v>
                </c:pt>
                <c:pt idx="24">
                  <c:v>6.4893964354039646</c:v>
                </c:pt>
                <c:pt idx="25">
                  <c:v>4.4796258431399139</c:v>
                </c:pt>
                <c:pt idx="26">
                  <c:v>2.8343248886056038</c:v>
                </c:pt>
              </c:numCache>
              <c:extLst/>
            </c:numRef>
          </c:val>
          <c:extLst>
            <c:ext xmlns:c16="http://schemas.microsoft.com/office/drawing/2014/chart" uri="{C3380CC4-5D6E-409C-BE32-E72D297353CC}">
              <c16:uniqueId val="{00000001-39BC-4FF4-9345-8F33FC4AB2FC}"/>
            </c:ext>
          </c:extLst>
        </c:ser>
        <c:dLbls>
          <c:showLegendKey val="0"/>
          <c:showVal val="0"/>
          <c:showCatName val="0"/>
          <c:showSerName val="0"/>
          <c:showPercent val="0"/>
          <c:showBubbleSize val="0"/>
        </c:dLbls>
        <c:gapWidth val="150"/>
        <c:axId val="1549299840"/>
        <c:axId val="1731664080"/>
        <c:extLst>
          <c:ext xmlns:c15="http://schemas.microsoft.com/office/drawing/2012/chart" uri="{02D57815-91ED-43cb-92C2-25804820EDAC}">
            <c15:filteredBarSeries>
              <c15:ser>
                <c:idx val="1"/>
                <c:order val="1"/>
                <c:tx>
                  <c:strRef>
                    <c:extLst>
                      <c:ext uri="{02D57815-91ED-43cb-92C2-25804820EDAC}">
                        <c15:formulaRef>
                          <c15:sqref>'Figure A1.4.'!$C$26</c15:sqref>
                        </c15:formulaRef>
                      </c:ext>
                    </c:extLst>
                    <c:strCache>
                      <c:ptCount val="1"/>
                      <c:pt idx="0">
                        <c:v>At least one parent attained upper secondary or post-secondary non-tertiary education</c:v>
                      </c:pt>
                    </c:strCache>
                  </c:strRef>
                </c:tx>
                <c:spPr>
                  <a:solidFill>
                    <a:schemeClr val="accent2"/>
                  </a:solidFill>
                  <a:ln>
                    <a:noFill/>
                  </a:ln>
                  <a:effectLst/>
                </c:spPr>
                <c:invertIfNegative val="0"/>
                <c:cat>
                  <c:strRef>
                    <c:extLst>
                      <c:ext uri="{02D57815-91ED-43cb-92C2-25804820EDAC}">
                        <c15:formulaRef>
                          <c15:sqref>'Figure A1.4.'!$A$27:$A$53</c15:sqref>
                        </c15:formulaRef>
                      </c:ext>
                    </c:extLst>
                    <c:strCache>
                      <c:ptCount val="27"/>
                      <c:pt idx="0">
                        <c:v>Denmark (45%)</c:v>
                      </c:pt>
                      <c:pt idx="1">
                        <c:v>Korea (21%)</c:v>
                      </c:pt>
                      <c:pt idx="2">
                        <c:v>Ireland (31%)</c:v>
                      </c:pt>
                      <c:pt idx="3">
                        <c:v>New Zealand (47%)</c:v>
                      </c:pt>
                      <c:pt idx="4">
                        <c:v>Canada (48%)</c:v>
                      </c:pt>
                      <c:pt idx="5">
                        <c:v>England (UK) (32%)</c:v>
                      </c:pt>
                      <c:pt idx="6">
                        <c:v>Flemish Region (Belg.) (36%)</c:v>
                      </c:pt>
                      <c:pt idx="7">
                        <c:v>France (26%)</c:v>
                      </c:pt>
                      <c:pt idx="8">
                        <c:v>Netherlands (33%)</c:v>
                      </c:pt>
                      <c:pt idx="9">
                        <c:v>Spain (22%)</c:v>
                      </c:pt>
                      <c:pt idx="10">
                        <c:v>Norway (41%)</c:v>
                      </c:pt>
                      <c:pt idx="11">
                        <c:v>Switzerland (31%)</c:v>
                      </c:pt>
                      <c:pt idx="12">
                        <c:v>OECD average (32%)</c:v>
                      </c:pt>
                      <c:pt idx="13">
                        <c:v>Israel (42%)</c:v>
                      </c:pt>
                      <c:pt idx="14">
                        <c:v>Chile (20%)</c:v>
                      </c:pt>
                      <c:pt idx="15">
                        <c:v>Portugal (13%)</c:v>
                      </c:pt>
                      <c:pt idx="16">
                        <c:v>Sweden (47%)</c:v>
                      </c:pt>
                      <c:pt idx="17">
                        <c:v>United States (47%)</c:v>
                      </c:pt>
                      <c:pt idx="18">
                        <c:v>Germany (40%)</c:v>
                      </c:pt>
                      <c:pt idx="19">
                        <c:v>Estonia (43%)</c:v>
                      </c:pt>
                      <c:pt idx="20">
                        <c:v>Austria (28%)</c:v>
                      </c:pt>
                      <c:pt idx="21">
                        <c:v>Italy (7%)</c:v>
                      </c:pt>
                      <c:pt idx="22">
                        <c:v>Poland (10%)</c:v>
                      </c:pt>
                      <c:pt idx="23">
                        <c:v>Croatia (18%)</c:v>
                      </c:pt>
                      <c:pt idx="24">
                        <c:v>Hungary (22%)</c:v>
                      </c:pt>
                      <c:pt idx="25">
                        <c:v>Lithuania (38%)</c:v>
                      </c:pt>
                      <c:pt idx="26">
                        <c:v>Slovak Republic (15%)</c:v>
                      </c:pt>
                    </c:strCache>
                  </c:strRef>
                </c:cat>
                <c:val>
                  <c:numRef>
                    <c:extLst>
                      <c:ext uri="{02D57815-91ED-43cb-92C2-25804820EDAC}">
                        <c15:formulaRef>
                          <c15:sqref>'Figure A1.4.'!$C$27:$C$53</c15:sqref>
                        </c15:formulaRef>
                      </c:ext>
                    </c:extLst>
                    <c:numCache>
                      <c:formatCode>#,##0.00</c:formatCode>
                      <c:ptCount val="27"/>
                      <c:pt idx="0">
                        <c:v>77.998993310703497</c:v>
                      </c:pt>
                      <c:pt idx="1">
                        <c:v>59.425846211638309</c:v>
                      </c:pt>
                      <c:pt idx="2">
                        <c:v>32.306795494286177</c:v>
                      </c:pt>
                      <c:pt idx="3">
                        <c:v>50.456779220839962</c:v>
                      </c:pt>
                      <c:pt idx="4">
                        <c:v>48.34611427523464</c:v>
                      </c:pt>
                      <c:pt idx="5">
                        <c:v>51.320861885633533</c:v>
                      </c:pt>
                      <c:pt idx="6">
                        <c:v>56.381166707862903</c:v>
                      </c:pt>
                      <c:pt idx="7">
                        <c:v>55.27629440129693</c:v>
                      </c:pt>
                      <c:pt idx="8">
                        <c:v>40.422028739403132</c:v>
                      </c:pt>
                      <c:pt idx="9">
                        <c:v>50.664492251158848</c:v>
                      </c:pt>
                      <c:pt idx="10">
                        <c:v>51.260362317385891</c:v>
                      </c:pt>
                      <c:pt idx="11">
                        <c:v>42.986264125635223</c:v>
                      </c:pt>
                      <c:pt idx="12">
                        <c:v>51.088861807927309</c:v>
                      </c:pt>
                      <c:pt idx="13">
                        <c:v>43.154383217893752</c:v>
                      </c:pt>
                      <c:pt idx="14">
                        <c:v>34.051430795107329</c:v>
                      </c:pt>
                      <c:pt idx="15">
                        <c:v>45.348271209592873</c:v>
                      </c:pt>
                      <c:pt idx="16">
                        <c:v>44.411738115310058</c:v>
                      </c:pt>
                      <c:pt idx="17">
                        <c:v>36.008490550656653</c:v>
                      </c:pt>
                      <c:pt idx="18">
                        <c:v>49.35052673202388</c:v>
                      </c:pt>
                      <c:pt idx="19">
                        <c:v>38.54696093542394</c:v>
                      </c:pt>
                      <c:pt idx="20">
                        <c:v>30.769565262303232</c:v>
                      </c:pt>
                      <c:pt idx="21">
                        <c:v>45.409529589874637</c:v>
                      </c:pt>
                      <c:pt idx="22">
                        <c:v>41.227223398963503</c:v>
                      </c:pt>
                      <c:pt idx="23">
                        <c:v>34.587487854036723</c:v>
                      </c:pt>
                      <c:pt idx="24">
                        <c:v>36.718560190844698</c:v>
                      </c:pt>
                      <c:pt idx="25">
                        <c:v>45.485677417307947</c:v>
                      </c:pt>
                      <c:pt idx="26">
                        <c:v>37.267573958197417</c:v>
                      </c:pt>
                    </c:numCache>
                  </c:numRef>
                </c:val>
                <c:extLst>
                  <c:ext xmlns:c16="http://schemas.microsoft.com/office/drawing/2014/chart" uri="{C3380CC4-5D6E-409C-BE32-E72D297353CC}">
                    <c16:uniqueId val="{00000002-39BC-4FF4-9345-8F33FC4AB2FC}"/>
                  </c:ext>
                </c:extLst>
              </c15:ser>
            </c15:filteredBarSeries>
          </c:ext>
        </c:extLst>
      </c:bar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9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4516369728351466E-2"/>
          <c:y val="2.9286437030597566E-3"/>
          <c:w val="0.91150938142167282"/>
          <c:h val="3.1754217067907618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159979568877232E-3"/>
          <c:y val="0.12497031007370661"/>
          <c:w val="0.98692600306466838"/>
          <c:h val="0.86392575152546436"/>
        </c:manualLayout>
      </c:layout>
      <c:barChart>
        <c:barDir val="col"/>
        <c:grouping val="stacked"/>
        <c:varyColors val="0"/>
        <c:ser>
          <c:idx val="2"/>
          <c:order val="0"/>
          <c:tx>
            <c:strRef>
              <c:f>'Figure B5.1.MS'!$E$43</c:f>
              <c:strCache>
                <c:ptCount val="1"/>
                <c:pt idx="0">
                  <c:v>By the end of the theoretical duration of the programme</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65E2-4A97-8363-FD63A5BB6417}"/>
              </c:ext>
            </c:extLst>
          </c:dPt>
          <c:dPt>
            <c:idx val="12"/>
            <c:invertIfNegative val="0"/>
            <c:bubble3D val="0"/>
            <c:extLst>
              <c:ext xmlns:c16="http://schemas.microsoft.com/office/drawing/2014/chart" uri="{C3380CC4-5D6E-409C-BE32-E72D297353CC}">
                <c16:uniqueId val="{00000001-65E2-4A97-8363-FD63A5BB6417}"/>
              </c:ext>
            </c:extLst>
          </c:dPt>
          <c:dPt>
            <c:idx val="14"/>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65E2-4A97-8363-FD63A5BB6417}"/>
              </c:ext>
            </c:extLst>
          </c:dPt>
          <c:dPt>
            <c:idx val="15"/>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5-65E2-4A97-8363-FD63A5BB6417}"/>
              </c:ext>
            </c:extLst>
          </c:dPt>
          <c:dPt>
            <c:idx val="16"/>
            <c:invertIfNegative val="0"/>
            <c:bubble3D val="0"/>
            <c:extLst>
              <c:ext xmlns:c16="http://schemas.microsoft.com/office/drawing/2014/chart" uri="{C3380CC4-5D6E-409C-BE32-E72D297353CC}">
                <c16:uniqueId val="{00000006-65E2-4A97-8363-FD63A5BB6417}"/>
              </c:ext>
            </c:extLst>
          </c:dPt>
          <c:dPt>
            <c:idx val="19"/>
            <c:invertIfNegative val="0"/>
            <c:bubble3D val="0"/>
            <c:extLst>
              <c:ext xmlns:c16="http://schemas.microsoft.com/office/drawing/2014/chart" uri="{C3380CC4-5D6E-409C-BE32-E72D297353CC}">
                <c16:uniqueId val="{00000007-65E2-4A97-8363-FD63A5BB6417}"/>
              </c:ext>
            </c:extLst>
          </c:dPt>
          <c:dPt>
            <c:idx val="20"/>
            <c:invertIfNegative val="0"/>
            <c:bubble3D val="0"/>
            <c:extLst>
              <c:ext xmlns:c16="http://schemas.microsoft.com/office/drawing/2014/chart" uri="{C3380CC4-5D6E-409C-BE32-E72D297353CC}">
                <c16:uniqueId val="{00000008-65E2-4A97-8363-FD63A5BB6417}"/>
              </c:ext>
            </c:extLst>
          </c:dPt>
          <c:cat>
            <c:strRef>
              <c:f>'Figure B5.1.'!List_country</c:f>
              <c:strCache>
                <c:ptCount val="34"/>
                <c:pt idx="0">
                  <c:v>Ireland</c:v>
                </c:pt>
                <c:pt idx="1">
                  <c:v>United Kingdom</c:v>
                </c:pt>
                <c:pt idx="2">
                  <c:v>Türkiye</c:v>
                </c:pt>
                <c:pt idx="3">
                  <c:v>Romania</c:v>
                </c:pt>
                <c:pt idx="4">
                  <c:v>Israel</c:v>
                </c:pt>
                <c:pt idx="5">
                  <c:v>Lithuania</c:v>
                </c:pt>
                <c:pt idx="6">
                  <c:v>Norway</c:v>
                </c:pt>
                <c:pt idx="7">
                  <c:v>Poland</c:v>
                </c:pt>
                <c:pt idx="8">
                  <c:v>Denmark</c:v>
                </c:pt>
                <c:pt idx="9">
                  <c:v>Hungary</c:v>
                </c:pt>
                <c:pt idx="10">
                  <c:v>Finland</c:v>
                </c:pt>
                <c:pt idx="11">
                  <c:v>Australia</c:v>
                </c:pt>
                <c:pt idx="12">
                  <c:v>Canada</c:v>
                </c:pt>
                <c:pt idx="13">
                  <c:v>Iceland</c:v>
                </c:pt>
                <c:pt idx="14">
                  <c:v>EU25 average</c:v>
                </c:pt>
                <c:pt idx="15">
                  <c:v>OECD average</c:v>
                </c:pt>
                <c:pt idx="16">
                  <c:v>Slovenia</c:v>
                </c:pt>
                <c:pt idx="17">
                  <c:v>Portugal</c:v>
                </c:pt>
                <c:pt idx="18">
                  <c:v>Estonia</c:v>
                </c:pt>
                <c:pt idx="19">
                  <c:v>Spain</c:v>
                </c:pt>
                <c:pt idx="20">
                  <c:v>Sweden</c:v>
                </c:pt>
                <c:pt idx="21">
                  <c:v>Switzerland</c:v>
                </c:pt>
                <c:pt idx="22">
                  <c:v>Brazil</c:v>
                </c:pt>
                <c:pt idx="23">
                  <c:v>Luxembourg</c:v>
                </c:pt>
                <c:pt idx="24">
                  <c:v>Italy</c:v>
                </c:pt>
                <c:pt idx="25">
                  <c:v>France</c:v>
                </c:pt>
                <c:pt idx="26">
                  <c:v>New Zealand</c:v>
                </c:pt>
                <c:pt idx="27">
                  <c:v>Flemish Comm. (Belgium)</c:v>
                </c:pt>
                <c:pt idx="28">
                  <c:v>Netherlands</c:v>
                </c:pt>
                <c:pt idx="29">
                  <c:v>French Comm. (Belgium)</c:v>
                </c:pt>
                <c:pt idx="30">
                  <c:v>Austria</c:v>
                </c:pt>
                <c:pt idx="31">
                  <c:v>Colombia¹</c:v>
                </c:pt>
                <c:pt idx="32">
                  <c:v>Chile</c:v>
                </c:pt>
                <c:pt idx="33">
                  <c:v>Peru</c:v>
                </c:pt>
              </c:strCache>
            </c:strRef>
          </c:cat>
          <c:val>
            <c:numRef>
              <c:f>'Figure B5.1.MS'!$E$44:$E$77</c:f>
              <c:numCache>
                <c:formatCode>0</c:formatCode>
                <c:ptCount val="34"/>
                <c:pt idx="0">
                  <c:v>67.831788729121996</c:v>
                </c:pt>
                <c:pt idx="1">
                  <c:v>67.192741406415195</c:v>
                </c:pt>
                <c:pt idx="2">
                  <c:v>63.679770465119503</c:v>
                </c:pt>
                <c:pt idx="3">
                  <c:v>61.695780317734197</c:v>
                </c:pt>
                <c:pt idx="4">
                  <c:v>61.171136210453199</c:v>
                </c:pt>
                <c:pt idx="5">
                  <c:v>57.169682485489901</c:v>
                </c:pt>
                <c:pt idx="6">
                  <c:v>53.013816650180303</c:v>
                </c:pt>
                <c:pt idx="7">
                  <c:v>52.973610709814103</c:v>
                </c:pt>
                <c:pt idx="8">
                  <c:v>52.9206318061415</c:v>
                </c:pt>
                <c:pt idx="9">
                  <c:v>49.521615875265802</c:v>
                </c:pt>
                <c:pt idx="10">
                  <c:v>49.223253541768401</c:v>
                </c:pt>
                <c:pt idx="11">
                  <c:v>47.9407336344619</c:v>
                </c:pt>
                <c:pt idx="12">
                  <c:v>45.662458380028902</c:v>
                </c:pt>
                <c:pt idx="13">
                  <c:v>44.180225281601999</c:v>
                </c:pt>
                <c:pt idx="14">
                  <c:v>43.620209948572466</c:v>
                </c:pt>
                <c:pt idx="15">
                  <c:v>43.117984050098705</c:v>
                </c:pt>
                <c:pt idx="16">
                  <c:v>43.038540642046001</c:v>
                </c:pt>
                <c:pt idx="17">
                  <c:v>41.445881413252202</c:v>
                </c:pt>
                <c:pt idx="18">
                  <c:v>40.387050099475502</c:v>
                </c:pt>
                <c:pt idx="19">
                  <c:v>40.328883099967399</c:v>
                </c:pt>
                <c:pt idx="20">
                  <c:v>40.0030026648651</c:v>
                </c:pt>
                <c:pt idx="21">
                  <c:v>38.583883931612299</c:v>
                </c:pt>
                <c:pt idx="22">
                  <c:v>38.176475895461799</c:v>
                </c:pt>
                <c:pt idx="23">
                  <c:v>37.9020979020979</c:v>
                </c:pt>
                <c:pt idx="24">
                  <c:v>37.243286685054301</c:v>
                </c:pt>
                <c:pt idx="25">
                  <c:v>34.319456235501498</c:v>
                </c:pt>
                <c:pt idx="26">
                  <c:v>33.046924187993</c:v>
                </c:pt>
                <c:pt idx="27">
                  <c:v>32.5770934583459</c:v>
                </c:pt>
                <c:pt idx="28">
                  <c:v>30.454173645464099</c:v>
                </c:pt>
                <c:pt idx="29">
                  <c:v>23.0677394238256</c:v>
                </c:pt>
                <c:pt idx="30">
                  <c:v>20.882626780158802</c:v>
                </c:pt>
                <c:pt idx="31">
                  <c:v>16.002947651635299</c:v>
                </c:pt>
                <c:pt idx="32">
                  <c:v>13.360916846691801</c:v>
                </c:pt>
                <c:pt idx="33">
                  <c:v>9.8841070315666109</c:v>
                </c:pt>
              </c:numCache>
            </c:numRef>
          </c:val>
          <c:extLst>
            <c:ext xmlns:c16="http://schemas.microsoft.com/office/drawing/2014/chart" uri="{C3380CC4-5D6E-409C-BE32-E72D297353CC}">
              <c16:uniqueId val="{00000009-65E2-4A97-8363-FD63A5BB6417}"/>
            </c:ext>
          </c:extLst>
        </c:ser>
        <c:dLbls>
          <c:showLegendKey val="0"/>
          <c:showVal val="0"/>
          <c:showCatName val="0"/>
          <c:showSerName val="0"/>
          <c:showPercent val="0"/>
          <c:showBubbleSize val="0"/>
        </c:dLbls>
        <c:gapWidth val="150"/>
        <c:overlap val="100"/>
        <c:axId val="392856704"/>
        <c:axId val="392858240"/>
      </c:barChart>
      <c:lineChart>
        <c:grouping val="standard"/>
        <c:varyColors val="0"/>
        <c:ser>
          <c:idx val="1"/>
          <c:order val="1"/>
          <c:tx>
            <c:strRef>
              <c:f>'Figure B5.1.MS'!$F$43</c:f>
              <c:strCache>
                <c:ptCount val="1"/>
                <c:pt idx="0">
                  <c:v>By the end of the theoretical duration of the programme plus one year</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9"/>
            <c:spPr>
              <a:solidFill>
                <a:schemeClr val="accent2"/>
              </a:solidFill>
              <a:ln w="6350" cap="flat" cmpd="sng" algn="ctr">
                <a:solidFill>
                  <a:schemeClr val="accent2"/>
                </a:solidFill>
                <a:prstDash val="solid"/>
                <a:round/>
              </a:ln>
              <a:effectLst/>
            </c:spPr>
          </c:marker>
          <c:dPt>
            <c:idx val="14"/>
            <c:marker>
              <c:spPr>
                <a:solidFill>
                  <a:srgbClr val="E51BA2"/>
                </a:solidFill>
                <a:ln w="6350" cap="flat" cmpd="sng" algn="ctr">
                  <a:solidFill>
                    <a:srgbClr val="E4644B"/>
                  </a:solidFill>
                  <a:prstDash val="solid"/>
                  <a:round/>
                </a:ln>
                <a:effectLst/>
              </c:spPr>
            </c:marker>
            <c:bubble3D val="0"/>
            <c:extLst>
              <c:ext xmlns:c16="http://schemas.microsoft.com/office/drawing/2014/chart" uri="{C3380CC4-5D6E-409C-BE32-E72D297353CC}">
                <c16:uniqueId val="{00000009-E319-4502-BF05-EC9B90752491}"/>
              </c:ext>
            </c:extLst>
          </c:dPt>
          <c:dPt>
            <c:idx val="15"/>
            <c:marker>
              <c:spPr>
                <a:solidFill>
                  <a:srgbClr val="F87C3F"/>
                </a:solidFill>
                <a:ln w="6350" cap="flat" cmpd="sng" algn="ctr">
                  <a:solidFill>
                    <a:srgbClr val="DD2C00"/>
                  </a:solidFill>
                  <a:prstDash val="solid"/>
                  <a:round/>
                </a:ln>
                <a:effectLst/>
              </c:spPr>
            </c:marker>
            <c:bubble3D val="0"/>
            <c:extLst>
              <c:ext xmlns:c16="http://schemas.microsoft.com/office/drawing/2014/chart" uri="{C3380CC4-5D6E-409C-BE32-E72D297353CC}">
                <c16:uniqueId val="{0000000B-E319-4502-BF05-EC9B90752491}"/>
              </c:ext>
            </c:extLst>
          </c:dPt>
          <c:cat>
            <c:strRef>
              <c:f>'Figure B5.1.MS'!$D$44:$D$77</c:f>
              <c:strCache>
                <c:ptCount val="34"/>
                <c:pt idx="0">
                  <c:v>Ireland</c:v>
                </c:pt>
                <c:pt idx="1">
                  <c:v>United Kingdom</c:v>
                </c:pt>
                <c:pt idx="2">
                  <c:v>Türkiye</c:v>
                </c:pt>
                <c:pt idx="3">
                  <c:v>Romania</c:v>
                </c:pt>
                <c:pt idx="4">
                  <c:v>Israel</c:v>
                </c:pt>
                <c:pt idx="5">
                  <c:v>Lithuania</c:v>
                </c:pt>
                <c:pt idx="6">
                  <c:v>Norway</c:v>
                </c:pt>
                <c:pt idx="7">
                  <c:v>Poland</c:v>
                </c:pt>
                <c:pt idx="8">
                  <c:v>Denmark</c:v>
                </c:pt>
                <c:pt idx="9">
                  <c:v>Hungary</c:v>
                </c:pt>
                <c:pt idx="10">
                  <c:v>Finland</c:v>
                </c:pt>
                <c:pt idx="11">
                  <c:v>Australia</c:v>
                </c:pt>
                <c:pt idx="12">
                  <c:v>Canada</c:v>
                </c:pt>
                <c:pt idx="13">
                  <c:v>Iceland</c:v>
                </c:pt>
                <c:pt idx="14">
                  <c:v>EU25 average</c:v>
                </c:pt>
                <c:pt idx="15">
                  <c:v>OECD average</c:v>
                </c:pt>
                <c:pt idx="16">
                  <c:v>Slovenia</c:v>
                </c:pt>
                <c:pt idx="17">
                  <c:v>Portugal</c:v>
                </c:pt>
                <c:pt idx="18">
                  <c:v>Estonia</c:v>
                </c:pt>
                <c:pt idx="19">
                  <c:v>Spain</c:v>
                </c:pt>
                <c:pt idx="20">
                  <c:v>Sweden</c:v>
                </c:pt>
                <c:pt idx="21">
                  <c:v>Switzerland</c:v>
                </c:pt>
                <c:pt idx="22">
                  <c:v>Brazil</c:v>
                </c:pt>
                <c:pt idx="23">
                  <c:v>Luxembourg</c:v>
                </c:pt>
                <c:pt idx="24">
                  <c:v>Italy</c:v>
                </c:pt>
                <c:pt idx="25">
                  <c:v>France</c:v>
                </c:pt>
                <c:pt idx="26">
                  <c:v>New Zealand</c:v>
                </c:pt>
                <c:pt idx="27">
                  <c:v>Flemish Comm. (Belgium)</c:v>
                </c:pt>
                <c:pt idx="28">
                  <c:v>Netherlands</c:v>
                </c:pt>
                <c:pt idx="29">
                  <c:v>French Comm. (Belgium)</c:v>
                </c:pt>
                <c:pt idx="30">
                  <c:v>Austria</c:v>
                </c:pt>
                <c:pt idx="31">
                  <c:v>Colombia</c:v>
                </c:pt>
                <c:pt idx="32">
                  <c:v>Chile</c:v>
                </c:pt>
                <c:pt idx="33">
                  <c:v>Peru</c:v>
                </c:pt>
              </c:strCache>
            </c:strRef>
          </c:cat>
          <c:val>
            <c:numRef>
              <c:f>'Figure B5.1.MS'!$F$44:$F$77</c:f>
              <c:numCache>
                <c:formatCode>0</c:formatCode>
                <c:ptCount val="34"/>
                <c:pt idx="0">
                  <c:v>74.254588636187606</c:v>
                </c:pt>
                <c:pt idx="1">
                  <c:v>80.411761793358707</c:v>
                </c:pt>
                <c:pt idx="2">
                  <c:v>78.498052067055397</c:v>
                </c:pt>
                <c:pt idx="3">
                  <c:v>64.502911365106797</c:v>
                </c:pt>
                <c:pt idx="4">
                  <c:v>75.2088396887318</c:v>
                </c:pt>
                <c:pt idx="5">
                  <c:v>63.502902014339398</c:v>
                </c:pt>
                <c:pt idx="6">
                  <c:v>67.529276620185698</c:v>
                </c:pt>
                <c:pt idx="7">
                  <c:v>62.079440752512099</c:v>
                </c:pt>
                <c:pt idx="8">
                  <c:v>66.834101834592403</c:v>
                </c:pt>
                <c:pt idx="9">
                  <c:v>64.638554216867504</c:v>
                </c:pt>
                <c:pt idx="10">
                  <c:v>61.433805569125603</c:v>
                </c:pt>
                <c:pt idx="11">
                  <c:v>58.439261302314399</c:v>
                </c:pt>
                <c:pt idx="12">
                  <c:v>68.579362991115701</c:v>
                </c:pt>
                <c:pt idx="13">
                  <c:v>61.827284105131397</c:v>
                </c:pt>
                <c:pt idx="14">
                  <c:v>57.869185154898545</c:v>
                </c:pt>
                <c:pt idx="15">
                  <c:v>59.361050246712296</c:v>
                </c:pt>
                <c:pt idx="16">
                  <c:v>54.162568183850503</c:v>
                </c:pt>
                <c:pt idx="17">
                  <c:v>64.571826725353901</c:v>
                </c:pt>
                <c:pt idx="18">
                  <c:v>57.0265870862724</c:v>
                </c:pt>
                <c:pt idx="19">
                  <c:v>59.436916063422103</c:v>
                </c:pt>
                <c:pt idx="20">
                  <c:v>54.280674098262203</c:v>
                </c:pt>
                <c:pt idx="21">
                  <c:v>65.761869082487607</c:v>
                </c:pt>
                <c:pt idx="22">
                  <c:v>43.414363477790097</c:v>
                </c:pt>
                <c:pt idx="23">
                  <c:v>54.685314685314701</c:v>
                </c:pt>
                <c:pt idx="24">
                  <c:v>51.447178275912798</c:v>
                </c:pt>
                <c:pt idx="25">
                  <c:v>45.733860371053296</c:v>
                </c:pt>
                <c:pt idx="26">
                  <c:v>58.8644865005</c:v>
                </c:pt>
                <c:pt idx="27">
                  <c:v>54.4191647671068</c:v>
                </c:pt>
                <c:pt idx="28">
                  <c:v>54.983835157558502</c:v>
                </c:pt>
                <c:pt idx="29">
                  <c:v>38.712691409291502</c:v>
                </c:pt>
                <c:pt idx="30">
                  <c:v>41.504339664242799</c:v>
                </c:pt>
                <c:pt idx="31">
                  <c:v>31.9792654286836</c:v>
                </c:pt>
                <c:pt idx="32">
                  <c:v>37.867525905312903</c:v>
                </c:pt>
                <c:pt idx="33">
                  <c:v>25.245800029288301</c:v>
                </c:pt>
              </c:numCache>
            </c:numRef>
          </c:val>
          <c:smooth val="0"/>
          <c:extLst>
            <c:ext xmlns:c16="http://schemas.microsoft.com/office/drawing/2014/chart" uri="{C3380CC4-5D6E-409C-BE32-E72D297353CC}">
              <c16:uniqueId val="{0000000A-65E2-4A97-8363-FD63A5BB6417}"/>
            </c:ext>
          </c:extLst>
        </c:ser>
        <c:ser>
          <c:idx val="0"/>
          <c:order val="2"/>
          <c:tx>
            <c:strRef>
              <c:f>'Figure B5.1.MS'!$G$43</c:f>
              <c:strCache>
                <c:ptCount val="1"/>
                <c:pt idx="0">
                  <c:v>By the end of the theoretical duration of the programme plus three years</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circle"/>
            <c:size val="9"/>
            <c:spPr>
              <a:solidFill>
                <a:schemeClr val="accent1"/>
              </a:solidFill>
              <a:ln w="6350" cap="flat" cmpd="sng" algn="ctr">
                <a:solidFill>
                  <a:schemeClr val="accent1"/>
                </a:solidFill>
                <a:prstDash val="solid"/>
                <a:round/>
              </a:ln>
              <a:effectLst/>
            </c:spPr>
          </c:marker>
          <c:dPt>
            <c:idx val="14"/>
            <c:marker>
              <c:spPr>
                <a:solidFill>
                  <a:srgbClr val="FBD9F0"/>
                </a:solidFill>
                <a:ln w="6350" cap="flat" cmpd="sng" algn="ctr">
                  <a:solidFill>
                    <a:srgbClr val="FECCD2"/>
                  </a:solidFill>
                  <a:prstDash val="solid"/>
                  <a:round/>
                </a:ln>
                <a:effectLst/>
              </c:spPr>
            </c:marker>
            <c:bubble3D val="0"/>
            <c:extLst>
              <c:ext xmlns:c16="http://schemas.microsoft.com/office/drawing/2014/chart" uri="{C3380CC4-5D6E-409C-BE32-E72D297353CC}">
                <c16:uniqueId val="{0000000A-E319-4502-BF05-EC9B90752491}"/>
              </c:ext>
            </c:extLst>
          </c:dPt>
          <c:dPt>
            <c:idx val="15"/>
            <c:marker>
              <c:spPr>
                <a:solidFill>
                  <a:srgbClr val="FEA472"/>
                </a:solidFill>
                <a:ln w="6350" cap="flat" cmpd="sng" algn="ctr">
                  <a:solidFill>
                    <a:srgbClr val="FFC000"/>
                  </a:solidFill>
                  <a:prstDash val="solid"/>
                  <a:round/>
                </a:ln>
                <a:effectLst/>
              </c:spPr>
            </c:marker>
            <c:bubble3D val="0"/>
            <c:extLst>
              <c:ext xmlns:c16="http://schemas.microsoft.com/office/drawing/2014/chart" uri="{C3380CC4-5D6E-409C-BE32-E72D297353CC}">
                <c16:uniqueId val="{0000000C-E319-4502-BF05-EC9B90752491}"/>
              </c:ext>
            </c:extLst>
          </c:dPt>
          <c:cat>
            <c:strRef>
              <c:f>'Figure B5.1.MS'!$D$44:$D$77</c:f>
              <c:strCache>
                <c:ptCount val="34"/>
                <c:pt idx="0">
                  <c:v>Ireland</c:v>
                </c:pt>
                <c:pt idx="1">
                  <c:v>United Kingdom</c:v>
                </c:pt>
                <c:pt idx="2">
                  <c:v>Türkiye</c:v>
                </c:pt>
                <c:pt idx="3">
                  <c:v>Romania</c:v>
                </c:pt>
                <c:pt idx="4">
                  <c:v>Israel</c:v>
                </c:pt>
                <c:pt idx="5">
                  <c:v>Lithuania</c:v>
                </c:pt>
                <c:pt idx="6">
                  <c:v>Norway</c:v>
                </c:pt>
                <c:pt idx="7">
                  <c:v>Poland</c:v>
                </c:pt>
                <c:pt idx="8">
                  <c:v>Denmark</c:v>
                </c:pt>
                <c:pt idx="9">
                  <c:v>Hungary</c:v>
                </c:pt>
                <c:pt idx="10">
                  <c:v>Finland</c:v>
                </c:pt>
                <c:pt idx="11">
                  <c:v>Australia</c:v>
                </c:pt>
                <c:pt idx="12">
                  <c:v>Canada</c:v>
                </c:pt>
                <c:pt idx="13">
                  <c:v>Iceland</c:v>
                </c:pt>
                <c:pt idx="14">
                  <c:v>EU25 average</c:v>
                </c:pt>
                <c:pt idx="15">
                  <c:v>OECD average</c:v>
                </c:pt>
                <c:pt idx="16">
                  <c:v>Slovenia</c:v>
                </c:pt>
                <c:pt idx="17">
                  <c:v>Portugal</c:v>
                </c:pt>
                <c:pt idx="18">
                  <c:v>Estonia</c:v>
                </c:pt>
                <c:pt idx="19">
                  <c:v>Spain</c:v>
                </c:pt>
                <c:pt idx="20">
                  <c:v>Sweden</c:v>
                </c:pt>
                <c:pt idx="21">
                  <c:v>Switzerland</c:v>
                </c:pt>
                <c:pt idx="22">
                  <c:v>Brazil</c:v>
                </c:pt>
                <c:pt idx="23">
                  <c:v>Luxembourg</c:v>
                </c:pt>
                <c:pt idx="24">
                  <c:v>Italy</c:v>
                </c:pt>
                <c:pt idx="25">
                  <c:v>France</c:v>
                </c:pt>
                <c:pt idx="26">
                  <c:v>New Zealand</c:v>
                </c:pt>
                <c:pt idx="27">
                  <c:v>Flemish Comm. (Belgium)</c:v>
                </c:pt>
                <c:pt idx="28">
                  <c:v>Netherlands</c:v>
                </c:pt>
                <c:pt idx="29">
                  <c:v>French Comm. (Belgium)</c:v>
                </c:pt>
                <c:pt idx="30">
                  <c:v>Austria</c:v>
                </c:pt>
                <c:pt idx="31">
                  <c:v>Colombia</c:v>
                </c:pt>
                <c:pt idx="32">
                  <c:v>Chile</c:v>
                </c:pt>
                <c:pt idx="33">
                  <c:v>Peru</c:v>
                </c:pt>
              </c:strCache>
            </c:strRef>
          </c:cat>
          <c:val>
            <c:numRef>
              <c:f>'Figure B5.1.MS'!$G$44:$G$77</c:f>
              <c:numCache>
                <c:formatCode>0</c:formatCode>
                <c:ptCount val="34"/>
                <c:pt idx="0">
                  <c:v>76.554715130237199</c:v>
                </c:pt>
                <c:pt idx="1">
                  <c:v>83.507556908909507</c:v>
                </c:pt>
                <c:pt idx="2">
                  <c:v>85.834379390731499</c:v>
                </c:pt>
                <c:pt idx="3">
                  <c:v>65.534469125152796</c:v>
                </c:pt>
                <c:pt idx="4">
                  <c:v>79.357039276158602</c:v>
                </c:pt>
                <c:pt idx="5">
                  <c:v>64.794582906566504</c:v>
                </c:pt>
                <c:pt idx="6">
                  <c:v>76.234085324994396</c:v>
                </c:pt>
                <c:pt idx="7">
                  <c:v>69.123808147934099</c:v>
                </c:pt>
                <c:pt idx="8">
                  <c:v>69.524183263023602</c:v>
                </c:pt>
                <c:pt idx="9">
                  <c:v>72.016300496102104</c:v>
                </c:pt>
                <c:pt idx="10">
                  <c:v>76.607230092818796</c:v>
                </c:pt>
                <c:pt idx="11">
                  <c:v>67.116027767784601</c:v>
                </c:pt>
                <c:pt idx="12">
                  <c:v>80.226344426578294</c:v>
                </c:pt>
                <c:pt idx="13">
                  <c:v>73.675427617855604</c:v>
                </c:pt>
                <c:pt idx="14">
                  <c:v>67.51251416987111</c:v>
                </c:pt>
                <c:pt idx="15">
                  <c:v>70.028831511884277</c:v>
                </c:pt>
                <c:pt idx="16">
                  <c:v>61.915407314674098</c:v>
                </c:pt>
                <c:pt idx="17">
                  <c:v>74.279013646482994</c:v>
                </c:pt>
                <c:pt idx="18">
                  <c:v>66.250678241996695</c:v>
                </c:pt>
                <c:pt idx="19">
                  <c:v>72.862134609122606</c:v>
                </c:pt>
                <c:pt idx="20">
                  <c:v>67.090793078857502</c:v>
                </c:pt>
                <c:pt idx="21">
                  <c:v>81.789387643893505</c:v>
                </c:pt>
                <c:pt idx="22">
                  <c:v>48.804968271630898</c:v>
                </c:pt>
                <c:pt idx="23">
                  <c:v>62.237762237762198</c:v>
                </c:pt>
                <c:pt idx="24">
                  <c:v>56.1892292657895</c:v>
                </c:pt>
                <c:pt idx="25">
                  <c:v>0</c:v>
                </c:pt>
                <c:pt idx="26">
                  <c:v>76.715677197140806</c:v>
                </c:pt>
                <c:pt idx="27">
                  <c:v>69.687325276332203</c:v>
                </c:pt>
                <c:pt idx="28">
                  <c:v>72.638569703579606</c:v>
                </c:pt>
                <c:pt idx="29">
                  <c:v>51.066701271736299</c:v>
                </c:pt>
                <c:pt idx="30">
                  <c:v>59.716850353674403</c:v>
                </c:pt>
                <c:pt idx="31">
                  <c:v>43.664959446833201</c:v>
                </c:pt>
                <c:pt idx="32">
                  <c:v>60.479294057339501</c:v>
                </c:pt>
                <c:pt idx="33">
                  <c:v>39.880735475917199</c:v>
                </c:pt>
              </c:numCache>
            </c:numRef>
          </c:val>
          <c:smooth val="0"/>
          <c:extLst>
            <c:ext xmlns:c16="http://schemas.microsoft.com/office/drawing/2014/chart" uri="{C3380CC4-5D6E-409C-BE32-E72D297353CC}">
              <c16:uniqueId val="{0000000B-65E2-4A97-8363-FD63A5BB6417}"/>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in val="1.0000000000000002E-3"/>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a:t>
                </a:r>
              </a:p>
            </c:rich>
          </c:tx>
          <c:layout>
            <c:manualLayout>
              <c:xMode val="edge"/>
              <c:yMode val="edge"/>
              <c:x val="3.1737028208633167E-2"/>
              <c:y val="8.4756639197138633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0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000" b="0" i="0" u="none" strike="noStrike" kern="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000" b="0" i="0" u="none" strike="noStrike" kern="0" baseline="0">
                <a:solidFill>
                  <a:srgbClr val="000101"/>
                </a:solidFill>
                <a:latin typeface="Calibri"/>
                <a:ea typeface="Calibri"/>
                <a:cs typeface="Calibri"/>
              </a:defRPr>
            </a:pPr>
            <a:endParaRPr lang="en-US"/>
          </a:p>
        </c:txPr>
      </c:legendEntry>
      <c:layout>
        <c:manualLayout>
          <c:xMode val="edge"/>
          <c:yMode val="edge"/>
          <c:x val="4.4293767439758693E-2"/>
          <c:y val="1.4805251201105148E-2"/>
          <c:w val="0.94687242286966655"/>
          <c:h val="0.10210882125591204"/>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2454423338900592"/>
          <c:w val="0.98906927548920154"/>
          <c:h val="0.86549536508917002"/>
        </c:manualLayout>
      </c:layout>
      <c:barChart>
        <c:barDir val="col"/>
        <c:grouping val="clustered"/>
        <c:varyColors val="0"/>
        <c:ser>
          <c:idx val="2"/>
          <c:order val="1"/>
          <c:tx>
            <c:strRef>
              <c:f>'Figure A4.1.'!$C$24</c:f>
              <c:strCache>
                <c:ptCount val="1"/>
                <c:pt idx="0">
                  <c:v>Bachelor's</c:v>
                </c:pt>
              </c:strCache>
            </c:strRef>
          </c:tx>
          <c:spPr>
            <a:solidFill>
              <a:schemeClr val="accent3"/>
            </a:solidFill>
            <a:ln>
              <a:noFill/>
            </a:ln>
            <a:effectLst/>
          </c:spPr>
          <c:invertIfNegative val="0"/>
          <c:dPt>
            <c:idx val="18"/>
            <c:invertIfNegative val="0"/>
            <c:bubble3D val="0"/>
            <c:spPr>
              <a:solidFill>
                <a:srgbClr val="DD2C00"/>
              </a:solidFill>
              <a:ln>
                <a:noFill/>
              </a:ln>
              <a:effectLst/>
            </c:spPr>
            <c:extLst>
              <c:ext xmlns:c16="http://schemas.microsoft.com/office/drawing/2014/chart" uri="{C3380CC4-5D6E-409C-BE32-E72D297353CC}">
                <c16:uniqueId val="{00000003-9DCB-47B8-AF54-5ABA322F194B}"/>
              </c:ext>
            </c:extLst>
          </c:dPt>
          <c:dPt>
            <c:idx val="23"/>
            <c:invertIfNegative val="0"/>
            <c:bubble3D val="0"/>
            <c:spPr>
              <a:solidFill>
                <a:srgbClr val="AC147A"/>
              </a:solidFill>
              <a:ln>
                <a:noFill/>
              </a:ln>
              <a:effectLst/>
            </c:spPr>
            <c:extLst>
              <c:ext xmlns:c16="http://schemas.microsoft.com/office/drawing/2014/chart" uri="{C3380CC4-5D6E-409C-BE32-E72D297353CC}">
                <c16:uniqueId val="{00000006-9DCB-47B8-AF54-5ABA322F194B}"/>
              </c:ext>
            </c:extLst>
          </c:dPt>
          <c:cat>
            <c:strRef>
              <c:f>'Figure A4.1.'!$A$25:$A$61</c:f>
              <c:strCache>
                <c:ptCount val="37"/>
                <c:pt idx="0">
                  <c:v>South Africa</c:v>
                </c:pt>
                <c:pt idx="1">
                  <c:v>Chile</c:v>
                </c:pt>
                <c:pt idx="2">
                  <c:v>Costa Rica</c:v>
                </c:pt>
                <c:pt idx="3">
                  <c:v>Argentina</c:v>
                </c:pt>
                <c:pt idx="4">
                  <c:v>United States</c:v>
                </c:pt>
                <c:pt idx="5">
                  <c:v>Ireland</c:v>
                </c:pt>
                <c:pt idx="6">
                  <c:v>Israel</c:v>
                </c:pt>
                <c:pt idx="7">
                  <c:v>Mexico</c:v>
                </c:pt>
                <c:pt idx="8">
                  <c:v>Lithuania</c:v>
                </c:pt>
                <c:pt idx="9">
                  <c:v>Hungary</c:v>
                </c:pt>
                <c:pt idx="10">
                  <c:v>Canada</c:v>
                </c:pt>
                <c:pt idx="11">
                  <c:v>France</c:v>
                </c:pt>
                <c:pt idx="12">
                  <c:v>Bulgaria</c:v>
                </c:pt>
                <c:pt idx="13">
                  <c:v>Luxembourg</c:v>
                </c:pt>
                <c:pt idx="14">
                  <c:v>Latvia</c:v>
                </c:pt>
                <c:pt idx="15">
                  <c:v>Germany</c:v>
                </c:pt>
                <c:pt idx="16">
                  <c:v>Poland</c:v>
                </c:pt>
                <c:pt idx="17">
                  <c:v>Spain</c:v>
                </c:pt>
                <c:pt idx="18">
                  <c:v>OECD average</c:v>
                </c:pt>
                <c:pt idx="19">
                  <c:v>Estonia</c:v>
                </c:pt>
                <c:pt idx="20">
                  <c:v>United Kingdom</c:v>
                </c:pt>
                <c:pt idx="21">
                  <c:v>Slovenia</c:v>
                </c:pt>
                <c:pt idx="22">
                  <c:v>Switzerland</c:v>
                </c:pt>
                <c:pt idx="23">
                  <c:v>EU25 average</c:v>
                </c:pt>
                <c:pt idx="24">
                  <c:v>Korea</c:v>
                </c:pt>
                <c:pt idx="25">
                  <c:v>Czechia</c:v>
                </c:pt>
                <c:pt idx="26">
                  <c:v>New Zealand</c:v>
                </c:pt>
                <c:pt idx="27">
                  <c:v>Australia</c:v>
                </c:pt>
                <c:pt idx="28">
                  <c:v>Netherlands</c:v>
                </c:pt>
                <c:pt idx="29">
                  <c:v>Slovak Republic</c:v>
                </c:pt>
                <c:pt idx="30">
                  <c:v>Finland</c:v>
                </c:pt>
                <c:pt idx="31">
                  <c:v>Belgium</c:v>
                </c:pt>
                <c:pt idx="32">
                  <c:v>Sweden</c:v>
                </c:pt>
                <c:pt idx="33">
                  <c:v>Denmark</c:v>
                </c:pt>
                <c:pt idx="34">
                  <c:v>Norway</c:v>
                </c:pt>
                <c:pt idx="35">
                  <c:v>Austria</c:v>
                </c:pt>
                <c:pt idx="36">
                  <c:v>Italy</c:v>
                </c:pt>
              </c:strCache>
            </c:strRef>
          </c:cat>
          <c:val>
            <c:numRef>
              <c:f>'Figure A4.1.'!$C$25:$C$61</c:f>
              <c:numCache>
                <c:formatCode>#,##0.00</c:formatCode>
                <c:ptCount val="37"/>
                <c:pt idx="0">
                  <c:v>319.96682739257801</c:v>
                </c:pt>
                <c:pt idx="1">
                  <c:v>227.61911010742099</c:v>
                </c:pt>
                <c:pt idx="2">
                  <c:v>198.83180236816401</c:v>
                </c:pt>
                <c:pt idx="3">
                  <c:v>175.41435241699199</c:v>
                </c:pt>
                <c:pt idx="4">
                  <c:v>164.41232299804599</c:v>
                </c:pt>
                <c:pt idx="5">
                  <c:v>156.43734741210901</c:v>
                </c:pt>
                <c:pt idx="6">
                  <c:v>154.31568908691401</c:v>
                </c:pt>
                <c:pt idx="7">
                  <c:v>149.4482421875</c:v>
                </c:pt>
                <c:pt idx="8">
                  <c:v>148.86288452148401</c:v>
                </c:pt>
                <c:pt idx="9">
                  <c:v>148.14300537109301</c:v>
                </c:pt>
                <c:pt idx="10">
                  <c:v>147.96354675292901</c:v>
                </c:pt>
                <c:pt idx="11">
                  <c:v>145.70965576171801</c:v>
                </c:pt>
                <c:pt idx="12">
                  <c:v>143.76805114746</c:v>
                </c:pt>
                <c:pt idx="13">
                  <c:v>143.18632507324199</c:v>
                </c:pt>
                <c:pt idx="14">
                  <c:v>142.82371520996</c:v>
                </c:pt>
                <c:pt idx="15">
                  <c:v>142.40992736816401</c:v>
                </c:pt>
                <c:pt idx="16">
                  <c:v>141.55799865722599</c:v>
                </c:pt>
                <c:pt idx="17">
                  <c:v>139.89173889160099</c:v>
                </c:pt>
                <c:pt idx="18">
                  <c:v>139.46934676170301</c:v>
                </c:pt>
                <c:pt idx="19">
                  <c:v>136.90618896484301</c:v>
                </c:pt>
                <c:pt idx="20">
                  <c:v>136.86001586914</c:v>
                </c:pt>
                <c:pt idx="21">
                  <c:v>135.90774536132801</c:v>
                </c:pt>
                <c:pt idx="22">
                  <c:v>133.78651428222599</c:v>
                </c:pt>
                <c:pt idx="23">
                  <c:v>133.00665755498926</c:v>
                </c:pt>
                <c:pt idx="24">
                  <c:v>132.54611206054599</c:v>
                </c:pt>
                <c:pt idx="25">
                  <c:v>132.33078002929599</c:v>
                </c:pt>
                <c:pt idx="26">
                  <c:v>131.35188293457</c:v>
                </c:pt>
                <c:pt idx="27">
                  <c:v>130.211013793945</c:v>
                </c:pt>
                <c:pt idx="28">
                  <c:v>128.99635314941401</c:v>
                </c:pt>
                <c:pt idx="29">
                  <c:v>125.419960021972</c:v>
                </c:pt>
                <c:pt idx="30">
                  <c:v>122.417823791503</c:v>
                </c:pt>
                <c:pt idx="31">
                  <c:v>121.31169891357401</c:v>
                </c:pt>
                <c:pt idx="32">
                  <c:v>115.26693725585901</c:v>
                </c:pt>
                <c:pt idx="33">
                  <c:v>111.53692626953099</c:v>
                </c:pt>
                <c:pt idx="34">
                  <c:v>106.30108642578099</c:v>
                </c:pt>
                <c:pt idx="35">
                  <c:v>105.38957214355401</c:v>
                </c:pt>
                <c:pt idx="36">
                  <c:v>104.865173339843</c:v>
                </c:pt>
              </c:numCache>
            </c:numRef>
          </c:val>
          <c:extLst>
            <c:ext xmlns:c16="http://schemas.microsoft.com/office/drawing/2014/chart" uri="{C3380CC4-5D6E-409C-BE32-E72D297353CC}">
              <c16:uniqueId val="{00000000-9DCB-47B8-AF54-5ABA322F194B}"/>
            </c:ext>
          </c:extLst>
        </c:ser>
        <c:dLbls>
          <c:showLegendKey val="0"/>
          <c:showVal val="0"/>
          <c:showCatName val="0"/>
          <c:showSerName val="0"/>
          <c:showPercent val="0"/>
          <c:showBubbleSize val="0"/>
        </c:dLbls>
        <c:gapWidth val="150"/>
        <c:axId val="1549299840"/>
        <c:axId val="1731664080"/>
      </c:barChart>
      <c:lineChart>
        <c:grouping val="standard"/>
        <c:varyColors val="0"/>
        <c:ser>
          <c:idx val="0"/>
          <c:order val="0"/>
          <c:tx>
            <c:strRef>
              <c:f>'Figure A4.1.'!$B$24</c:f>
              <c:strCache>
                <c:ptCount val="1"/>
                <c:pt idx="0">
                  <c:v>Short-cycle tertiary</c:v>
                </c:pt>
              </c:strCache>
            </c:strRef>
          </c:tx>
          <c:spPr>
            <a:ln w="25400" cap="rnd">
              <a:noFill/>
              <a:round/>
            </a:ln>
            <a:effectLst/>
          </c:spPr>
          <c:marker>
            <c:symbol val="diamond"/>
            <c:size val="8"/>
            <c:spPr>
              <a:solidFill>
                <a:schemeClr val="accent5">
                  <a:lumMod val="75000"/>
                </a:schemeClr>
              </a:solidFill>
              <a:ln w="6350">
                <a:noFill/>
                <a:prstDash val="solid"/>
              </a:ln>
              <a:effectLst/>
            </c:spPr>
          </c:marker>
          <c:dPt>
            <c:idx val="18"/>
            <c:marker>
              <c:symbol val="diamond"/>
              <c:size val="8"/>
              <c:spPr>
                <a:solidFill>
                  <a:schemeClr val="accent5">
                    <a:lumMod val="75000"/>
                  </a:schemeClr>
                </a:solidFill>
                <a:ln w="6350">
                  <a:noFill/>
                  <a:prstDash val="solid"/>
                </a:ln>
                <a:effectLst/>
              </c:spPr>
            </c:marker>
            <c:bubble3D val="0"/>
            <c:extLst>
              <c:ext xmlns:c16="http://schemas.microsoft.com/office/drawing/2014/chart" uri="{C3380CC4-5D6E-409C-BE32-E72D297353CC}">
                <c16:uniqueId val="{00000005-9DCB-47B8-AF54-5ABA322F194B}"/>
              </c:ext>
            </c:extLst>
          </c:dPt>
          <c:dPt>
            <c:idx val="23"/>
            <c:marker>
              <c:symbol val="diamond"/>
              <c:size val="8"/>
              <c:spPr>
                <a:solidFill>
                  <a:schemeClr val="accent5">
                    <a:lumMod val="75000"/>
                  </a:schemeClr>
                </a:solidFill>
                <a:ln w="6350">
                  <a:noFill/>
                  <a:prstDash val="solid"/>
                </a:ln>
                <a:effectLst/>
              </c:spPr>
            </c:marker>
            <c:bubble3D val="0"/>
            <c:extLst>
              <c:ext xmlns:c16="http://schemas.microsoft.com/office/drawing/2014/chart" uri="{C3380CC4-5D6E-409C-BE32-E72D297353CC}">
                <c16:uniqueId val="{00000007-9DCB-47B8-AF54-5ABA322F194B}"/>
              </c:ext>
            </c:extLst>
          </c:dPt>
          <c:cat>
            <c:strRef>
              <c:f>'Figure A4.1.'!$A$25:$A$61</c:f>
              <c:strCache>
                <c:ptCount val="37"/>
                <c:pt idx="0">
                  <c:v>South Africa</c:v>
                </c:pt>
                <c:pt idx="1">
                  <c:v>Chile</c:v>
                </c:pt>
                <c:pt idx="2">
                  <c:v>Costa Rica</c:v>
                </c:pt>
                <c:pt idx="3">
                  <c:v>Argentina</c:v>
                </c:pt>
                <c:pt idx="4">
                  <c:v>United States</c:v>
                </c:pt>
                <c:pt idx="5">
                  <c:v>Ireland</c:v>
                </c:pt>
                <c:pt idx="6">
                  <c:v>Israel</c:v>
                </c:pt>
                <c:pt idx="7">
                  <c:v>Mexico</c:v>
                </c:pt>
                <c:pt idx="8">
                  <c:v>Lithuania</c:v>
                </c:pt>
                <c:pt idx="9">
                  <c:v>Hungary</c:v>
                </c:pt>
                <c:pt idx="10">
                  <c:v>Canada</c:v>
                </c:pt>
                <c:pt idx="11">
                  <c:v>France</c:v>
                </c:pt>
                <c:pt idx="12">
                  <c:v>Bulgaria</c:v>
                </c:pt>
                <c:pt idx="13">
                  <c:v>Luxembourg</c:v>
                </c:pt>
                <c:pt idx="14">
                  <c:v>Latvia</c:v>
                </c:pt>
                <c:pt idx="15">
                  <c:v>Germany</c:v>
                </c:pt>
                <c:pt idx="16">
                  <c:v>Poland</c:v>
                </c:pt>
                <c:pt idx="17">
                  <c:v>Spain</c:v>
                </c:pt>
                <c:pt idx="18">
                  <c:v>OECD average</c:v>
                </c:pt>
                <c:pt idx="19">
                  <c:v>Estonia</c:v>
                </c:pt>
                <c:pt idx="20">
                  <c:v>United Kingdom</c:v>
                </c:pt>
                <c:pt idx="21">
                  <c:v>Slovenia</c:v>
                </c:pt>
                <c:pt idx="22">
                  <c:v>Switzerland</c:v>
                </c:pt>
                <c:pt idx="23">
                  <c:v>EU25 average</c:v>
                </c:pt>
                <c:pt idx="24">
                  <c:v>Korea</c:v>
                </c:pt>
                <c:pt idx="25">
                  <c:v>Czechia</c:v>
                </c:pt>
                <c:pt idx="26">
                  <c:v>New Zealand</c:v>
                </c:pt>
                <c:pt idx="27">
                  <c:v>Australia</c:v>
                </c:pt>
                <c:pt idx="28">
                  <c:v>Netherlands</c:v>
                </c:pt>
                <c:pt idx="29">
                  <c:v>Slovak Republic</c:v>
                </c:pt>
                <c:pt idx="30">
                  <c:v>Finland</c:v>
                </c:pt>
                <c:pt idx="31">
                  <c:v>Belgium</c:v>
                </c:pt>
                <c:pt idx="32">
                  <c:v>Sweden</c:v>
                </c:pt>
                <c:pt idx="33">
                  <c:v>Denmark</c:v>
                </c:pt>
                <c:pt idx="34">
                  <c:v>Norway</c:v>
                </c:pt>
                <c:pt idx="35">
                  <c:v>Austria</c:v>
                </c:pt>
                <c:pt idx="36">
                  <c:v>Italy</c:v>
                </c:pt>
              </c:strCache>
            </c:strRef>
          </c:cat>
          <c:val>
            <c:numRef>
              <c:f>'Figure A4.1.'!$B$25:$B$61</c:f>
              <c:numCache>
                <c:formatCode>#,##0.00</c:formatCode>
                <c:ptCount val="37"/>
                <c:pt idx="0">
                  <c:v>#N/A</c:v>
                </c:pt>
                <c:pt idx="1">
                  <c:v>122.71310424804599</c:v>
                </c:pt>
                <c:pt idx="2">
                  <c:v>128.23968505859301</c:v>
                </c:pt>
                <c:pt idx="3">
                  <c:v>130.20780944824199</c:v>
                </c:pt>
                <c:pt idx="4">
                  <c:v>113.118774414062</c:v>
                </c:pt>
                <c:pt idx="5">
                  <c:v>140.87017822265599</c:v>
                </c:pt>
                <c:pt idx="6">
                  <c:v>104.897590637207</c:v>
                </c:pt>
                <c:pt idx="7">
                  <c:v>116.19841003417901</c:v>
                </c:pt>
                <c:pt idx="8">
                  <c:v>#N/A</c:v>
                </c:pt>
                <c:pt idx="9">
                  <c:v>122.40487670898401</c:v>
                </c:pt>
                <c:pt idx="10">
                  <c:v>113.08916473388599</c:v>
                </c:pt>
                <c:pt idx="11">
                  <c:v>129.12171936035099</c:v>
                </c:pt>
                <c:pt idx="12">
                  <c:v>#N/A</c:v>
                </c:pt>
                <c:pt idx="13">
                  <c:v>125.409141540527</c:v>
                </c:pt>
                <c:pt idx="14">
                  <c:v>122.662712097168</c:v>
                </c:pt>
                <c:pt idx="15">
                  <c:v>121.757598876953</c:v>
                </c:pt>
                <c:pt idx="16">
                  <c:v>#N/A</c:v>
                </c:pt>
                <c:pt idx="17">
                  <c:v>111.374786376953</c:v>
                </c:pt>
                <c:pt idx="18">
                  <c:v>117.31102970668199</c:v>
                </c:pt>
                <c:pt idx="19">
                  <c:v>94.183334350585895</c:v>
                </c:pt>
                <c:pt idx="20">
                  <c:v>107.205116271972</c:v>
                </c:pt>
                <c:pt idx="21">
                  <c:v>128.63543701171801</c:v>
                </c:pt>
                <c:pt idx="22">
                  <c:v>#N/A</c:v>
                </c:pt>
                <c:pt idx="23">
                  <c:v>119.61416715734106</c:v>
                </c:pt>
                <c:pt idx="24">
                  <c:v>109.861282348632</c:v>
                </c:pt>
                <c:pt idx="25">
                  <c:v>107.29839324951099</c:v>
                </c:pt>
                <c:pt idx="26">
                  <c:v>110.352561950683</c:v>
                </c:pt>
                <c:pt idx="27">
                  <c:v>107.170288085937</c:v>
                </c:pt>
                <c:pt idx="28">
                  <c:v>128.54339599609301</c:v>
                </c:pt>
                <c:pt idx="29">
                  <c:v>124.48857879638599</c:v>
                </c:pt>
                <c:pt idx="30">
                  <c:v>122.23332977294901</c:v>
                </c:pt>
                <c:pt idx="31">
                  <c:v>#N/A</c:v>
                </c:pt>
                <c:pt idx="32">
                  <c:v>107.764274597168</c:v>
                </c:pt>
                <c:pt idx="33">
                  <c:v>108.44846343994099</c:v>
                </c:pt>
                <c:pt idx="34">
                  <c:v>118.42201232910099</c:v>
                </c:pt>
                <c:pt idx="35">
                  <c:v>125.718772888183</c:v>
                </c:pt>
                <c:pt idx="36">
                  <c:v>#N/A</c:v>
                </c:pt>
              </c:numCache>
            </c:numRef>
          </c:val>
          <c:smooth val="0"/>
          <c:extLst>
            <c:ext xmlns:c16="http://schemas.microsoft.com/office/drawing/2014/chart" uri="{C3380CC4-5D6E-409C-BE32-E72D297353CC}">
              <c16:uniqueId val="{00000001-9DCB-47B8-AF54-5ABA322F194B}"/>
            </c:ext>
          </c:extLst>
        </c:ser>
        <c:ser>
          <c:idx val="1"/>
          <c:order val="2"/>
          <c:tx>
            <c:strRef>
              <c:f>'Figure A4.1.'!$D$24</c:f>
              <c:strCache>
                <c:ptCount val="1"/>
                <c:pt idx="0">
                  <c:v>Master's and doctoral</c:v>
                </c:pt>
              </c:strCache>
            </c:strRef>
          </c:tx>
          <c:spPr>
            <a:ln w="25400" cap="rnd">
              <a:noFill/>
              <a:round/>
            </a:ln>
            <a:effectLst/>
          </c:spPr>
          <c:marker>
            <c:symbol val="diamond"/>
            <c:size val="8"/>
            <c:spPr>
              <a:solidFill>
                <a:srgbClr val="006BB6"/>
              </a:solidFill>
              <a:ln w="6350">
                <a:solidFill>
                  <a:srgbClr val="006BB6"/>
                </a:solidFill>
                <a:prstDash val="solid"/>
              </a:ln>
              <a:effectLst/>
            </c:spPr>
          </c:marker>
          <c:dPt>
            <c:idx val="18"/>
            <c:marker>
              <c:symbol val="diamond"/>
              <c:size val="8"/>
              <c:spPr>
                <a:solidFill>
                  <a:srgbClr val="F25602"/>
                </a:solidFill>
                <a:ln w="6350">
                  <a:solidFill>
                    <a:srgbClr val="F25602"/>
                  </a:solidFill>
                  <a:prstDash val="solid"/>
                </a:ln>
                <a:effectLst/>
              </c:spPr>
            </c:marker>
            <c:bubble3D val="0"/>
            <c:extLst>
              <c:ext xmlns:c16="http://schemas.microsoft.com/office/drawing/2014/chart" uri="{C3380CC4-5D6E-409C-BE32-E72D297353CC}">
                <c16:uniqueId val="{00000004-9DCB-47B8-AF54-5ABA322F194B}"/>
              </c:ext>
            </c:extLst>
          </c:dPt>
          <c:dPt>
            <c:idx val="23"/>
            <c:marker>
              <c:symbol val="diamond"/>
              <c:size val="8"/>
              <c:spPr>
                <a:solidFill>
                  <a:srgbClr val="E464AF"/>
                </a:solidFill>
                <a:ln w="6350">
                  <a:solidFill>
                    <a:srgbClr val="E464AF"/>
                  </a:solidFill>
                  <a:prstDash val="solid"/>
                </a:ln>
                <a:effectLst/>
              </c:spPr>
            </c:marker>
            <c:bubble3D val="0"/>
            <c:extLst>
              <c:ext xmlns:c16="http://schemas.microsoft.com/office/drawing/2014/chart" uri="{C3380CC4-5D6E-409C-BE32-E72D297353CC}">
                <c16:uniqueId val="{00000008-9DCB-47B8-AF54-5ABA322F194B}"/>
              </c:ext>
            </c:extLst>
          </c:dPt>
          <c:cat>
            <c:strRef>
              <c:f>'Figure A4.1.'!$A$25:$A$61</c:f>
              <c:strCache>
                <c:ptCount val="37"/>
                <c:pt idx="0">
                  <c:v>South Africa</c:v>
                </c:pt>
                <c:pt idx="1">
                  <c:v>Chile</c:v>
                </c:pt>
                <c:pt idx="2">
                  <c:v>Costa Rica</c:v>
                </c:pt>
                <c:pt idx="3">
                  <c:v>Argentina</c:v>
                </c:pt>
                <c:pt idx="4">
                  <c:v>United States</c:v>
                </c:pt>
                <c:pt idx="5">
                  <c:v>Ireland</c:v>
                </c:pt>
                <c:pt idx="6">
                  <c:v>Israel</c:v>
                </c:pt>
                <c:pt idx="7">
                  <c:v>Mexico</c:v>
                </c:pt>
                <c:pt idx="8">
                  <c:v>Lithuania</c:v>
                </c:pt>
                <c:pt idx="9">
                  <c:v>Hungary</c:v>
                </c:pt>
                <c:pt idx="10">
                  <c:v>Canada</c:v>
                </c:pt>
                <c:pt idx="11">
                  <c:v>France</c:v>
                </c:pt>
                <c:pt idx="12">
                  <c:v>Bulgaria</c:v>
                </c:pt>
                <c:pt idx="13">
                  <c:v>Luxembourg</c:v>
                </c:pt>
                <c:pt idx="14">
                  <c:v>Latvia</c:v>
                </c:pt>
                <c:pt idx="15">
                  <c:v>Germany</c:v>
                </c:pt>
                <c:pt idx="16">
                  <c:v>Poland</c:v>
                </c:pt>
                <c:pt idx="17">
                  <c:v>Spain</c:v>
                </c:pt>
                <c:pt idx="18">
                  <c:v>OECD average</c:v>
                </c:pt>
                <c:pt idx="19">
                  <c:v>Estonia</c:v>
                </c:pt>
                <c:pt idx="20">
                  <c:v>United Kingdom</c:v>
                </c:pt>
                <c:pt idx="21">
                  <c:v>Slovenia</c:v>
                </c:pt>
                <c:pt idx="22">
                  <c:v>Switzerland</c:v>
                </c:pt>
                <c:pt idx="23">
                  <c:v>EU25 average</c:v>
                </c:pt>
                <c:pt idx="24">
                  <c:v>Korea</c:v>
                </c:pt>
                <c:pt idx="25">
                  <c:v>Czechia</c:v>
                </c:pt>
                <c:pt idx="26">
                  <c:v>New Zealand</c:v>
                </c:pt>
                <c:pt idx="27">
                  <c:v>Australia</c:v>
                </c:pt>
                <c:pt idx="28">
                  <c:v>Netherlands</c:v>
                </c:pt>
                <c:pt idx="29">
                  <c:v>Slovak Republic</c:v>
                </c:pt>
                <c:pt idx="30">
                  <c:v>Finland</c:v>
                </c:pt>
                <c:pt idx="31">
                  <c:v>Belgium</c:v>
                </c:pt>
                <c:pt idx="32">
                  <c:v>Sweden</c:v>
                </c:pt>
                <c:pt idx="33">
                  <c:v>Denmark</c:v>
                </c:pt>
                <c:pt idx="34">
                  <c:v>Norway</c:v>
                </c:pt>
                <c:pt idx="35">
                  <c:v>Austria</c:v>
                </c:pt>
                <c:pt idx="36">
                  <c:v>Italy</c:v>
                </c:pt>
              </c:strCache>
            </c:strRef>
          </c:cat>
          <c:val>
            <c:numRef>
              <c:f>'Figure A4.1.'!$D$25:$D$61</c:f>
              <c:numCache>
                <c:formatCode>#,##0.00</c:formatCode>
                <c:ptCount val="37"/>
                <c:pt idx="0">
                  <c:v>#N/A</c:v>
                </c:pt>
                <c:pt idx="1">
                  <c:v>440.05871582031199</c:v>
                </c:pt>
                <c:pt idx="2">
                  <c:v>317.39172363281199</c:v>
                </c:pt>
                <c:pt idx="3">
                  <c:v>246.42086791992099</c:v>
                </c:pt>
                <c:pt idx="4">
                  <c:v>217.802154541015</c:v>
                </c:pt>
                <c:pt idx="5">
                  <c:v>187.58702087402301</c:v>
                </c:pt>
                <c:pt idx="6">
                  <c:v>182.94754028320301</c:v>
                </c:pt>
                <c:pt idx="7">
                  <c:v>222.21765136718699</c:v>
                </c:pt>
                <c:pt idx="8">
                  <c:v>186.99572753906199</c:v>
                </c:pt>
                <c:pt idx="9">
                  <c:v>209.560134887695</c:v>
                </c:pt>
                <c:pt idx="10">
                  <c:v>169.86268615722599</c:v>
                </c:pt>
                <c:pt idx="11">
                  <c:v>197.519439697265</c:v>
                </c:pt>
                <c:pt idx="12">
                  <c:v>190.79487609863199</c:v>
                </c:pt>
                <c:pt idx="13">
                  <c:v>162.193603515625</c:v>
                </c:pt>
                <c:pt idx="14">
                  <c:v>172.36976623535099</c:v>
                </c:pt>
                <c:pt idx="15">
                  <c:v>176.27667236328099</c:v>
                </c:pt>
                <c:pt idx="16">
                  <c:v>157.86920166015599</c:v>
                </c:pt>
                <c:pt idx="17">
                  <c:v>175.923095703125</c:v>
                </c:pt>
                <c:pt idx="18">
                  <c:v>182.53612661361652</c:v>
                </c:pt>
                <c:pt idx="19">
                  <c:v>156.18072509765599</c:v>
                </c:pt>
                <c:pt idx="20">
                  <c:v>153.847564697265</c:v>
                </c:pt>
                <c:pt idx="21">
                  <c:v>178.60777282714801</c:v>
                </c:pt>
                <c:pt idx="22">
                  <c:v>167.09237670898401</c:v>
                </c:pt>
                <c:pt idx="23">
                  <c:v>169.55029660179463</c:v>
                </c:pt>
                <c:pt idx="24">
                  <c:v>176.2783203125</c:v>
                </c:pt>
                <c:pt idx="25">
                  <c:v>169.73004150390599</c:v>
                </c:pt>
                <c:pt idx="26">
                  <c:v>146.05685424804599</c:v>
                </c:pt>
                <c:pt idx="27">
                  <c:v>145.21151733398401</c:v>
                </c:pt>
                <c:pt idx="28">
                  <c:v>167.92581176757801</c:v>
                </c:pt>
                <c:pt idx="29">
                  <c:v>158.07800292968699</c:v>
                </c:pt>
                <c:pt idx="30">
                  <c:v>165.52412414550699</c:v>
                </c:pt>
                <c:pt idx="31">
                  <c:v>152.86695861816401</c:v>
                </c:pt>
                <c:pt idx="32">
                  <c:v>143.18086242675699</c:v>
                </c:pt>
                <c:pt idx="33">
                  <c:v>141.38131713867099</c:v>
                </c:pt>
                <c:pt idx="34">
                  <c:v>132.62759399414</c:v>
                </c:pt>
                <c:pt idx="35">
                  <c:v>168.84237670898401</c:v>
                </c:pt>
                <c:pt idx="36">
                  <c:v>141.14869689941401</c:v>
                </c:pt>
              </c:numCache>
            </c:numRef>
          </c:val>
          <c:smooth val="0"/>
          <c:extLst>
            <c:ext xmlns:c16="http://schemas.microsoft.com/office/drawing/2014/chart" uri="{C3380CC4-5D6E-409C-BE32-E72D297353CC}">
              <c16:uniqueId val="{00000002-9DCB-47B8-AF54-5ABA322F194B}"/>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45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0273564189087421E-2"/>
          <c:y val="1.9920803043647736E-2"/>
          <c:w val="0.9246573562140652"/>
          <c:h val="7.4703011413679007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2923101255096E-2"/>
          <c:y val="7.5394552386442548E-2"/>
          <c:w val="0.95687479524169949"/>
          <c:h val="0.67865683178953717"/>
        </c:manualLayout>
      </c:layout>
      <c:barChart>
        <c:barDir val="col"/>
        <c:grouping val="clustered"/>
        <c:varyColors val="0"/>
        <c:ser>
          <c:idx val="2"/>
          <c:order val="0"/>
          <c:tx>
            <c:strRef>
              <c:f>'Figure B4.3.MS'!$E$43</c:f>
              <c:strCache>
                <c:ptCount val="1"/>
                <c:pt idx="0">
                  <c:v>2023</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46B7-4581-BA59-7BB85FCEBBDD}"/>
              </c:ext>
            </c:extLst>
          </c:dPt>
          <c:dPt>
            <c:idx val="12"/>
            <c:invertIfNegative val="0"/>
            <c:bubble3D val="0"/>
            <c:extLst>
              <c:ext xmlns:c16="http://schemas.microsoft.com/office/drawing/2014/chart" uri="{C3380CC4-5D6E-409C-BE32-E72D297353CC}">
                <c16:uniqueId val="{00000001-46B7-4581-BA59-7BB85FCEBBDD}"/>
              </c:ext>
            </c:extLst>
          </c:dPt>
          <c:dPt>
            <c:idx val="15"/>
            <c:invertIfNegative val="0"/>
            <c:bubble3D val="0"/>
            <c:extLst>
              <c:ext xmlns:c16="http://schemas.microsoft.com/office/drawing/2014/chart" uri="{C3380CC4-5D6E-409C-BE32-E72D297353CC}">
                <c16:uniqueId val="{00000002-46B7-4581-BA59-7BB85FCEBBDD}"/>
              </c:ext>
            </c:extLst>
          </c:dPt>
          <c:dPt>
            <c:idx val="19"/>
            <c:invertIfNegative val="0"/>
            <c:bubble3D val="0"/>
            <c:extLst>
              <c:ext xmlns:c16="http://schemas.microsoft.com/office/drawing/2014/chart" uri="{C3380CC4-5D6E-409C-BE32-E72D297353CC}">
                <c16:uniqueId val="{00000003-46B7-4581-BA59-7BB85FCEBBDD}"/>
              </c:ext>
            </c:extLst>
          </c:dPt>
          <c:dPt>
            <c:idx val="20"/>
            <c:invertIfNegative val="0"/>
            <c:bubble3D val="0"/>
            <c:extLst>
              <c:ext xmlns:c16="http://schemas.microsoft.com/office/drawing/2014/chart" uri="{C3380CC4-5D6E-409C-BE32-E72D297353CC}">
                <c16:uniqueId val="{00000004-46B7-4581-BA59-7BB85FCEBBDD}"/>
              </c:ext>
            </c:extLst>
          </c:dPt>
          <c:dPt>
            <c:idx val="24"/>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6-46B7-4581-BA59-7BB85FCEBBDD}"/>
              </c:ext>
            </c:extLst>
          </c:dPt>
          <c:dPt>
            <c:idx val="25"/>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8-46B7-4581-BA59-7BB85FCEBBDD}"/>
              </c:ext>
            </c:extLst>
          </c:dPt>
          <c:cat>
            <c:strRef>
              <c:f>'Figure B4.3.'!List_country</c:f>
              <c:strCache>
                <c:ptCount val="48"/>
                <c:pt idx="0">
                  <c:v>Luxembourg</c:v>
                </c:pt>
                <c:pt idx="1">
                  <c:v>Australia</c:v>
                </c:pt>
                <c:pt idx="2">
                  <c:v>United Kingdom</c:v>
                </c:pt>
                <c:pt idx="3">
                  <c:v>Canada¹</c:v>
                </c:pt>
                <c:pt idx="4">
                  <c:v>Austria</c:v>
                </c:pt>
                <c:pt idx="5">
                  <c:v>Switzerland</c:v>
                </c:pt>
                <c:pt idx="6">
                  <c:v>Netherlands</c:v>
                </c:pt>
                <c:pt idx="7">
                  <c:v>Czechia</c:v>
                </c:pt>
                <c:pt idx="8">
                  <c:v>Slovak Republic¹</c:v>
                </c:pt>
                <c:pt idx="9">
                  <c:v>New Zealand</c:v>
                </c:pt>
                <c:pt idx="10">
                  <c:v>Hungary¹</c:v>
                </c:pt>
                <c:pt idx="11">
                  <c:v>Latvia</c:v>
                </c:pt>
                <c:pt idx="12">
                  <c:v>Portugal</c:v>
                </c:pt>
                <c:pt idx="13">
                  <c:v>Germany</c:v>
                </c:pt>
                <c:pt idx="14">
                  <c:v>Ireland</c:v>
                </c:pt>
                <c:pt idx="15">
                  <c:v>Estonia</c:v>
                </c:pt>
                <c:pt idx="16">
                  <c:v>Lithuania</c:v>
                </c:pt>
                <c:pt idx="17">
                  <c:v>Slovenia</c:v>
                </c:pt>
                <c:pt idx="18">
                  <c:v>Belgium</c:v>
                </c:pt>
                <c:pt idx="19">
                  <c:v>Iceland</c:v>
                </c:pt>
                <c:pt idx="20">
                  <c:v>Denmark</c:v>
                </c:pt>
                <c:pt idx="21">
                  <c:v>France</c:v>
                </c:pt>
                <c:pt idx="22">
                  <c:v>Finland</c:v>
                </c:pt>
                <c:pt idx="23">
                  <c:v>Bulgaria</c:v>
                </c:pt>
                <c:pt idx="24">
                  <c:v>EU25 total</c:v>
                </c:pt>
                <c:pt idx="25">
                  <c:v>OECD total</c:v>
                </c:pt>
                <c:pt idx="26">
                  <c:v>Sweden</c:v>
                </c:pt>
                <c:pt idx="27">
                  <c:v>Romania</c:v>
                </c:pt>
                <c:pt idx="28">
                  <c:v>Poland</c:v>
                </c:pt>
                <c:pt idx="29">
                  <c:v>United States¹</c:v>
                </c:pt>
                <c:pt idx="30">
                  <c:v>Italy</c:v>
                </c:pt>
                <c:pt idx="31">
                  <c:v>Japan</c:v>
                </c:pt>
                <c:pt idx="32">
                  <c:v>Korea¹</c:v>
                </c:pt>
                <c:pt idx="33">
                  <c:v>Norway</c:v>
                </c:pt>
                <c:pt idx="34">
                  <c:v>Spain</c:v>
                </c:pt>
                <c:pt idx="35">
                  <c:v>Türkiye¹</c:v>
                </c:pt>
                <c:pt idx="36">
                  <c:v>Saudi Arabia¹ ²</c:v>
                </c:pt>
                <c:pt idx="37">
                  <c:v>Argentina¹ ³ ²</c:v>
                </c:pt>
                <c:pt idx="38">
                  <c:v>Croatia</c:v>
                </c:pt>
                <c:pt idx="39">
                  <c:v>Israel</c:v>
                </c:pt>
                <c:pt idx="40">
                  <c:v>Greece³</c:v>
                </c:pt>
                <c:pt idx="41">
                  <c:v>South Africa¹ ²</c:v>
                </c:pt>
                <c:pt idx="42">
                  <c:v>Chile</c:v>
                </c:pt>
                <c:pt idx="43">
                  <c:v>Mexico</c:v>
                </c:pt>
                <c:pt idx="44">
                  <c:v>China¹</c:v>
                </c:pt>
                <c:pt idx="45">
                  <c:v>Colombia¹ ³</c:v>
                </c:pt>
                <c:pt idx="46">
                  <c:v>Brazil¹</c:v>
                </c:pt>
                <c:pt idx="47">
                  <c:v>India¹</c:v>
                </c:pt>
              </c:strCache>
            </c:strRef>
          </c:cat>
          <c:val>
            <c:numRef>
              <c:f>'Figure B4.3.MS'!$E$44:$E$91</c:f>
              <c:numCache>
                <c:formatCode>0</c:formatCode>
                <c:ptCount val="48"/>
                <c:pt idx="0">
                  <c:v>52.282131661442001</c:v>
                </c:pt>
                <c:pt idx="1">
                  <c:v>27.1908131734045</c:v>
                </c:pt>
                <c:pt idx="2">
                  <c:v>23.406887239060499</c:v>
                </c:pt>
                <c:pt idx="3">
                  <c:v>21.183710064360799</c:v>
                </c:pt>
                <c:pt idx="4">
                  <c:v>19.9517378177548</c:v>
                </c:pt>
                <c:pt idx="5">
                  <c:v>19.718767223273201</c:v>
                </c:pt>
                <c:pt idx="6">
                  <c:v>17.937579058234501</c:v>
                </c:pt>
                <c:pt idx="7">
                  <c:v>16.622360850199101</c:v>
                </c:pt>
                <c:pt idx="8">
                  <c:v>15.2204103254256</c:v>
                </c:pt>
                <c:pt idx="9">
                  <c:v>14.8859880173937</c:v>
                </c:pt>
                <c:pt idx="10">
                  <c:v>14.3901017617788</c:v>
                </c:pt>
                <c:pt idx="11">
                  <c:v>13.3743763931642</c:v>
                </c:pt>
                <c:pt idx="12">
                  <c:v>13.2588053413544</c:v>
                </c:pt>
                <c:pt idx="13">
                  <c:v>12.685310604263201</c:v>
                </c:pt>
                <c:pt idx="14">
                  <c:v>12.4025706517261</c:v>
                </c:pt>
                <c:pt idx="15">
                  <c:v>11.1033624990625</c:v>
                </c:pt>
                <c:pt idx="16">
                  <c:v>10.697073341365799</c:v>
                </c:pt>
                <c:pt idx="17">
                  <c:v>10.625476639954</c:v>
                </c:pt>
                <c:pt idx="18">
                  <c:v>10.3958446385565</c:v>
                </c:pt>
                <c:pt idx="19">
                  <c:v>10.2972346823089</c:v>
                </c:pt>
                <c:pt idx="20">
                  <c:v>9.9461365457001403</c:v>
                </c:pt>
                <c:pt idx="21">
                  <c:v>9.6827611185310598</c:v>
                </c:pt>
                <c:pt idx="22">
                  <c:v>9.2610620954427105</c:v>
                </c:pt>
                <c:pt idx="23">
                  <c:v>8.6974201418696104</c:v>
                </c:pt>
                <c:pt idx="24">
                  <c:v>8.4147787950774706</c:v>
                </c:pt>
                <c:pt idx="25">
                  <c:v>7.35683111008741</c:v>
                </c:pt>
                <c:pt idx="26">
                  <c:v>7.2844314076352301</c:v>
                </c:pt>
                <c:pt idx="27">
                  <c:v>6.7226017226017198</c:v>
                </c:pt>
                <c:pt idx="28">
                  <c:v>6.6152019002375297</c:v>
                </c:pt>
                <c:pt idx="29">
                  <c:v>5.30154327294784</c:v>
                </c:pt>
                <c:pt idx="30">
                  <c:v>4.8010766679400403</c:v>
                </c:pt>
                <c:pt idx="31">
                  <c:v>4.6820560968110598</c:v>
                </c:pt>
                <c:pt idx="32">
                  <c:v>4.6201592931182303</c:v>
                </c:pt>
                <c:pt idx="33">
                  <c:v>4.5139542826863499</c:v>
                </c:pt>
                <c:pt idx="34">
                  <c:v>4.3072634318975798</c:v>
                </c:pt>
                <c:pt idx="35">
                  <c:v>4.2759638819581598</c:v>
                </c:pt>
                <c:pt idx="36">
                  <c:v>4.1267870296980602</c:v>
                </c:pt>
                <c:pt idx="37">
                  <c:v>3.7689313653705301</c:v>
                </c:pt>
                <c:pt idx="38">
                  <c:v>3.7347090467011901</c:v>
                </c:pt>
                <c:pt idx="39">
                  <c:v>3.3293421384479398</c:v>
                </c:pt>
                <c:pt idx="40">
                  <c:v>3.0161006871490099</c:v>
                </c:pt>
                <c:pt idx="41">
                  <c:v>2.67445572725592</c:v>
                </c:pt>
                <c:pt idx="42">
                  <c:v>1.4953143159562801</c:v>
                </c:pt>
                <c:pt idx="43">
                  <c:v>1.4036850005141901</c:v>
                </c:pt>
                <c:pt idx="44">
                  <c:v>0.33810589908555999</c:v>
                </c:pt>
                <c:pt idx="45">
                  <c:v>0.27009124212890001</c:v>
                </c:pt>
                <c:pt idx="46">
                  <c:v>0.24459100006894999</c:v>
                </c:pt>
                <c:pt idx="47">
                  <c:v>0.10682450880037</c:v>
                </c:pt>
              </c:numCache>
            </c:numRef>
          </c:val>
          <c:extLst>
            <c:ext xmlns:c16="http://schemas.microsoft.com/office/drawing/2014/chart" uri="{C3380CC4-5D6E-409C-BE32-E72D297353CC}">
              <c16:uniqueId val="{00000009-46B7-4581-BA59-7BB85FCEBBDD}"/>
            </c:ext>
          </c:extLst>
        </c:ser>
        <c:dLbls>
          <c:showLegendKey val="0"/>
          <c:showVal val="0"/>
          <c:showCatName val="0"/>
          <c:showSerName val="0"/>
          <c:showPercent val="0"/>
          <c:showBubbleSize val="0"/>
        </c:dLbls>
        <c:gapWidth val="150"/>
        <c:axId val="392856704"/>
        <c:axId val="392858240"/>
      </c:barChart>
      <c:lineChart>
        <c:grouping val="standard"/>
        <c:varyColors val="0"/>
        <c:ser>
          <c:idx val="1"/>
          <c:order val="1"/>
          <c:tx>
            <c:strRef>
              <c:f>'Figure B4.3.MS'!$F$43</c:f>
              <c:strCache>
                <c:ptCount val="1"/>
                <c:pt idx="0">
                  <c:v>2018</c:v>
                </c:pt>
              </c:strCache>
            </c:strRef>
          </c:tx>
          <c:spPr>
            <a:ln w="6350" cap="rnd" cmpd="sng" algn="ctr">
              <a:noFill/>
              <a:prstDash val="solid"/>
              <a:round/>
            </a:ln>
            <a:effectLst/>
          </c:spPr>
          <c:marker>
            <c:symbol val="diamond"/>
            <c:size val="9"/>
            <c:spPr>
              <a:solidFill>
                <a:schemeClr val="accent6"/>
              </a:solidFill>
              <a:ln w="6350" cap="flat" cmpd="sng" algn="ctr">
                <a:noFill/>
                <a:prstDash val="solid"/>
                <a:round/>
              </a:ln>
              <a:effectLst/>
            </c:spPr>
          </c:marker>
          <c:dPt>
            <c:idx val="24"/>
            <c:marker>
              <c:spPr>
                <a:solidFill>
                  <a:schemeClr val="accent5">
                    <a:lumMod val="50000"/>
                  </a:schemeClr>
                </a:solidFill>
                <a:ln w="6350" cap="flat" cmpd="sng" algn="ctr">
                  <a:noFill/>
                  <a:prstDash val="solid"/>
                  <a:round/>
                </a:ln>
                <a:effectLst/>
              </c:spPr>
            </c:marker>
            <c:bubble3D val="0"/>
            <c:extLst>
              <c:ext xmlns:c16="http://schemas.microsoft.com/office/drawing/2014/chart" uri="{C3380CC4-5D6E-409C-BE32-E72D297353CC}">
                <c16:uniqueId val="{00000009-E4B3-4528-B110-F3FB1D4B8BA0}"/>
              </c:ext>
            </c:extLst>
          </c:dPt>
          <c:dPt>
            <c:idx val="25"/>
            <c:bubble3D val="0"/>
            <c:extLst>
              <c:ext xmlns:c16="http://schemas.microsoft.com/office/drawing/2014/chart" uri="{C3380CC4-5D6E-409C-BE32-E72D297353CC}">
                <c16:uniqueId val="{0000000B-E4B3-4528-B110-F3FB1D4B8BA0}"/>
              </c:ext>
            </c:extLst>
          </c:dPt>
          <c:cat>
            <c:strRef>
              <c:f>'Figure B4.3.MS'!$D$44:$D$91</c:f>
              <c:strCache>
                <c:ptCount val="48"/>
                <c:pt idx="0">
                  <c:v>Luxembourg</c:v>
                </c:pt>
                <c:pt idx="1">
                  <c:v>Australia</c:v>
                </c:pt>
                <c:pt idx="2">
                  <c:v>United Kingdom</c:v>
                </c:pt>
                <c:pt idx="3">
                  <c:v>Canada</c:v>
                </c:pt>
                <c:pt idx="4">
                  <c:v>Austria</c:v>
                </c:pt>
                <c:pt idx="5">
                  <c:v>Switzerland</c:v>
                </c:pt>
                <c:pt idx="6">
                  <c:v>Netherlands</c:v>
                </c:pt>
                <c:pt idx="7">
                  <c:v>Czechia</c:v>
                </c:pt>
                <c:pt idx="8">
                  <c:v>Slovak Republic</c:v>
                </c:pt>
                <c:pt idx="9">
                  <c:v>New Zealand</c:v>
                </c:pt>
                <c:pt idx="10">
                  <c:v>Hungary</c:v>
                </c:pt>
                <c:pt idx="11">
                  <c:v>Latvia</c:v>
                </c:pt>
                <c:pt idx="12">
                  <c:v>Portugal</c:v>
                </c:pt>
                <c:pt idx="13">
                  <c:v>Germany</c:v>
                </c:pt>
                <c:pt idx="14">
                  <c:v>Ireland</c:v>
                </c:pt>
                <c:pt idx="15">
                  <c:v>Estonia</c:v>
                </c:pt>
                <c:pt idx="16">
                  <c:v>Lithuania</c:v>
                </c:pt>
                <c:pt idx="17">
                  <c:v>Slovenia</c:v>
                </c:pt>
                <c:pt idx="18">
                  <c:v>Belgium</c:v>
                </c:pt>
                <c:pt idx="19">
                  <c:v>Iceland</c:v>
                </c:pt>
                <c:pt idx="20">
                  <c:v>Denmark</c:v>
                </c:pt>
                <c:pt idx="21">
                  <c:v>France</c:v>
                </c:pt>
                <c:pt idx="22">
                  <c:v>Finland</c:v>
                </c:pt>
                <c:pt idx="23">
                  <c:v>Bulgaria</c:v>
                </c:pt>
                <c:pt idx="24">
                  <c:v>EU25 total</c:v>
                </c:pt>
                <c:pt idx="25">
                  <c:v>OECD total</c:v>
                </c:pt>
                <c:pt idx="26">
                  <c:v>Sweden</c:v>
                </c:pt>
                <c:pt idx="27">
                  <c:v>Romania</c:v>
                </c:pt>
                <c:pt idx="28">
                  <c:v>Poland</c:v>
                </c:pt>
                <c:pt idx="29">
                  <c:v>United States</c:v>
                </c:pt>
                <c:pt idx="30">
                  <c:v>Italy</c:v>
                </c:pt>
                <c:pt idx="31">
                  <c:v>Japan</c:v>
                </c:pt>
                <c:pt idx="32">
                  <c:v>Korea</c:v>
                </c:pt>
                <c:pt idx="33">
                  <c:v>Norway</c:v>
                </c:pt>
                <c:pt idx="34">
                  <c:v>Spain</c:v>
                </c:pt>
                <c:pt idx="35">
                  <c:v>Türkiye</c:v>
                </c:pt>
                <c:pt idx="36">
                  <c:v>Saudi Arabia</c:v>
                </c:pt>
                <c:pt idx="37">
                  <c:v>Argentina</c:v>
                </c:pt>
                <c:pt idx="38">
                  <c:v>Croatia</c:v>
                </c:pt>
                <c:pt idx="39">
                  <c:v>Israel</c:v>
                </c:pt>
                <c:pt idx="40">
                  <c:v>Greece</c:v>
                </c:pt>
                <c:pt idx="41">
                  <c:v>South Africa</c:v>
                </c:pt>
                <c:pt idx="42">
                  <c:v>Chile</c:v>
                </c:pt>
                <c:pt idx="43">
                  <c:v>Mexico</c:v>
                </c:pt>
                <c:pt idx="44">
                  <c:v>China</c:v>
                </c:pt>
                <c:pt idx="45">
                  <c:v>Colombia</c:v>
                </c:pt>
                <c:pt idx="46">
                  <c:v>Brazil</c:v>
                </c:pt>
                <c:pt idx="47">
                  <c:v>India</c:v>
                </c:pt>
              </c:strCache>
            </c:strRef>
          </c:cat>
          <c:val>
            <c:numRef>
              <c:f>'Figure B4.3.MS'!$F$44:$F$91</c:f>
              <c:numCache>
                <c:formatCode>0</c:formatCode>
                <c:ptCount val="48"/>
                <c:pt idx="0">
                  <c:v>47.735340053954303</c:v>
                </c:pt>
                <c:pt idx="1">
                  <c:v>26.502675225161301</c:v>
                </c:pt>
                <c:pt idx="2">
                  <c:v>18.324408815708999</c:v>
                </c:pt>
                <c:pt idx="3">
                  <c:v>13.838006042634101</c:v>
                </c:pt>
                <c:pt idx="4">
                  <c:v>17.494132880286099</c:v>
                </c:pt>
                <c:pt idx="5">
                  <c:v>17.695269329699499</c:v>
                </c:pt>
                <c:pt idx="6">
                  <c:v>11.769454056521299</c:v>
                </c:pt>
                <c:pt idx="7">
                  <c:v>13.6055021335051</c:v>
                </c:pt>
                <c:pt idx="8">
                  <c:v>8.0285502641107094</c:v>
                </c:pt>
                <c:pt idx="9">
                  <c:v>19.680041909700201</c:v>
                </c:pt>
                <c:pt idx="10">
                  <c:v>11.410622904535</c:v>
                </c:pt>
                <c:pt idx="11">
                  <c:v>9.2693806524349895</c:v>
                </c:pt>
                <c:pt idx="12">
                  <c:v>7.8907937933163099</c:v>
                </c:pt>
                <c:pt idx="13">
                  <c:v>9.9662811823933204</c:v>
                </c:pt>
                <c:pt idx="14">
                  <c:v>9.6379340919805703</c:v>
                </c:pt>
                <c:pt idx="15">
                  <c:v>9.5929051563820504</c:v>
                </c:pt>
                <c:pt idx="16">
                  <c:v>5.3260290649014701</c:v>
                </c:pt>
                <c:pt idx="17">
                  <c:v>4.4686021898763899</c:v>
                </c:pt>
                <c:pt idx="18">
                  <c:v>10.4544837351851</c:v>
                </c:pt>
                <c:pt idx="19">
                  <c:v>8.0179422483879996</c:v>
                </c:pt>
                <c:pt idx="20">
                  <c:v>10.7068764212632</c:v>
                </c:pt>
                <c:pt idx="21">
                  <c:v>8.7684903630730808</c:v>
                </c:pt>
                <c:pt idx="22">
                  <c:v>8.0518545681728693</c:v>
                </c:pt>
                <c:pt idx="23">
                  <c:v>6.41250766919838</c:v>
                </c:pt>
                <c:pt idx="24">
                  <c:v>7.7511529798803602</c:v>
                </c:pt>
                <c:pt idx="25">
                  <c:v>6.0184850589971903</c:v>
                </c:pt>
                <c:pt idx="26">
                  <c:v>7.1710762877988197</c:v>
                </c:pt>
                <c:pt idx="27">
                  <c:v>5.4024061417296503</c:v>
                </c:pt>
                <c:pt idx="28">
                  <c:v>3.6408357162808702</c:v>
                </c:pt>
                <c:pt idx="29">
                  <c:v>5.2123096712724601</c:v>
                </c:pt>
                <c:pt idx="30">
                  <c:v>5.6229726950036696</c:v>
                </c:pt>
                <c:pt idx="31">
                  <c:v>4.7321398284292497</c:v>
                </c:pt>
                <c:pt idx="32">
                  <c:v>2.7482002723912098</c:v>
                </c:pt>
                <c:pt idx="33">
                  <c:v>4.2578245405019803</c:v>
                </c:pt>
                <c:pt idx="34">
                  <c:v>3.4560435436533101</c:v>
                </c:pt>
                <c:pt idx="35">
                  <c:v>1.65518332367552</c:v>
                </c:pt>
                <c:pt idx="36">
                  <c:v>4.5650978623145697</c:v>
                </c:pt>
                <c:pt idx="37">
                  <c:v>3.4237638622059401</c:v>
                </c:pt>
                <c:pt idx="38">
                  <c:v>3.0419958016332398</c:v>
                </c:pt>
                <c:pt idx="39">
                  <c:v>2.91473530944016</c:v>
                </c:pt>
                <c:pt idx="40">
                  <c:v>3.4327673124920102</c:v>
                </c:pt>
                <c:pt idx="41">
                  <c:v>3.5889933122977</c:v>
                </c:pt>
                <c:pt idx="42">
                  <c:v>0.45280709318088003</c:v>
                </c:pt>
                <c:pt idx="43">
                  <c:v>0.15833689918348001</c:v>
                </c:pt>
                <c:pt idx="44">
                  <c:v>0.39672934133172999</c:v>
                </c:pt>
                <c:pt idx="45">
                  <c:v>0.19783716307155999</c:v>
                </c:pt>
                <c:pt idx="46">
                  <c:v>0.24229020466264001</c:v>
                </c:pt>
                <c:pt idx="47">
                  <c:v>0.1341882020039</c:v>
                </c:pt>
              </c:numCache>
            </c:numRef>
          </c:val>
          <c:smooth val="0"/>
          <c:extLst>
            <c:ext xmlns:c16="http://schemas.microsoft.com/office/drawing/2014/chart" uri="{C3380CC4-5D6E-409C-BE32-E72D297353CC}">
              <c16:uniqueId val="{0000000A-46B7-4581-BA59-7BB85FCEBBDD}"/>
            </c:ext>
          </c:extLst>
        </c:ser>
        <c:ser>
          <c:idx val="0"/>
          <c:order val="2"/>
          <c:tx>
            <c:strRef>
              <c:f>'Figure B4.3.MS'!$G$43</c:f>
              <c:strCache>
                <c:ptCount val="1"/>
                <c:pt idx="0">
                  <c:v>2013</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circle"/>
            <c:size val="9"/>
            <c:spPr>
              <a:solidFill>
                <a:schemeClr val="accent1"/>
              </a:solidFill>
              <a:ln w="6350" cap="flat" cmpd="sng" algn="ctr">
                <a:solidFill>
                  <a:schemeClr val="accent1"/>
                </a:solidFill>
                <a:prstDash val="solid"/>
                <a:round/>
              </a:ln>
              <a:effectLst/>
            </c:spPr>
          </c:marker>
          <c:dPt>
            <c:idx val="24"/>
            <c:marker>
              <c:spPr>
                <a:solidFill>
                  <a:srgbClr val="E464AF"/>
                </a:solidFill>
                <a:ln w="6350" cap="flat" cmpd="sng" algn="ctr">
                  <a:solidFill>
                    <a:srgbClr val="E464AF"/>
                  </a:solidFill>
                  <a:prstDash val="solid"/>
                  <a:round/>
                </a:ln>
                <a:effectLst/>
              </c:spPr>
            </c:marker>
            <c:bubble3D val="0"/>
            <c:extLst>
              <c:ext xmlns:c16="http://schemas.microsoft.com/office/drawing/2014/chart" uri="{C3380CC4-5D6E-409C-BE32-E72D297353CC}">
                <c16:uniqueId val="{0000000A-E4B3-4528-B110-F3FB1D4B8BA0}"/>
              </c:ext>
            </c:extLst>
          </c:dPt>
          <c:dPt>
            <c:idx val="25"/>
            <c:marker>
              <c:spPr>
                <a:solidFill>
                  <a:srgbClr val="FC9E74"/>
                </a:solidFill>
                <a:ln w="6350" cap="flat" cmpd="sng" algn="ctr">
                  <a:solidFill>
                    <a:srgbClr val="FECCC1"/>
                  </a:solidFill>
                  <a:prstDash val="solid"/>
                  <a:round/>
                </a:ln>
                <a:effectLst/>
              </c:spPr>
            </c:marker>
            <c:bubble3D val="0"/>
            <c:extLst>
              <c:ext xmlns:c16="http://schemas.microsoft.com/office/drawing/2014/chart" uri="{C3380CC4-5D6E-409C-BE32-E72D297353CC}">
                <c16:uniqueId val="{0000000C-E4B3-4528-B110-F3FB1D4B8BA0}"/>
              </c:ext>
            </c:extLst>
          </c:dPt>
          <c:cat>
            <c:strRef>
              <c:f>'Figure B4.3.MS'!$D$44:$D$91</c:f>
              <c:strCache>
                <c:ptCount val="48"/>
                <c:pt idx="0">
                  <c:v>Luxembourg</c:v>
                </c:pt>
                <c:pt idx="1">
                  <c:v>Australia</c:v>
                </c:pt>
                <c:pt idx="2">
                  <c:v>United Kingdom</c:v>
                </c:pt>
                <c:pt idx="3">
                  <c:v>Canada</c:v>
                </c:pt>
                <c:pt idx="4">
                  <c:v>Austria</c:v>
                </c:pt>
                <c:pt idx="5">
                  <c:v>Switzerland</c:v>
                </c:pt>
                <c:pt idx="6">
                  <c:v>Netherlands</c:v>
                </c:pt>
                <c:pt idx="7">
                  <c:v>Czechia</c:v>
                </c:pt>
                <c:pt idx="8">
                  <c:v>Slovak Republic</c:v>
                </c:pt>
                <c:pt idx="9">
                  <c:v>New Zealand</c:v>
                </c:pt>
                <c:pt idx="10">
                  <c:v>Hungary</c:v>
                </c:pt>
                <c:pt idx="11">
                  <c:v>Latvia</c:v>
                </c:pt>
                <c:pt idx="12">
                  <c:v>Portugal</c:v>
                </c:pt>
                <c:pt idx="13">
                  <c:v>Germany</c:v>
                </c:pt>
                <c:pt idx="14">
                  <c:v>Ireland</c:v>
                </c:pt>
                <c:pt idx="15">
                  <c:v>Estonia</c:v>
                </c:pt>
                <c:pt idx="16">
                  <c:v>Lithuania</c:v>
                </c:pt>
                <c:pt idx="17">
                  <c:v>Slovenia</c:v>
                </c:pt>
                <c:pt idx="18">
                  <c:v>Belgium</c:v>
                </c:pt>
                <c:pt idx="19">
                  <c:v>Iceland</c:v>
                </c:pt>
                <c:pt idx="20">
                  <c:v>Denmark</c:v>
                </c:pt>
                <c:pt idx="21">
                  <c:v>France</c:v>
                </c:pt>
                <c:pt idx="22">
                  <c:v>Finland</c:v>
                </c:pt>
                <c:pt idx="23">
                  <c:v>Bulgaria</c:v>
                </c:pt>
                <c:pt idx="24">
                  <c:v>EU25 total</c:v>
                </c:pt>
                <c:pt idx="25">
                  <c:v>OECD total</c:v>
                </c:pt>
                <c:pt idx="26">
                  <c:v>Sweden</c:v>
                </c:pt>
                <c:pt idx="27">
                  <c:v>Romania</c:v>
                </c:pt>
                <c:pt idx="28">
                  <c:v>Poland</c:v>
                </c:pt>
                <c:pt idx="29">
                  <c:v>United States</c:v>
                </c:pt>
                <c:pt idx="30">
                  <c:v>Italy</c:v>
                </c:pt>
                <c:pt idx="31">
                  <c:v>Japan</c:v>
                </c:pt>
                <c:pt idx="32">
                  <c:v>Korea</c:v>
                </c:pt>
                <c:pt idx="33">
                  <c:v>Norway</c:v>
                </c:pt>
                <c:pt idx="34">
                  <c:v>Spain</c:v>
                </c:pt>
                <c:pt idx="35">
                  <c:v>Türkiye</c:v>
                </c:pt>
                <c:pt idx="36">
                  <c:v>Saudi Arabia</c:v>
                </c:pt>
                <c:pt idx="37">
                  <c:v>Argentina</c:v>
                </c:pt>
                <c:pt idx="38">
                  <c:v>Croatia</c:v>
                </c:pt>
                <c:pt idx="39">
                  <c:v>Israel</c:v>
                </c:pt>
                <c:pt idx="40">
                  <c:v>Greece</c:v>
                </c:pt>
                <c:pt idx="41">
                  <c:v>South Africa</c:v>
                </c:pt>
                <c:pt idx="42">
                  <c:v>Chile</c:v>
                </c:pt>
                <c:pt idx="43">
                  <c:v>Mexico</c:v>
                </c:pt>
                <c:pt idx="44">
                  <c:v>China</c:v>
                </c:pt>
                <c:pt idx="45">
                  <c:v>Colombia</c:v>
                </c:pt>
                <c:pt idx="46">
                  <c:v>Brazil</c:v>
                </c:pt>
                <c:pt idx="47">
                  <c:v>India</c:v>
                </c:pt>
              </c:strCache>
            </c:strRef>
          </c:cat>
          <c:val>
            <c:numRef>
              <c:f>'Figure B4.3.MS'!$G$44:$G$91</c:f>
              <c:numCache>
                <c:formatCode>0</c:formatCode>
                <c:ptCount val="48"/>
                <c:pt idx="0">
                  <c:v>43.524255705002297</c:v>
                </c:pt>
                <c:pt idx="1">
                  <c:v>17.969935518577099</c:v>
                </c:pt>
                <c:pt idx="2">
                  <c:v>17.462625707244001</c:v>
                </c:pt>
                <c:pt idx="3">
                  <c:v>9.7234298528431609</c:v>
                </c:pt>
                <c:pt idx="4">
                  <c:v>16.759358092925901</c:v>
                </c:pt>
                <c:pt idx="5">
                  <c:v>16.859369356159601</c:v>
                </c:pt>
                <c:pt idx="6">
                  <c:v>10.2175317746372</c:v>
                </c:pt>
                <c:pt idx="7">
                  <c:v>9.39053576984894</c:v>
                </c:pt>
                <c:pt idx="8">
                  <c:v>4.8596230845220303</c:v>
                </c:pt>
                <c:pt idx="9">
                  <c:v>16.088114796922898</c:v>
                </c:pt>
                <c:pt idx="10">
                  <c:v>5.7637032085561497</c:v>
                </c:pt>
                <c:pt idx="11">
                  <c:v>3.71001545398734</c:v>
                </c:pt>
                <c:pt idx="12">
                  <c:v>4.0300095893220398</c:v>
                </c:pt>
                <c:pt idx="13">
                  <c:v>7.0725931466624301</c:v>
                </c:pt>
                <c:pt idx="14">
                  <c:v>6.4491056698575404</c:v>
                </c:pt>
                <c:pt idx="15">
                  <c:v>2.8947936919421</c:v>
                </c:pt>
                <c:pt idx="16">
                  <c:v>2.4515482638780202</c:v>
                </c:pt>
                <c:pt idx="17">
                  <c:v>2.61521671656137</c:v>
                </c:pt>
                <c:pt idx="18">
                  <c:v>9.9793648973976801</c:v>
                </c:pt>
                <c:pt idx="19">
                  <c:v>6.5402942870608003</c:v>
                </c:pt>
                <c:pt idx="20">
                  <c:v>10.125469264667</c:v>
                </c:pt>
                <c:pt idx="21">
                  <c:v>9.7786911363116307</c:v>
                </c:pt>
                <c:pt idx="22">
                  <c:v>7.0739039963237298</c:v>
                </c:pt>
                <c:pt idx="23">
                  <c:v>4.0829838110431398</c:v>
                </c:pt>
                <c:pt idx="24">
                  <c:v>6.0923384366890296</c:v>
                </c:pt>
                <c:pt idx="25">
                  <c:v>4.7784984273873201</c:v>
                </c:pt>
                <c:pt idx="26">
                  <c:v>5.8263456733004597</c:v>
                </c:pt>
                <c:pt idx="27">
                  <c:v>3.59374721955749</c:v>
                </c:pt>
                <c:pt idx="28">
                  <c:v>1.45949110693229</c:v>
                </c:pt>
                <c:pt idx="29">
                  <c:v>3.86615749631809</c:v>
                </c:pt>
                <c:pt idx="30">
                  <c:v>4.4099593473142704</c:v>
                </c:pt>
                <c:pt idx="31">
                  <c:v>3.4282838465559098</c:v>
                </c:pt>
                <c:pt idx="32">
                  <c:v>1.66162816581814</c:v>
                </c:pt>
                <c:pt idx="33">
                  <c:v>3.6152786043160998</c:v>
                </c:pt>
                <c:pt idx="34">
                  <c:v>2.8616648717155799</c:v>
                </c:pt>
                <c:pt idx="35">
                  <c:v>1.09305443064178</c:v>
                </c:pt>
                <c:pt idx="36">
                  <c:v>4.5807834574915898</c:v>
                </c:pt>
                <c:pt idx="37">
                  <c:v>2.4725437165708599</c:v>
                </c:pt>
                <c:pt idx="38">
                  <c:v>0.50733850958511995</c:v>
                </c:pt>
                <c:pt idx="39">
                  <c:v>2.75870560868995</c:v>
                </c:pt>
                <c:pt idx="40">
                  <c:v>3.20466427740176</c:v>
                </c:pt>
                <c:pt idx="41">
                  <c:v>4.0895370193338296</c:v>
                </c:pt>
                <c:pt idx="42">
                  <c:v>0.25561941072102001</c:v>
                </c:pt>
                <c:pt idx="43">
                  <c:v>0.24300467708254</c:v>
                </c:pt>
                <c:pt idx="44">
                  <c:v>0.28279657355295001</c:v>
                </c:pt>
                <c:pt idx="45">
                  <c:v>0.17418307776274999</c:v>
                </c:pt>
                <c:pt idx="46">
                  <c:v>0.21905492839119001</c:v>
                </c:pt>
                <c:pt idx="47">
                  <c:v>0.12216090535147001</c:v>
                </c:pt>
              </c:numCache>
            </c:numRef>
          </c:val>
          <c:smooth val="0"/>
          <c:extLst>
            <c:ext xmlns:c16="http://schemas.microsoft.com/office/drawing/2014/chart" uri="{C3380CC4-5D6E-409C-BE32-E72D297353CC}">
              <c16:uniqueId val="{0000000B-46B7-4581-BA59-7BB85FCEBBDD}"/>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a:t>
                </a:r>
              </a:p>
            </c:rich>
          </c:tx>
          <c:layout>
            <c:manualLayout>
              <c:xMode val="edge"/>
              <c:yMode val="edge"/>
              <c:x val="2.6092042925551187E-2"/>
              <c:y val="4.5447113616965181E-3"/>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6.4426206678827605E-2"/>
          <c:y val="1.4805251201105148E-2"/>
          <c:w val="0.91523266176224283"/>
          <c:h val="5.551969200414430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03022324709722E-2"/>
          <c:y val="0.11500462838333739"/>
          <c:w val="0.94842463340538607"/>
          <c:h val="0.63116578387047673"/>
        </c:manualLayout>
      </c:layout>
      <c:barChart>
        <c:barDir val="col"/>
        <c:grouping val="stacked"/>
        <c:varyColors val="0"/>
        <c:ser>
          <c:idx val="2"/>
          <c:order val="0"/>
          <c:tx>
            <c:strRef>
              <c:f>'Figure B4.4.MS'!$E$43</c:f>
              <c:strCache>
                <c:ptCount val="1"/>
                <c:pt idx="0">
                  <c:v>Asia</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642B-4DCF-A356-D955C1AAD760}"/>
              </c:ext>
            </c:extLst>
          </c:dPt>
          <c:dPt>
            <c:idx val="10"/>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2-642B-4DCF-A356-D955C1AAD760}"/>
              </c:ext>
            </c:extLst>
          </c:dPt>
          <c:dPt>
            <c:idx val="12"/>
            <c:invertIfNegative val="0"/>
            <c:bubble3D val="0"/>
            <c:extLst>
              <c:ext xmlns:c16="http://schemas.microsoft.com/office/drawing/2014/chart" uri="{C3380CC4-5D6E-409C-BE32-E72D297353CC}">
                <c16:uniqueId val="{00000003-642B-4DCF-A356-D955C1AAD760}"/>
              </c:ext>
            </c:extLst>
          </c:dPt>
          <c:dPt>
            <c:idx val="15"/>
            <c:invertIfNegative val="0"/>
            <c:bubble3D val="0"/>
            <c:extLst>
              <c:ext xmlns:c16="http://schemas.microsoft.com/office/drawing/2014/chart" uri="{C3380CC4-5D6E-409C-BE32-E72D297353CC}">
                <c16:uniqueId val="{00000004-642B-4DCF-A356-D955C1AAD760}"/>
              </c:ext>
            </c:extLst>
          </c:dPt>
          <c:dPt>
            <c:idx val="19"/>
            <c:invertIfNegative val="0"/>
            <c:bubble3D val="0"/>
            <c:extLst>
              <c:ext xmlns:c16="http://schemas.microsoft.com/office/drawing/2014/chart" uri="{C3380CC4-5D6E-409C-BE32-E72D297353CC}">
                <c16:uniqueId val="{00000005-642B-4DCF-A356-D955C1AAD760}"/>
              </c:ext>
            </c:extLst>
          </c:dPt>
          <c:dPt>
            <c:idx val="20"/>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B4.4.MS'!$E$44:$E$86</c:f>
              <c:numCache>
                <c:formatCode>0</c:formatCode>
                <c:ptCount val="43"/>
                <c:pt idx="0">
                  <c:v>94.357644330219998</c:v>
                </c:pt>
                <c:pt idx="1">
                  <c:v>94.287788539277599</c:v>
                </c:pt>
                <c:pt idx="2">
                  <c:v>86.044609633591307</c:v>
                </c:pt>
                <c:pt idx="3">
                  <c:v>76.898983209855501</c:v>
                </c:pt>
                <c:pt idx="4">
                  <c:v>75.443827673917497</c:v>
                </c:pt>
                <c:pt idx="5">
                  <c:v>71.894825286948702</c:v>
                </c:pt>
                <c:pt idx="6">
                  <c:v>71.205240058694997</c:v>
                </c:pt>
                <c:pt idx="7">
                  <c:v>68.865801399636197</c:v>
                </c:pt>
                <c:pt idx="8">
                  <c:v>67.983635796416195</c:v>
                </c:pt>
                <c:pt idx="9">
                  <c:v>66.910284463894996</c:v>
                </c:pt>
                <c:pt idx="10">
                  <c:v>58.345223282257002</c:v>
                </c:pt>
                <c:pt idx="11">
                  <c:v>45.876100315562198</c:v>
                </c:pt>
                <c:pt idx="12">
                  <c:v>45.664682539682502</c:v>
                </c:pt>
                <c:pt idx="13">
                  <c:v>44.635207276082497</c:v>
                </c:pt>
                <c:pt idx="14">
                  <c:v>44.225738840303698</c:v>
                </c:pt>
                <c:pt idx="15">
                  <c:v>43.163191948238698</c:v>
                </c:pt>
                <c:pt idx="16">
                  <c:v>41.247534053546303</c:v>
                </c:pt>
                <c:pt idx="17">
                  <c:v>39.678947740612401</c:v>
                </c:pt>
                <c:pt idx="18">
                  <c:v>30.3758471965496</c:v>
                </c:pt>
                <c:pt idx="19">
                  <c:v>28.376782632391699</c:v>
                </c:pt>
                <c:pt idx="20">
                  <c:v>27.610770895624299</c:v>
                </c:pt>
                <c:pt idx="21">
                  <c:v>21.8919365398229</c:v>
                </c:pt>
                <c:pt idx="22">
                  <c:v>20.142288435161699</c:v>
                </c:pt>
                <c:pt idx="23">
                  <c:v>19.813064183666199</c:v>
                </c:pt>
                <c:pt idx="24">
                  <c:v>18.142651986596501</c:v>
                </c:pt>
                <c:pt idx="25">
                  <c:v>16.884802297327099</c:v>
                </c:pt>
                <c:pt idx="26">
                  <c:v>15.568831168831201</c:v>
                </c:pt>
                <c:pt idx="27">
                  <c:v>15.0674583389989</c:v>
                </c:pt>
                <c:pt idx="28">
                  <c:v>14.972703376693399</c:v>
                </c:pt>
                <c:pt idx="29">
                  <c:v>14.893872166926499</c:v>
                </c:pt>
                <c:pt idx="30">
                  <c:v>12.145388523245099</c:v>
                </c:pt>
                <c:pt idx="31">
                  <c:v>10.418486460732201</c:v>
                </c:pt>
                <c:pt idx="32">
                  <c:v>10.027211683404801</c:v>
                </c:pt>
                <c:pt idx="33">
                  <c:v>9.0873167125466807</c:v>
                </c:pt>
                <c:pt idx="34">
                  <c:v>7.9774091069537603</c:v>
                </c:pt>
                <c:pt idx="35">
                  <c:v>7.5251622613112596</c:v>
                </c:pt>
                <c:pt idx="36">
                  <c:v>6.8322324966974897</c:v>
                </c:pt>
                <c:pt idx="37">
                  <c:v>6.2742452352841998</c:v>
                </c:pt>
                <c:pt idx="38">
                  <c:v>3.6125654450261799</c:v>
                </c:pt>
                <c:pt idx="39">
                  <c:v>1.3159862419620201</c:v>
                </c:pt>
                <c:pt idx="40">
                  <c:v>0.67953306066802999</c:v>
                </c:pt>
                <c:pt idx="41">
                  <c:v>0.40721934543261001</c:v>
                </c:pt>
                <c:pt idx="42">
                  <c:v>0.29497310942816379</c:v>
                </c:pt>
              </c:numCache>
            </c:numRef>
          </c:val>
          <c:extLst>
            <c:ext xmlns:c16="http://schemas.microsoft.com/office/drawing/2014/chart" uri="{C3380CC4-5D6E-409C-BE32-E72D297353CC}">
              <c16:uniqueId val="{00000008-642B-4DCF-A356-D955C1AAD760}"/>
            </c:ext>
          </c:extLst>
        </c:ser>
        <c:ser>
          <c:idx val="1"/>
          <c:order val="1"/>
          <c:tx>
            <c:strRef>
              <c:f>'Figure B4.4.MS'!$F$43</c:f>
              <c:strCache>
                <c:ptCount val="1"/>
                <c:pt idx="0">
                  <c:v>Europe</c:v>
                </c:pt>
              </c:strCache>
            </c:strRef>
          </c:tx>
          <c:spPr>
            <a:solidFill>
              <a:schemeClr val="accent2"/>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10"/>
            <c:invertIfNegative val="0"/>
            <c:bubble3D val="0"/>
            <c:spPr>
              <a:solidFill>
                <a:srgbClr val="F79779"/>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A-642B-4DCF-A356-D955C1AAD760}"/>
              </c:ext>
            </c:extLst>
          </c:dPt>
          <c:dPt>
            <c:idx val="20"/>
            <c:invertIfNegative val="0"/>
            <c:bubble3D val="0"/>
            <c:spPr>
              <a:solidFill>
                <a:srgbClr val="EAA4C8"/>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C-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B4.4.MS'!$F$44:$F$86</c:f>
              <c:numCache>
                <c:formatCode>0</c:formatCode>
                <c:ptCount val="43"/>
                <c:pt idx="0">
                  <c:v>2.0098100670720198</c:v>
                </c:pt>
                <c:pt idx="1">
                  <c:v>2.6383091062088502</c:v>
                </c:pt>
                <c:pt idx="2">
                  <c:v>2.1675366216060001</c:v>
                </c:pt>
                <c:pt idx="3">
                  <c:v>5.1139585507746403</c:v>
                </c:pt>
                <c:pt idx="4">
                  <c:v>6.8206458695980201</c:v>
                </c:pt>
                <c:pt idx="5">
                  <c:v>7.5057621004108599</c:v>
                </c:pt>
                <c:pt idx="6">
                  <c:v>8.1738143138856305</c:v>
                </c:pt>
                <c:pt idx="7">
                  <c:v>3.1476400406942702</c:v>
                </c:pt>
                <c:pt idx="8">
                  <c:v>13.6692492560685</c:v>
                </c:pt>
                <c:pt idx="9">
                  <c:v>1.45295404814004</c:v>
                </c:pt>
                <c:pt idx="10">
                  <c:v>18.061780735297035</c:v>
                </c:pt>
                <c:pt idx="11">
                  <c:v>29.5166915794719</c:v>
                </c:pt>
                <c:pt idx="12">
                  <c:v>49.523809523809497</c:v>
                </c:pt>
                <c:pt idx="13">
                  <c:v>30.083042246095001</c:v>
                </c:pt>
                <c:pt idx="14">
                  <c:v>31.130891759629701</c:v>
                </c:pt>
                <c:pt idx="15">
                  <c:v>40.589503953989897</c:v>
                </c:pt>
                <c:pt idx="16">
                  <c:v>26.663222170032899</c:v>
                </c:pt>
                <c:pt idx="17">
                  <c:v>40.414397850222798</c:v>
                </c:pt>
                <c:pt idx="18">
                  <c:v>52.988293284041902</c:v>
                </c:pt>
                <c:pt idx="19">
                  <c:v>59.460441456989699</c:v>
                </c:pt>
                <c:pt idx="20">
                  <c:v>39.679979701956007</c:v>
                </c:pt>
                <c:pt idx="21">
                  <c:v>16.7801011736939</c:v>
                </c:pt>
                <c:pt idx="22">
                  <c:v>66.524303890629696</c:v>
                </c:pt>
                <c:pt idx="23">
                  <c:v>74.8613973985358</c:v>
                </c:pt>
                <c:pt idx="24">
                  <c:v>56.4863571086644</c:v>
                </c:pt>
                <c:pt idx="25">
                  <c:v>72.015131433620496</c:v>
                </c:pt>
                <c:pt idx="26">
                  <c:v>80.981818181818198</c:v>
                </c:pt>
                <c:pt idx="27">
                  <c:v>68.839233105198701</c:v>
                </c:pt>
                <c:pt idx="28">
                  <c:v>77.235964143694801</c:v>
                </c:pt>
                <c:pt idx="29">
                  <c:v>70.428108885957599</c:v>
                </c:pt>
                <c:pt idx="30">
                  <c:v>57.191738971037502</c:v>
                </c:pt>
                <c:pt idx="31">
                  <c:v>10.5653934725641</c:v>
                </c:pt>
                <c:pt idx="32">
                  <c:v>33.719974158689098</c:v>
                </c:pt>
                <c:pt idx="33">
                  <c:v>84.053561802881703</c:v>
                </c:pt>
                <c:pt idx="34">
                  <c:v>89.104600541240103</c:v>
                </c:pt>
                <c:pt idx="35">
                  <c:v>90.922773022293299</c:v>
                </c:pt>
                <c:pt idx="36">
                  <c:v>17.276970497578201</c:v>
                </c:pt>
                <c:pt idx="37">
                  <c:v>88.3791533142182</c:v>
                </c:pt>
                <c:pt idx="38">
                  <c:v>5.2460732984293204</c:v>
                </c:pt>
                <c:pt idx="39">
                  <c:v>7.1781067743382696</c:v>
                </c:pt>
                <c:pt idx="40">
                  <c:v>2.9212110883890001</c:v>
                </c:pt>
                <c:pt idx="41">
                  <c:v>1.3573978181086901</c:v>
                </c:pt>
                <c:pt idx="42">
                  <c:v>39.415267259356824</c:v>
                </c:pt>
              </c:numCache>
            </c:numRef>
          </c:val>
          <c:extLst>
            <c:ext xmlns:c16="http://schemas.microsoft.com/office/drawing/2014/chart" uri="{C3380CC4-5D6E-409C-BE32-E72D297353CC}">
              <c16:uniqueId val="{0000000D-642B-4DCF-A356-D955C1AAD760}"/>
            </c:ext>
          </c:extLst>
        </c:ser>
        <c:ser>
          <c:idx val="0"/>
          <c:order val="2"/>
          <c:tx>
            <c:strRef>
              <c:f>'Figure B4.4.MS'!$G$43</c:f>
              <c:strCache>
                <c:ptCount val="1"/>
                <c:pt idx="0">
                  <c:v>Northern America</c:v>
                </c:pt>
              </c:strCache>
            </c:strRef>
          </c:tx>
          <c:spPr>
            <a:solidFill>
              <a:schemeClr val="accent1"/>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10"/>
            <c:invertIfNegative val="0"/>
            <c:bubble3D val="0"/>
            <c:spPr>
              <a:solidFill>
                <a:srgbClr val="E4644B"/>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F-642B-4DCF-A356-D955C1AAD760}"/>
              </c:ext>
            </c:extLst>
          </c:dPt>
          <c:dPt>
            <c:idx val="20"/>
            <c:invertIfNegative val="0"/>
            <c:bubble3D val="0"/>
            <c:spPr>
              <a:solidFill>
                <a:srgbClr val="E464AF"/>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11-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B4.4.MS'!$G$44:$G$86</c:f>
              <c:numCache>
                <c:formatCode>0</c:formatCode>
                <c:ptCount val="43"/>
                <c:pt idx="0">
                  <c:v>1.0624960822415801</c:v>
                </c:pt>
                <c:pt idx="1">
                  <c:v>0.83378707630032001</c:v>
                </c:pt>
                <c:pt idx="2">
                  <c:v>1.06021743877844</c:v>
                </c:pt>
                <c:pt idx="3">
                  <c:v>6.7360398217840904</c:v>
                </c:pt>
                <c:pt idx="4">
                  <c:v>2.993462826294</c:v>
                </c:pt>
                <c:pt idx="5">
                  <c:v>2.3534036862025598</c:v>
                </c:pt>
                <c:pt idx="6">
                  <c:v>0.49598629563969998</c:v>
                </c:pt>
                <c:pt idx="7">
                  <c:v>0.84471436939297995</c:v>
                </c:pt>
                <c:pt idx="8">
                  <c:v>3.8235793158503202</c:v>
                </c:pt>
                <c:pt idx="9">
                  <c:v>6.7789934354485801</c:v>
                </c:pt>
                <c:pt idx="10">
                  <c:v>2.9317951552413999</c:v>
                </c:pt>
                <c:pt idx="11">
                  <c:v>15.778109948513499</c:v>
                </c:pt>
                <c:pt idx="12">
                  <c:v>1.25992063492063</c:v>
                </c:pt>
                <c:pt idx="13">
                  <c:v>3.0580636657220102</c:v>
                </c:pt>
                <c:pt idx="14">
                  <c:v>2.2495433568763499</c:v>
                </c:pt>
                <c:pt idx="15">
                  <c:v>1.4785526000479301</c:v>
                </c:pt>
                <c:pt idx="16">
                  <c:v>1.96806012212306</c:v>
                </c:pt>
                <c:pt idx="17">
                  <c:v>4.19347995191288</c:v>
                </c:pt>
                <c:pt idx="18">
                  <c:v>3.4709385910864698</c:v>
                </c:pt>
                <c:pt idx="19">
                  <c:v>1.58960850213462</c:v>
                </c:pt>
                <c:pt idx="20">
                  <c:v>2.0738659695350496</c:v>
                </c:pt>
                <c:pt idx="21">
                  <c:v>1.9884426278582501</c:v>
                </c:pt>
                <c:pt idx="22">
                  <c:v>1.1675234452535199</c:v>
                </c:pt>
                <c:pt idx="23">
                  <c:v>0.93823299452696995</c:v>
                </c:pt>
                <c:pt idx="24">
                  <c:v>16.610818573480099</c:v>
                </c:pt>
                <c:pt idx="25">
                  <c:v>1.0713496796995801</c:v>
                </c:pt>
                <c:pt idx="26">
                  <c:v>1.2883116883116901</c:v>
                </c:pt>
                <c:pt idx="27">
                  <c:v>3.1817975796582498</c:v>
                </c:pt>
                <c:pt idx="28">
                  <c:v>3.4609422389971001</c:v>
                </c:pt>
                <c:pt idx="29">
                  <c:v>0.88739657033217001</c:v>
                </c:pt>
                <c:pt idx="30">
                  <c:v>1.39836944187427</c:v>
                </c:pt>
                <c:pt idx="31">
                  <c:v>4.6652902406098598</c:v>
                </c:pt>
                <c:pt idx="32">
                  <c:v>2.2914586636909999</c:v>
                </c:pt>
                <c:pt idx="33">
                  <c:v>1.30533009124768</c:v>
                </c:pt>
                <c:pt idx="34">
                  <c:v>0.34121661371925999</c:v>
                </c:pt>
                <c:pt idx="35">
                  <c:v>0.19753550935941999</c:v>
                </c:pt>
                <c:pt idx="36">
                  <c:v>0.72391017173051997</c:v>
                </c:pt>
                <c:pt idx="37">
                  <c:v>2.56367009613763</c:v>
                </c:pt>
                <c:pt idx="38">
                  <c:v>1.5986038394415401</c:v>
                </c:pt>
                <c:pt idx="39">
                  <c:v>1.5702108568865001</c:v>
                </c:pt>
                <c:pt idx="40">
                  <c:v>1.8632129061576901</c:v>
                </c:pt>
                <c:pt idx="41">
                  <c:v>0.20612337237947001</c:v>
                </c:pt>
                <c:pt idx="42">
                  <c:v>0.75869827680825375</c:v>
                </c:pt>
              </c:numCache>
            </c:numRef>
          </c:val>
          <c:extLst>
            <c:ext xmlns:c16="http://schemas.microsoft.com/office/drawing/2014/chart" uri="{C3380CC4-5D6E-409C-BE32-E72D297353CC}">
              <c16:uniqueId val="{00000012-642B-4DCF-A356-D955C1AAD760}"/>
            </c:ext>
          </c:extLst>
        </c:ser>
        <c:ser>
          <c:idx val="3"/>
          <c:order val="3"/>
          <c:tx>
            <c:strRef>
              <c:f>'Figure B4.4.MS'!$H$43</c:f>
              <c:strCache>
                <c:ptCount val="1"/>
                <c:pt idx="0">
                  <c:v>Latin America and the Caribbean</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dPt>
            <c:idx val="10"/>
            <c:invertIfNegative val="0"/>
            <c:bubble3D val="0"/>
            <c:spPr>
              <a:solidFill>
                <a:srgbClr val="D5837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4-642B-4DCF-A356-D955C1AAD760}"/>
              </c:ext>
            </c:extLst>
          </c:dPt>
          <c:dPt>
            <c:idx val="20"/>
            <c:invertIfNegative val="0"/>
            <c:bubble3D val="0"/>
            <c:spPr>
              <a:solidFill>
                <a:srgbClr val="C8838D"/>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6-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B4.4.MS'!$H$44:$H$86</c:f>
              <c:numCache>
                <c:formatCode>0</c:formatCode>
                <c:ptCount val="43"/>
                <c:pt idx="0">
                  <c:v>0.57512693537266002</c:v>
                </c:pt>
                <c:pt idx="1">
                  <c:v>0.78868777533947998</c:v>
                </c:pt>
                <c:pt idx="2">
                  <c:v>3.48595725730826</c:v>
                </c:pt>
                <c:pt idx="3">
                  <c:v>1.51723799119642</c:v>
                </c:pt>
                <c:pt idx="4">
                  <c:v>8.2787848477468309</c:v>
                </c:pt>
                <c:pt idx="5">
                  <c:v>5.9178120206279301</c:v>
                </c:pt>
                <c:pt idx="6">
                  <c:v>0.21014680397586</c:v>
                </c:pt>
                <c:pt idx="7">
                  <c:v>0.117150168018</c:v>
                </c:pt>
                <c:pt idx="8">
                  <c:v>1.2074109370620201</c:v>
                </c:pt>
                <c:pt idx="9">
                  <c:v>0.31509846827132998</c:v>
                </c:pt>
                <c:pt idx="10">
                  <c:v>6.5436109601815602</c:v>
                </c:pt>
                <c:pt idx="11">
                  <c:v>2.7337651552898201</c:v>
                </c:pt>
                <c:pt idx="12">
                  <c:v>0.39682539682540002</c:v>
                </c:pt>
                <c:pt idx="13">
                  <c:v>2.8240954326764598</c:v>
                </c:pt>
                <c:pt idx="14">
                  <c:v>5.1767852796688096</c:v>
                </c:pt>
                <c:pt idx="15">
                  <c:v>2.6120297148334499</c:v>
                </c:pt>
                <c:pt idx="16">
                  <c:v>8.3203381869422302</c:v>
                </c:pt>
                <c:pt idx="17">
                  <c:v>4.0449756028569404</c:v>
                </c:pt>
                <c:pt idx="18">
                  <c:v>3.7173957691517798</c:v>
                </c:pt>
                <c:pt idx="19">
                  <c:v>1.0809337814515401</c:v>
                </c:pt>
                <c:pt idx="20">
                  <c:v>7.589100593867558</c:v>
                </c:pt>
                <c:pt idx="21">
                  <c:v>6.1177606533919304</c:v>
                </c:pt>
                <c:pt idx="22">
                  <c:v>0.57985882667796995</c:v>
                </c:pt>
                <c:pt idx="23">
                  <c:v>1.0288577724074199</c:v>
                </c:pt>
                <c:pt idx="24">
                  <c:v>3.7817137386309199</c:v>
                </c:pt>
                <c:pt idx="25">
                  <c:v>0.59366026065827004</c:v>
                </c:pt>
                <c:pt idx="26">
                  <c:v>0.19740259740259999</c:v>
                </c:pt>
                <c:pt idx="27">
                  <c:v>3.7936817295925298</c:v>
                </c:pt>
                <c:pt idx="28">
                  <c:v>2.4802857720563498</c:v>
                </c:pt>
                <c:pt idx="29">
                  <c:v>3.9093416476795801</c:v>
                </c:pt>
                <c:pt idx="30">
                  <c:v>3.0830467345193</c:v>
                </c:pt>
                <c:pt idx="31">
                  <c:v>49.785595171920903</c:v>
                </c:pt>
                <c:pt idx="32">
                  <c:v>46.6846772772655</c:v>
                </c:pt>
                <c:pt idx="33">
                  <c:v>1.58355747910245</c:v>
                </c:pt>
                <c:pt idx="34">
                  <c:v>0.75302976820802003</c:v>
                </c:pt>
                <c:pt idx="35">
                  <c:v>0.47502586774527</c:v>
                </c:pt>
                <c:pt idx="36">
                  <c:v>33.012769704975803</c:v>
                </c:pt>
                <c:pt idx="37">
                  <c:v>1.1806375442739101</c:v>
                </c:pt>
                <c:pt idx="38">
                  <c:v>0.38743455497382001</c:v>
                </c:pt>
                <c:pt idx="39">
                  <c:v>89.457155675190705</c:v>
                </c:pt>
                <c:pt idx="40">
                  <c:v>93.928226539422894</c:v>
                </c:pt>
                <c:pt idx="41">
                  <c:v>97.546629128751704</c:v>
                </c:pt>
                <c:pt idx="42">
                  <c:v>56.918834376028968</c:v>
                </c:pt>
              </c:numCache>
            </c:numRef>
          </c:val>
          <c:extLst>
            <c:ext xmlns:c16="http://schemas.microsoft.com/office/drawing/2014/chart" uri="{C3380CC4-5D6E-409C-BE32-E72D297353CC}">
              <c16:uniqueId val="{00000017-642B-4DCF-A356-D955C1AAD760}"/>
            </c:ext>
          </c:extLst>
        </c:ser>
        <c:ser>
          <c:idx val="4"/>
          <c:order val="4"/>
          <c:tx>
            <c:strRef>
              <c:f>'Figure B4.4.MS'!$I$43</c:f>
              <c:strCache>
                <c:ptCount val="1"/>
                <c:pt idx="0">
                  <c:v>Africa</c:v>
                </c:pt>
              </c:strCache>
            </c:strRef>
          </c:tx>
          <c:spPr>
            <a:solidFill>
              <a:schemeClr val="accent5"/>
            </a:solidFill>
            <a:ln>
              <a:noFill/>
            </a:ln>
            <a:effectLst/>
            <a:extLst>
              <a:ext uri="{91240B29-F687-4F45-9708-019B960494DF}">
                <a14:hiddenLine xmlns:a14="http://schemas.microsoft.com/office/drawing/2010/main">
                  <a:noFill/>
                </a14:hiddenLine>
              </a:ext>
            </a:extLst>
          </c:spPr>
          <c:invertIfNegative val="0"/>
          <c:dPt>
            <c:idx val="10"/>
            <c:invertIfNegative val="0"/>
            <c:bubble3D val="0"/>
            <c:spPr>
              <a:solidFill>
                <a:srgbClr val="FECCC1"/>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9-642B-4DCF-A356-D955C1AAD760}"/>
              </c:ext>
            </c:extLst>
          </c:dPt>
          <c:dPt>
            <c:idx val="20"/>
            <c:invertIfNegative val="0"/>
            <c:bubble3D val="0"/>
            <c:spPr>
              <a:solidFill>
                <a:srgbClr val="FECCD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B-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B4.4.MS'!$I$44:$I$86</c:f>
              <c:numCache>
                <c:formatCode>0</c:formatCode>
                <c:ptCount val="43"/>
                <c:pt idx="0">
                  <c:v>1.86406945402119</c:v>
                </c:pt>
                <c:pt idx="1">
                  <c:v>1.23033092987059</c:v>
                </c:pt>
                <c:pt idx="2">
                  <c:v>3.2401717929064802</c:v>
                </c:pt>
                <c:pt idx="3">
                  <c:v>1.4173091145335099</c:v>
                </c:pt>
                <c:pt idx="4">
                  <c:v>5.7901562662770099</c:v>
                </c:pt>
                <c:pt idx="5">
                  <c:v>11.003877373253101</c:v>
                </c:pt>
                <c:pt idx="6">
                  <c:v>19.815548871581399</c:v>
                </c:pt>
                <c:pt idx="7">
                  <c:v>26.058205136110001</c:v>
                </c:pt>
                <c:pt idx="8">
                  <c:v>12.9552508489279</c:v>
                </c:pt>
                <c:pt idx="9">
                  <c:v>24.170678336980298</c:v>
                </c:pt>
                <c:pt idx="10">
                  <c:v>11.000579088804558</c:v>
                </c:pt>
                <c:pt idx="11">
                  <c:v>5.4941039694402898</c:v>
                </c:pt>
                <c:pt idx="12">
                  <c:v>3.03571428571429</c:v>
                </c:pt>
                <c:pt idx="13">
                  <c:v>10.347327489619699</c:v>
                </c:pt>
                <c:pt idx="14">
                  <c:v>10.037405747205201</c:v>
                </c:pt>
                <c:pt idx="15">
                  <c:v>12.0536784088186</c:v>
                </c:pt>
                <c:pt idx="16">
                  <c:v>13.228745890089201</c:v>
                </c:pt>
                <c:pt idx="17">
                  <c:v>8.2030973764231696</c:v>
                </c:pt>
                <c:pt idx="18">
                  <c:v>8.8929965085233107</c:v>
                </c:pt>
                <c:pt idx="19">
                  <c:v>9.1743119266054993</c:v>
                </c:pt>
                <c:pt idx="20">
                  <c:v>16.280003057889445</c:v>
                </c:pt>
                <c:pt idx="21">
                  <c:v>52.270168870193302</c:v>
                </c:pt>
                <c:pt idx="22">
                  <c:v>10.4586460296397</c:v>
                </c:pt>
                <c:pt idx="23">
                  <c:v>2.9835098443386201</c:v>
                </c:pt>
                <c:pt idx="24">
                  <c:v>4.2125418860698902</c:v>
                </c:pt>
                <c:pt idx="25">
                  <c:v>9.3660260658272598</c:v>
                </c:pt>
                <c:pt idx="26">
                  <c:v>1.84935064935065</c:v>
                </c:pt>
                <c:pt idx="27">
                  <c:v>4.51585610902114</c:v>
                </c:pt>
                <c:pt idx="28">
                  <c:v>1.27384242097459</c:v>
                </c:pt>
                <c:pt idx="29">
                  <c:v>9.6894112003837396</c:v>
                </c:pt>
                <c:pt idx="30">
                  <c:v>17.1435554546883</c:v>
                </c:pt>
                <c:pt idx="31">
                  <c:v>23.354244421503999</c:v>
                </c:pt>
                <c:pt idx="32">
                  <c:v>7.0936355983633801</c:v>
                </c:pt>
                <c:pt idx="33">
                  <c:v>1.71450748511192</c:v>
                </c:pt>
                <c:pt idx="34">
                  <c:v>1.76491351923756</c:v>
                </c:pt>
                <c:pt idx="35">
                  <c:v>0.86539366005079998</c:v>
                </c:pt>
                <c:pt idx="36">
                  <c:v>42.117129018053703</c:v>
                </c:pt>
                <c:pt idx="37">
                  <c:v>1.2312362961713601</c:v>
                </c:pt>
                <c:pt idx="38">
                  <c:v>85.068062827225106</c:v>
                </c:pt>
                <c:pt idx="39">
                  <c:v>0.43367728428294</c:v>
                </c:pt>
                <c:pt idx="40">
                  <c:v>0.46083276528062</c:v>
                </c:pt>
                <c:pt idx="41">
                  <c:v>0.23126036901111</c:v>
                </c:pt>
                <c:pt idx="42">
                  <c:v>0.58994621885632759</c:v>
                </c:pt>
              </c:numCache>
            </c:numRef>
          </c:val>
          <c:extLst>
            <c:ext xmlns:c16="http://schemas.microsoft.com/office/drawing/2014/chart" uri="{C3380CC4-5D6E-409C-BE32-E72D297353CC}">
              <c16:uniqueId val="{0000001C-642B-4DCF-A356-D955C1AAD760}"/>
            </c:ext>
          </c:extLst>
        </c:ser>
        <c:ser>
          <c:idx val="5"/>
          <c:order val="5"/>
          <c:tx>
            <c:strRef>
              <c:f>'Figure B4.4.MS'!$J$43</c:f>
              <c:strCache>
                <c:ptCount val="1"/>
                <c:pt idx="0">
                  <c:v>Oceania</c:v>
                </c:pt>
              </c:strCache>
            </c:strRef>
          </c:tx>
          <c:spPr>
            <a:solidFill>
              <a:schemeClr val="accent6"/>
            </a:solidFill>
            <a:ln>
              <a:noFill/>
            </a:ln>
            <a:effectLst/>
            <a:extLst>
              <a:ext uri="{91240B29-F687-4F45-9708-019B960494DF}">
                <a14:hiddenLine xmlns:a14="http://schemas.microsoft.com/office/drawing/2010/main">
                  <a:noFill/>
                </a14:hiddenLine>
              </a:ext>
            </a:extLst>
          </c:spPr>
          <c:invertIfNegative val="0"/>
          <c:dPt>
            <c:idx val="10"/>
            <c:invertIfNegative val="0"/>
            <c:bubble3D val="0"/>
            <c:spPr>
              <a:solidFill>
                <a:schemeClr val="accent6"/>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E-642B-4DCF-A356-D955C1AAD760}"/>
              </c:ext>
            </c:extLst>
          </c:dPt>
          <c:dPt>
            <c:idx val="20"/>
            <c:invertIfNegative val="0"/>
            <c:bubble3D val="0"/>
            <c:spPr>
              <a:solidFill>
                <a:schemeClr val="accent6"/>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0-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B4.4.MS'!$J$44:$J$86</c:f>
              <c:numCache>
                <c:formatCode>0</c:formatCode>
                <c:ptCount val="43"/>
                <c:pt idx="0">
                  <c:v>0.13085313107252999</c:v>
                </c:pt>
                <c:pt idx="1">
                  <c:v>0.21724663267718999</c:v>
                </c:pt>
                <c:pt idx="2">
                  <c:v>1.0345255783880101</c:v>
                </c:pt>
                <c:pt idx="3">
                  <c:v>8.2835106347737106</c:v>
                </c:pt>
                <c:pt idx="4">
                  <c:v>0.67073637875679004</c:v>
                </c:pt>
                <c:pt idx="5">
                  <c:v>0.13798207003939</c:v>
                </c:pt>
                <c:pt idx="6">
                  <c:v>5.1125762736619999E-2</c:v>
                </c:pt>
                <c:pt idx="7">
                  <c:v>0.11560871843881999</c:v>
                </c:pt>
                <c:pt idx="8">
                  <c:v>0.36087384567503999</c:v>
                </c:pt>
                <c:pt idx="9">
                  <c:v>0.30634573304156998</c:v>
                </c:pt>
                <c:pt idx="10">
                  <c:v>0.43163846986342003</c:v>
                </c:pt>
                <c:pt idx="11">
                  <c:v>0.59126390964955999</c:v>
                </c:pt>
                <c:pt idx="12">
                  <c:v>0.11904761904762</c:v>
                </c:pt>
                <c:pt idx="13">
                  <c:v>0.34930468595531999</c:v>
                </c:pt>
                <c:pt idx="14">
                  <c:v>0.32916112354294003</c:v>
                </c:pt>
                <c:pt idx="15">
                  <c:v>8.6268871315600001E-2</c:v>
                </c:pt>
                <c:pt idx="16">
                  <c:v>0.12118365429779</c:v>
                </c:pt>
                <c:pt idx="17">
                  <c:v>0.44551304716780998</c:v>
                </c:pt>
                <c:pt idx="18">
                  <c:v>0.39022386527008002</c:v>
                </c:pt>
                <c:pt idx="19">
                  <c:v>0.31792170042691997</c:v>
                </c:pt>
                <c:pt idx="20">
                  <c:v>0.18253785173664869</c:v>
                </c:pt>
                <c:pt idx="21">
                  <c:v>9.6912998778449999E-2</c:v>
                </c:pt>
                <c:pt idx="22">
                  <c:v>5.0180090770209997E-2</c:v>
                </c:pt>
                <c:pt idx="23">
                  <c:v>5.6862605728909998E-2</c:v>
                </c:pt>
                <c:pt idx="24">
                  <c:v>0.76591670655816002</c:v>
                </c:pt>
                <c:pt idx="25">
                  <c:v>6.9030262867239997E-2</c:v>
                </c:pt>
                <c:pt idx="26">
                  <c:v>0.11428571428570999</c:v>
                </c:pt>
                <c:pt idx="27">
                  <c:v>0.34295728897550998</c:v>
                </c:pt>
                <c:pt idx="28">
                  <c:v>0.57626204758374</c:v>
                </c:pt>
                <c:pt idx="29">
                  <c:v>0.19186952872047</c:v>
                </c:pt>
                <c:pt idx="30">
                  <c:v>0.12395035002881</c:v>
                </c:pt>
                <c:pt idx="31">
                  <c:v>0.16675931072818001</c:v>
                </c:pt>
                <c:pt idx="32">
                  <c:v>6.8518627278239999E-2</c:v>
                </c:pt>
                <c:pt idx="33">
                  <c:v>0.18929466374869999</c:v>
                </c:pt>
                <c:pt idx="34">
                  <c:v>5.8830450641249997E-2</c:v>
                </c:pt>
                <c:pt idx="35">
                  <c:v>1.410967923996E-2</c:v>
                </c:pt>
                <c:pt idx="36">
                  <c:v>3.6988110964330002E-2</c:v>
                </c:pt>
                <c:pt idx="37">
                  <c:v>0.20239500758980999</c:v>
                </c:pt>
                <c:pt idx="38">
                  <c:v>6.2827225130889994E-2</c:v>
                </c:pt>
                <c:pt idx="39">
                  <c:v>4.4863167339610002E-2</c:v>
                </c:pt>
                <c:pt idx="40">
                  <c:v>3.1242899341060001E-2</c:v>
                </c:pt>
                <c:pt idx="41">
                  <c:v>1.508219797899E-2</c:v>
                </c:pt>
                <c:pt idx="42">
                  <c:v>2.0222807595214576</c:v>
                </c:pt>
              </c:numCache>
            </c:numRef>
          </c:val>
          <c:extLst>
            <c:ext xmlns:c16="http://schemas.microsoft.com/office/drawing/2014/chart" uri="{C3380CC4-5D6E-409C-BE32-E72D297353CC}">
              <c16:uniqueId val="{00000021-642B-4DCF-A356-D955C1AAD760}"/>
            </c:ext>
          </c:extLst>
        </c:ser>
        <c:ser>
          <c:idx val="6"/>
          <c:order val="6"/>
          <c:tx>
            <c:strRef>
              <c:f>'Figure B4.4.MS'!$K$43</c:f>
              <c:strCache>
                <c:ptCount val="1"/>
                <c:pt idx="0">
                  <c:v>Areas not specified</c:v>
                </c:pt>
              </c:strCache>
            </c:strRef>
          </c:tx>
          <c:spPr>
            <a:solidFill>
              <a:schemeClr val="accent1">
                <a:lumMod val="60000"/>
              </a:schemeClr>
            </a:solidFill>
            <a:ln>
              <a:noFill/>
            </a:ln>
            <a:effectLst/>
            <a:extLst>
              <a:ext uri="{91240B29-F687-4F45-9708-019B960494DF}">
                <a14:hiddenLine xmlns:a14="http://schemas.microsoft.com/office/drawing/2010/main">
                  <a:noFill/>
                </a14:hiddenLine>
              </a:ext>
            </a:extLst>
          </c:spPr>
          <c:invertIfNegative val="0"/>
          <c:dPt>
            <c:idx val="10"/>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3-642B-4DCF-A356-D955C1AAD760}"/>
              </c:ext>
            </c:extLst>
          </c:dPt>
          <c:dPt>
            <c:idx val="20"/>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25-642B-4DCF-A356-D955C1AAD760}"/>
              </c:ext>
            </c:extLst>
          </c:dPt>
          <c:cat>
            <c:strRef>
              <c:f>'Figure B4.4.MS'!$D$44:$D$86</c:f>
              <c:strCache>
                <c:ptCount val="43"/>
                <c:pt idx="0">
                  <c:v>Korea</c:v>
                </c:pt>
                <c:pt idx="1">
                  <c:v>Japan</c:v>
                </c:pt>
                <c:pt idx="2">
                  <c:v>Australia</c:v>
                </c:pt>
                <c:pt idx="3">
                  <c:v>New Zealand</c:v>
                </c:pt>
                <c:pt idx="4">
                  <c:v>United States</c:v>
                </c:pt>
                <c:pt idx="5">
                  <c:v>Canada</c:v>
                </c:pt>
                <c:pt idx="6">
                  <c:v>Türkiye</c:v>
                </c:pt>
                <c:pt idx="7">
                  <c:v>Saudi Arabia</c:v>
                </c:pt>
                <c:pt idx="8">
                  <c:v>United Kingdom</c:v>
                </c:pt>
                <c:pt idx="9">
                  <c:v>India</c:v>
                </c:pt>
                <c:pt idx="10">
                  <c:v>OECD total</c:v>
                </c:pt>
                <c:pt idx="11">
                  <c:v>Ireland</c:v>
                </c:pt>
                <c:pt idx="12">
                  <c:v>Latvia</c:v>
                </c:pt>
                <c:pt idx="13">
                  <c:v>Finland</c:v>
                </c:pt>
                <c:pt idx="14">
                  <c:v>Germany</c:v>
                </c:pt>
                <c:pt idx="15">
                  <c:v>Hungary</c:v>
                </c:pt>
                <c:pt idx="16">
                  <c:v>Italy</c:v>
                </c:pt>
                <c:pt idx="17">
                  <c:v>Norway</c:v>
                </c:pt>
                <c:pt idx="18">
                  <c:v>Estonia</c:v>
                </c:pt>
                <c:pt idx="19">
                  <c:v>Lithuania</c:v>
                </c:pt>
                <c:pt idx="20">
                  <c:v>EU25 total</c:v>
                </c:pt>
                <c:pt idx="21">
                  <c:v>France</c:v>
                </c:pt>
                <c:pt idx="22">
                  <c:v>Poland</c:v>
                </c:pt>
                <c:pt idx="23">
                  <c:v>Czechia</c:v>
                </c:pt>
                <c:pt idx="24">
                  <c:v>Iceland</c:v>
                </c:pt>
                <c:pt idx="25">
                  <c:v>Romania</c:v>
                </c:pt>
                <c:pt idx="26">
                  <c:v>Bulgaria</c:v>
                </c:pt>
                <c:pt idx="27">
                  <c:v>Switzerland</c:v>
                </c:pt>
                <c:pt idx="28">
                  <c:v>Denmark</c:v>
                </c:pt>
                <c:pt idx="29">
                  <c:v>Luxembourg</c:v>
                </c:pt>
                <c:pt idx="30">
                  <c:v>Belgium</c:v>
                </c:pt>
                <c:pt idx="31">
                  <c:v>Brazil</c:v>
                </c:pt>
                <c:pt idx="32">
                  <c:v>Spain</c:v>
                </c:pt>
                <c:pt idx="33">
                  <c:v>Austria</c:v>
                </c:pt>
                <c:pt idx="34">
                  <c:v>Slovenia</c:v>
                </c:pt>
                <c:pt idx="35">
                  <c:v>Slovak Republic</c:v>
                </c:pt>
                <c:pt idx="36">
                  <c:v>Portugal</c:v>
                </c:pt>
                <c:pt idx="37">
                  <c:v>Croatia</c:v>
                </c:pt>
                <c:pt idx="38">
                  <c:v>South Africa</c:v>
                </c:pt>
                <c:pt idx="39">
                  <c:v>Colombia</c:v>
                </c:pt>
                <c:pt idx="40">
                  <c:v>Argentina</c:v>
                </c:pt>
                <c:pt idx="41">
                  <c:v>Chile</c:v>
                </c:pt>
                <c:pt idx="42">
                  <c:v>Mexico</c:v>
                </c:pt>
              </c:strCache>
            </c:strRef>
          </c:cat>
          <c:val>
            <c:numRef>
              <c:f>'Figure B4.4.MS'!$K$44:$K$86</c:f>
              <c:numCache>
                <c:formatCode>0</c:formatCode>
                <c:ptCount val="43"/>
                <c:pt idx="0">
                  <c:v>0</c:v>
                </c:pt>
                <c:pt idx="1">
                  <c:v>3.8499403259199998E-3</c:v>
                </c:pt>
                <c:pt idx="2">
                  <c:v>2.96698167742157</c:v>
                </c:pt>
                <c:pt idx="3">
                  <c:v>3.2960677082139997E-2</c:v>
                </c:pt>
                <c:pt idx="4">
                  <c:v>2.3861374098100002E-3</c:v>
                </c:pt>
                <c:pt idx="5">
                  <c:v>1.1863374625174401</c:v>
                </c:pt>
                <c:pt idx="6">
                  <c:v>4.8137893485780001E-2</c:v>
                </c:pt>
                <c:pt idx="7">
                  <c:v>0.85088016770970998</c:v>
                </c:pt>
                <c:pt idx="8">
                  <c:v>0</c:v>
                </c:pt>
                <c:pt idx="9">
                  <c:v>6.5645514223189996E-2</c:v>
                </c:pt>
                <c:pt idx="10">
                  <c:v>2.68537230835486</c:v>
                </c:pt>
                <c:pt idx="11">
                  <c:v>9.9651220727500003E-3</c:v>
                </c:pt>
                <c:pt idx="12">
                  <c:v>0</c:v>
                </c:pt>
                <c:pt idx="13">
                  <c:v>8.7029592038489394</c:v>
                </c:pt>
                <c:pt idx="14">
                  <c:v>6.8504738927733397</c:v>
                </c:pt>
                <c:pt idx="15">
                  <c:v>1.6774502755810002E-2</c:v>
                </c:pt>
                <c:pt idx="16">
                  <c:v>8.4509159229685302</c:v>
                </c:pt>
                <c:pt idx="17">
                  <c:v>3.0195884308040402</c:v>
                </c:pt>
                <c:pt idx="18">
                  <c:v>0.16430478537686999</c:v>
                </c:pt>
                <c:pt idx="19">
                  <c:v>0</c:v>
                </c:pt>
                <c:pt idx="20">
                  <c:v>6.5837419293909942</c:v>
                </c:pt>
                <c:pt idx="21">
                  <c:v>0.85467713626132003</c:v>
                </c:pt>
                <c:pt idx="22">
                  <c:v>1.0771992818671501</c:v>
                </c:pt>
                <c:pt idx="23">
                  <c:v>0.31807520079607998</c:v>
                </c:pt>
                <c:pt idx="24">
                  <c:v>0</c:v>
                </c:pt>
                <c:pt idx="25">
                  <c:v>0</c:v>
                </c:pt>
                <c:pt idx="26">
                  <c:v>0</c:v>
                </c:pt>
                <c:pt idx="27">
                  <c:v>4.2590158485548999</c:v>
                </c:pt>
                <c:pt idx="28">
                  <c:v>0</c:v>
                </c:pt>
                <c:pt idx="29">
                  <c:v>0</c:v>
                </c:pt>
                <c:pt idx="30">
                  <c:v>8.9139505246067596</c:v>
                </c:pt>
                <c:pt idx="31">
                  <c:v>1.0442309219407599</c:v>
                </c:pt>
                <c:pt idx="32">
                  <c:v>0.11452399130792</c:v>
                </c:pt>
                <c:pt idx="33">
                  <c:v>2.0664317653608202</c:v>
                </c:pt>
                <c:pt idx="34">
                  <c:v>0</c:v>
                </c:pt>
                <c:pt idx="35">
                  <c:v>0</c:v>
                </c:pt>
                <c:pt idx="36">
                  <c:v>0</c:v>
                </c:pt>
                <c:pt idx="37">
                  <c:v>0.16866250632484001</c:v>
                </c:pt>
                <c:pt idx="38">
                  <c:v>4.0244328097731197</c:v>
                </c:pt>
                <c:pt idx="39">
                  <c:v>0</c:v>
                </c:pt>
                <c:pt idx="40">
                  <c:v>0.11574074074074001</c:v>
                </c:pt>
                <c:pt idx="41">
                  <c:v>0.23628776833744</c:v>
                </c:pt>
                <c:pt idx="42">
                  <c:v>0</c:v>
                </c:pt>
              </c:numCache>
            </c:numRef>
          </c:val>
          <c:extLst>
            <c:ext xmlns:c16="http://schemas.microsoft.com/office/drawing/2014/chart" uri="{C3380CC4-5D6E-409C-BE32-E72D297353CC}">
              <c16:uniqueId val="{00000026-642B-4DCF-A356-D955C1AAD760}"/>
            </c:ext>
          </c:extLst>
        </c:ser>
        <c:dLbls>
          <c:showLegendKey val="0"/>
          <c:showVal val="0"/>
          <c:showCatName val="0"/>
          <c:showSerName val="0"/>
          <c:showPercent val="0"/>
          <c:showBubbleSize val="0"/>
        </c:dLbls>
        <c:gapWidth val="150"/>
        <c:overlap val="100"/>
        <c:axId val="392856704"/>
        <c:axId val="392858240"/>
      </c:bar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ax val="100"/>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a:t>
                </a:r>
              </a:p>
            </c:rich>
          </c:tx>
          <c:layout>
            <c:manualLayout>
              <c:xMode val="edge"/>
              <c:yMode val="edge"/>
              <c:x val="3.3017375523658736E-2"/>
              <c:y val="5.3913218218660103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4"/>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5"/>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6"/>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4.877822902639261E-2"/>
          <c:y val="1.4805251201105148E-2"/>
          <c:w val="0.93234931565918377"/>
          <c:h val="5.551969200414430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87827384681456"/>
          <c:y val="7.960077669758038E-2"/>
          <c:w val="0.73895489358847943"/>
          <c:h val="0.86977188705429431"/>
        </c:manualLayout>
      </c:layout>
      <c:barChart>
        <c:barDir val="bar"/>
        <c:grouping val="stacked"/>
        <c:varyColors val="0"/>
        <c:ser>
          <c:idx val="0"/>
          <c:order val="0"/>
          <c:tx>
            <c:strRef>
              <c:f>'Figure 1.'!$B$49</c:f>
              <c:strCache>
                <c:ptCount val="1"/>
                <c:pt idx="0">
                  <c:v>Level 1</c:v>
                </c:pt>
              </c:strCache>
            </c:strRef>
          </c:tx>
          <c:spPr>
            <a:solidFill>
              <a:srgbClr val="FF0000"/>
            </a:solidFill>
            <a:ln>
              <a:noFill/>
            </a:ln>
            <a:effectLst/>
          </c:spPr>
          <c:invertIfNegative val="0"/>
          <c:dPt>
            <c:idx val="16"/>
            <c:invertIfNegative val="0"/>
            <c:bubble3D val="0"/>
            <c:spPr>
              <a:solidFill>
                <a:srgbClr val="FF0000"/>
              </a:solidFill>
              <a:ln>
                <a:noFill/>
              </a:ln>
              <a:effectLst/>
            </c:spPr>
            <c:extLst>
              <c:ext xmlns:c16="http://schemas.microsoft.com/office/drawing/2014/chart" uri="{C3380CC4-5D6E-409C-BE32-E72D297353CC}">
                <c16:uniqueId val="{00000000-AAAC-4E80-8869-0F87E445EFE3}"/>
              </c:ext>
            </c:extLst>
          </c:dPt>
          <c:cat>
            <c:strRef>
              <c:f>'Figure 1.'!$A$50:$A$80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1.'!$B$50:$B$80</c:f>
              <c:numCache>
                <c:formatCode>#,##0.00</c:formatCode>
                <c:ptCount val="31"/>
                <c:pt idx="0">
                  <c:v>6.851410219557815</c:v>
                </c:pt>
                <c:pt idx="1">
                  <c:v>7.3175509782855919</c:v>
                </c:pt>
                <c:pt idx="2">
                  <c:v>5.9298618858963934</c:v>
                </c:pt>
                <c:pt idx="3">
                  <c:v>8.5512169767002728</c:v>
                </c:pt>
                <c:pt idx="4">
                  <c:v>9.7464887561400317</c:v>
                </c:pt>
                <c:pt idx="5">
                  <c:v>10.401106242613857</c:v>
                </c:pt>
                <c:pt idx="6">
                  <c:v>11.790929288172777</c:v>
                </c:pt>
                <c:pt idx="7">
                  <c:v>11.261242482328072</c:v>
                </c:pt>
                <c:pt idx="8">
                  <c:v>13.582811938677736</c:v>
                </c:pt>
                <c:pt idx="9">
                  <c:v>15.228133013693402</c:v>
                </c:pt>
                <c:pt idx="10">
                  <c:v>16.862312356208133</c:v>
                </c:pt>
                <c:pt idx="11">
                  <c:v>18.264810119114589</c:v>
                </c:pt>
                <c:pt idx="12">
                  <c:v>13.306794248011734</c:v>
                </c:pt>
                <c:pt idx="13">
                  <c:v>14.070127914875815</c:v>
                </c:pt>
                <c:pt idx="14">
                  <c:v>14.941224121521911</c:v>
                </c:pt>
                <c:pt idx="15">
                  <c:v>18.643219978477742</c:v>
                </c:pt>
                <c:pt idx="16">
                  <c:v>17.569465871943379</c:v>
                </c:pt>
                <c:pt idx="17">
                  <c:v>19.52673423678543</c:v>
                </c:pt>
                <c:pt idx="18">
                  <c:v>15.938602679340143</c:v>
                </c:pt>
                <c:pt idx="19">
                  <c:v>18.299445188500467</c:v>
                </c:pt>
                <c:pt idx="20">
                  <c:v>18.555772200185491</c:v>
                </c:pt>
                <c:pt idx="21">
                  <c:v>23.785716567764926</c:v>
                </c:pt>
                <c:pt idx="22">
                  <c:v>23.104892668742139</c:v>
                </c:pt>
                <c:pt idx="23">
                  <c:v>23.506126395160919</c:v>
                </c:pt>
                <c:pt idx="24">
                  <c:v>24.909867442080689</c:v>
                </c:pt>
                <c:pt idx="25">
                  <c:v>25.724811075876744</c:v>
                </c:pt>
                <c:pt idx="26">
                  <c:v>22.926593211166015</c:v>
                </c:pt>
                <c:pt idx="27">
                  <c:v>30.088029552139865</c:v>
                </c:pt>
                <c:pt idx="28">
                  <c:v>27.609415879152262</c:v>
                </c:pt>
                <c:pt idx="29">
                  <c:v>28.954784989854502</c:v>
                </c:pt>
                <c:pt idx="30">
                  <c:v>29.361211916118009</c:v>
                </c:pt>
              </c:numCache>
            </c:numRef>
          </c:val>
          <c:extLst xmlns:c15="http://schemas.microsoft.com/office/drawing/2012/chart">
            <c:ext xmlns:c16="http://schemas.microsoft.com/office/drawing/2014/chart" uri="{C3380CC4-5D6E-409C-BE32-E72D297353CC}">
              <c16:uniqueId val="{00000000-1595-4208-96CF-9907B3FEF915}"/>
            </c:ext>
          </c:extLst>
        </c:ser>
        <c:ser>
          <c:idx val="2"/>
          <c:order val="1"/>
          <c:tx>
            <c:strRef>
              <c:f>'Figure 1.'!$C$49</c:f>
              <c:strCache>
                <c:ptCount val="1"/>
                <c:pt idx="0">
                  <c:v>Below level 1</c:v>
                </c:pt>
              </c:strCache>
            </c:strRef>
          </c:tx>
          <c:spPr>
            <a:solidFill>
              <a:srgbClr val="C00000"/>
            </a:solidFill>
            <a:ln>
              <a:noFill/>
            </a:ln>
            <a:effectLst/>
          </c:spPr>
          <c:invertIfNegative val="0"/>
          <c:dPt>
            <c:idx val="16"/>
            <c:invertIfNegative val="0"/>
            <c:bubble3D val="0"/>
            <c:spPr>
              <a:solidFill>
                <a:srgbClr val="C00000"/>
              </a:solidFill>
              <a:ln>
                <a:noFill/>
              </a:ln>
              <a:effectLst/>
            </c:spPr>
            <c:extLst>
              <c:ext xmlns:c16="http://schemas.microsoft.com/office/drawing/2014/chart" uri="{C3380CC4-5D6E-409C-BE32-E72D297353CC}">
                <c16:uniqueId val="{00000001-AAAC-4E80-8869-0F87E445EFE3}"/>
              </c:ext>
            </c:extLst>
          </c:dPt>
          <c:cat>
            <c:strRef>
              <c:f>'Figure 1.'!$A$50:$A$80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1.'!$C$50:$C$80</c:f>
              <c:numCache>
                <c:formatCode>#,##0.00</c:formatCode>
                <c:ptCount val="31"/>
                <c:pt idx="0">
                  <c:v>3.9254632881257749</c:v>
                </c:pt>
                <c:pt idx="1">
                  <c:v>4.0733052041126614</c:v>
                </c:pt>
                <c:pt idx="2">
                  <c:v>6.4384496914744735</c:v>
                </c:pt>
                <c:pt idx="3">
                  <c:v>7.2969482522271463</c:v>
                </c:pt>
                <c:pt idx="4">
                  <c:v>6.6761231918097383</c:v>
                </c:pt>
                <c:pt idx="5">
                  <c:v>7.7132444683559571</c:v>
                </c:pt>
                <c:pt idx="6">
                  <c:v>6.6525196409815939</c:v>
                </c:pt>
                <c:pt idx="7">
                  <c:v>7.9701154810033445</c:v>
                </c:pt>
                <c:pt idx="8">
                  <c:v>6.6366088615254473</c:v>
                </c:pt>
                <c:pt idx="9">
                  <c:v>5.9327256379614184</c:v>
                </c:pt>
                <c:pt idx="10">
                  <c:v>6.0350600955334945</c:v>
                </c:pt>
                <c:pt idx="11">
                  <c:v>4.9798922753873516</c:v>
                </c:pt>
                <c:pt idx="12">
                  <c:v>9.960468409054597</c:v>
                </c:pt>
                <c:pt idx="13">
                  <c:v>10.12044747152396</c:v>
                </c:pt>
                <c:pt idx="14">
                  <c:v>10.149898486820344</c:v>
                </c:pt>
                <c:pt idx="15">
                  <c:v>7.2990986391368722</c:v>
                </c:pt>
                <c:pt idx="16">
                  <c:v>9.5620957218821676</c:v>
                </c:pt>
                <c:pt idx="17">
                  <c:v>8.5118859702500078</c:v>
                </c:pt>
                <c:pt idx="18">
                  <c:v>12.399614961774786</c:v>
                </c:pt>
                <c:pt idx="19">
                  <c:v>11.538468436823301</c:v>
                </c:pt>
                <c:pt idx="20">
                  <c:v>12.196908734918887</c:v>
                </c:pt>
                <c:pt idx="21">
                  <c:v>8.5683891593784391</c:v>
                </c:pt>
                <c:pt idx="22">
                  <c:v>9.5878127199855356</c:v>
                </c:pt>
                <c:pt idx="23">
                  <c:v>9.3269600425489454</c:v>
                </c:pt>
                <c:pt idx="24">
                  <c:v>9.8524375871298648</c:v>
                </c:pt>
                <c:pt idx="25">
                  <c:v>11.054775342957001</c:v>
                </c:pt>
                <c:pt idx="26">
                  <c:v>14.863104265983715</c:v>
                </c:pt>
                <c:pt idx="27">
                  <c:v>9.1081764680007922</c:v>
                </c:pt>
                <c:pt idx="28">
                  <c:v>12.71852614256116</c:v>
                </c:pt>
                <c:pt idx="29">
                  <c:v>16.568125559854586</c:v>
                </c:pt>
                <c:pt idx="30">
                  <c:v>27.657107417631682</c:v>
                </c:pt>
              </c:numCache>
            </c:numRef>
          </c:val>
          <c:extLst>
            <c:ext xmlns:c16="http://schemas.microsoft.com/office/drawing/2014/chart" uri="{C3380CC4-5D6E-409C-BE32-E72D297353CC}">
              <c16:uniqueId val="{00000001-1595-4208-96CF-9907B3FEF915}"/>
            </c:ext>
          </c:extLst>
        </c:ser>
        <c:ser>
          <c:idx val="1"/>
          <c:order val="2"/>
          <c:tx>
            <c:strRef>
              <c:f>'Figure 1.'!$D$49</c:f>
              <c:strCache>
                <c:ptCount val="1"/>
                <c:pt idx="0">
                  <c:v>Level 1</c:v>
                </c:pt>
              </c:strCache>
            </c:strRef>
          </c:tx>
          <c:spPr>
            <a:solidFill>
              <a:srgbClr val="0089D0"/>
            </a:solidFill>
            <a:ln>
              <a:noFill/>
            </a:ln>
            <a:effectLst/>
          </c:spPr>
          <c:invertIfNegative val="0"/>
          <c:cat>
            <c:strRef>
              <c:f>'Figure 1.'!$A$50:$A$80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1.'!$D$50</c:f>
              <c:numCache>
                <c:formatCode>#,##0.00</c:formatCode>
                <c:ptCount val="1"/>
                <c:pt idx="0">
                  <c:v>0</c:v>
                </c:pt>
              </c:numCache>
            </c:numRef>
          </c:val>
          <c:extLst>
            <c:ext xmlns:c16="http://schemas.microsoft.com/office/drawing/2014/chart" uri="{C3380CC4-5D6E-409C-BE32-E72D297353CC}">
              <c16:uniqueId val="{00000002-1595-4208-96CF-9907B3FEF915}"/>
            </c:ext>
          </c:extLst>
        </c:ser>
        <c:dLbls>
          <c:showLegendKey val="0"/>
          <c:showVal val="0"/>
          <c:showCatName val="0"/>
          <c:showSerName val="0"/>
          <c:showPercent val="0"/>
          <c:showBubbleSize val="0"/>
        </c:dLbls>
        <c:gapWidth val="150"/>
        <c:overlap val="100"/>
        <c:axId val="1549299840"/>
        <c:axId val="1731664080"/>
      </c:barChart>
      <c:catAx>
        <c:axId val="1549299840"/>
        <c:scaling>
          <c:orientation val="maxMin"/>
        </c:scaling>
        <c:delete val="0"/>
        <c:axPos val="r"/>
        <c:majorGridlines>
          <c:spPr>
            <a:ln w="3175" cap="flat" cmpd="sng" algn="ctr">
              <a:solidFill>
                <a:schemeClr val="bg1"/>
              </a:solidFill>
              <a:prstDash val="solid"/>
              <a:round/>
            </a:ln>
            <a:effectLst/>
          </c:spPr>
        </c:majorGridlines>
        <c:numFmt formatCode="General" sourceLinked="1"/>
        <c:majorTickMark val="in"/>
        <c:minorTickMark val="none"/>
        <c:tickLblPos val="high"/>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axMin"/>
          <c:max val="60"/>
        </c:scaling>
        <c:delete val="0"/>
        <c:axPos val="t"/>
        <c:majorGridlines>
          <c:spPr>
            <a:ln w="12700" cap="flat" cmpd="sng" algn="ctr">
              <a:solidFill>
                <a:srgbClr val="D9D9D9"/>
              </a:solidFill>
              <a:prstDash val="solid"/>
              <a:round/>
            </a:ln>
            <a:effectLst/>
          </c:spPr>
        </c:majorGridlines>
        <c:numFmt formatCode="General" sourceLinked="0"/>
        <c:majorTickMark val="in"/>
        <c:minorTickMark val="none"/>
        <c:tickLblPos val="high"/>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delete val="1"/>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0.44362231103021682"/>
          <c:y val="1.063769511252249E-2"/>
          <c:w val="0.53586348188888444"/>
          <c:h val="3.9684051591899278E-2"/>
        </c:manualLayout>
      </c:layout>
      <c:overlay val="1"/>
      <c:spPr>
        <a:solidFill>
          <a:srgbClr val="EAEAEA">
            <a:alpha val="0"/>
          </a:srgbClr>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819435488473819E-2"/>
          <c:y val="7.8843171215507837E-2"/>
          <c:w val="0.9457560117759185"/>
          <c:h val="0.87234110861166492"/>
        </c:manualLayout>
      </c:layout>
      <c:barChart>
        <c:barDir val="bar"/>
        <c:grouping val="stacked"/>
        <c:varyColors val="0"/>
        <c:ser>
          <c:idx val="1"/>
          <c:order val="0"/>
          <c:tx>
            <c:strRef>
              <c:f>'Figure 1.'!$G$49</c:f>
              <c:strCache>
                <c:ptCount val="1"/>
                <c:pt idx="0">
                  <c:v>Level 2</c:v>
                </c:pt>
              </c:strCache>
            </c:strRef>
          </c:tx>
          <c:spPr>
            <a:solidFill>
              <a:schemeClr val="accent2"/>
            </a:solidFill>
            <a:ln>
              <a:noFill/>
            </a:ln>
            <a:effectLst/>
          </c:spPr>
          <c:invertIfNegative val="0"/>
          <c:dPt>
            <c:idx val="16"/>
            <c:invertIfNegative val="0"/>
            <c:bubble3D val="0"/>
            <c:spPr>
              <a:solidFill>
                <a:srgbClr val="F25602"/>
              </a:solidFill>
              <a:ln>
                <a:noFill/>
              </a:ln>
              <a:effectLst/>
            </c:spPr>
            <c:extLst>
              <c:ext xmlns:c16="http://schemas.microsoft.com/office/drawing/2014/chart" uri="{C3380CC4-5D6E-409C-BE32-E72D297353CC}">
                <c16:uniqueId val="{00000001-941F-40A7-8200-A30B21D344DB}"/>
              </c:ext>
            </c:extLst>
          </c:dPt>
          <c:cat>
            <c:strRef>
              <c:f>'Figure 1.'!$F$50:$F$80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1.'!$G$50:$G$80</c:f>
              <c:numCache>
                <c:formatCode>#,##0.00</c:formatCode>
                <c:ptCount val="31"/>
                <c:pt idx="0">
                  <c:v>23.957612201994589</c:v>
                </c:pt>
                <c:pt idx="1">
                  <c:v>24.603593050827875</c:v>
                </c:pt>
                <c:pt idx="2">
                  <c:v>16.545903068665304</c:v>
                </c:pt>
                <c:pt idx="3">
                  <c:v>23.603603479854652</c:v>
                </c:pt>
                <c:pt idx="4">
                  <c:v>25.107612563408438</c:v>
                </c:pt>
                <c:pt idx="5">
                  <c:v>26.244597412783861</c:v>
                </c:pt>
                <c:pt idx="6">
                  <c:v>31.292200066149448</c:v>
                </c:pt>
                <c:pt idx="7">
                  <c:v>24.60606733194173</c:v>
                </c:pt>
                <c:pt idx="8">
                  <c:v>28.793042089527347</c:v>
                </c:pt>
                <c:pt idx="9">
                  <c:v>26.184036535383854</c:v>
                </c:pt>
                <c:pt idx="10">
                  <c:v>38.369829215112276</c:v>
                </c:pt>
                <c:pt idx="11">
                  <c:v>44.747354204270465</c:v>
                </c:pt>
                <c:pt idx="12">
                  <c:v>28.027746631650771</c:v>
                </c:pt>
                <c:pt idx="13">
                  <c:v>27.524291481921409</c:v>
                </c:pt>
                <c:pt idx="14">
                  <c:v>30.095979781660823</c:v>
                </c:pt>
                <c:pt idx="15">
                  <c:v>33.867287116199286</c:v>
                </c:pt>
                <c:pt idx="16">
                  <c:v>31.127804184534394</c:v>
                </c:pt>
                <c:pt idx="17">
                  <c:v>37.278893785371217</c:v>
                </c:pt>
                <c:pt idx="18">
                  <c:v>27.425423385678034</c:v>
                </c:pt>
                <c:pt idx="19">
                  <c:v>31.736218090200374</c:v>
                </c:pt>
                <c:pt idx="20">
                  <c:v>32.124792230626063</c:v>
                </c:pt>
                <c:pt idx="21">
                  <c:v>39.664864362838188</c:v>
                </c:pt>
                <c:pt idx="22">
                  <c:v>37.645238877334599</c:v>
                </c:pt>
                <c:pt idx="23">
                  <c:v>35.877871472465884</c:v>
                </c:pt>
                <c:pt idx="24">
                  <c:v>34.994724000555117</c:v>
                </c:pt>
                <c:pt idx="25">
                  <c:v>35.446478258161456</c:v>
                </c:pt>
                <c:pt idx="26">
                  <c:v>30.918335140586962</c:v>
                </c:pt>
                <c:pt idx="27">
                  <c:v>42.280662953255707</c:v>
                </c:pt>
                <c:pt idx="28">
                  <c:v>39.563412717445708</c:v>
                </c:pt>
                <c:pt idx="29">
                  <c:v>32.764942340517074</c:v>
                </c:pt>
                <c:pt idx="30">
                  <c:v>28.692601290480116</c:v>
                </c:pt>
              </c:numCache>
            </c:numRef>
          </c:val>
          <c:extLst>
            <c:ext xmlns:c16="http://schemas.microsoft.com/office/drawing/2014/chart" uri="{C3380CC4-5D6E-409C-BE32-E72D297353CC}">
              <c16:uniqueId val="{00000000-1E9D-49D7-A409-A5C8E17730A9}"/>
            </c:ext>
          </c:extLst>
        </c:ser>
        <c:ser>
          <c:idx val="3"/>
          <c:order val="1"/>
          <c:tx>
            <c:strRef>
              <c:f>'Figure 1.'!$H$49</c:f>
              <c:strCache>
                <c:ptCount val="1"/>
                <c:pt idx="0">
                  <c:v>Level 3</c:v>
                </c:pt>
              </c:strCache>
            </c:strRef>
          </c:tx>
          <c:spPr>
            <a:solidFill>
              <a:schemeClr val="accent4"/>
            </a:solidFill>
            <a:ln>
              <a:noFill/>
            </a:ln>
            <a:effectLst/>
          </c:spPr>
          <c:invertIfNegative val="0"/>
          <c:dPt>
            <c:idx val="16"/>
            <c:invertIfNegative val="0"/>
            <c:bubble3D val="0"/>
            <c:spPr>
              <a:solidFill>
                <a:srgbClr val="F79779"/>
              </a:solidFill>
              <a:ln>
                <a:noFill/>
              </a:ln>
              <a:effectLst/>
            </c:spPr>
            <c:extLst>
              <c:ext xmlns:c16="http://schemas.microsoft.com/office/drawing/2014/chart" uri="{C3380CC4-5D6E-409C-BE32-E72D297353CC}">
                <c16:uniqueId val="{00000000-941F-40A7-8200-A30B21D344DB}"/>
              </c:ext>
            </c:extLst>
          </c:dPt>
          <c:cat>
            <c:strRef>
              <c:f>'Figure 1.'!$F$50:$F$80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1.'!$H$50:$H$80</c:f>
              <c:numCache>
                <c:formatCode>#,##0.00</c:formatCode>
                <c:ptCount val="31"/>
                <c:pt idx="0">
                  <c:v>42.25301794769311</c:v>
                </c:pt>
                <c:pt idx="1">
                  <c:v>43.848059931085515</c:v>
                </c:pt>
                <c:pt idx="2">
                  <c:v>35.662079181924298</c:v>
                </c:pt>
                <c:pt idx="3">
                  <c:v>40.306160856316524</c:v>
                </c:pt>
                <c:pt idx="4">
                  <c:v>40.136514933708639</c:v>
                </c:pt>
                <c:pt idx="5">
                  <c:v>39.950380178235925</c:v>
                </c:pt>
                <c:pt idx="6">
                  <c:v>35.875296418909855</c:v>
                </c:pt>
                <c:pt idx="7">
                  <c:v>37.243559783408379</c:v>
                </c:pt>
                <c:pt idx="8">
                  <c:v>36.487938164602774</c:v>
                </c:pt>
                <c:pt idx="9">
                  <c:v>34.380988420413665</c:v>
                </c:pt>
                <c:pt idx="10">
                  <c:v>30.713371066301342</c:v>
                </c:pt>
                <c:pt idx="11">
                  <c:v>28.966366428898922</c:v>
                </c:pt>
                <c:pt idx="12">
                  <c:v>34.3976540769035</c:v>
                </c:pt>
                <c:pt idx="13">
                  <c:v>34.564684823526122</c:v>
                </c:pt>
                <c:pt idx="14">
                  <c:v>31.363359729005253</c:v>
                </c:pt>
                <c:pt idx="15">
                  <c:v>30.761784519981468</c:v>
                </c:pt>
                <c:pt idx="16">
                  <c:v>30.192193560491209</c:v>
                </c:pt>
                <c:pt idx="17">
                  <c:v>27.105772930204388</c:v>
                </c:pt>
                <c:pt idx="18">
                  <c:v>30.160299965924828</c:v>
                </c:pt>
                <c:pt idx="19">
                  <c:v>29.905542534656391</c:v>
                </c:pt>
                <c:pt idx="20">
                  <c:v>28.132768778522831</c:v>
                </c:pt>
                <c:pt idx="21">
                  <c:v>23.838737137554581</c:v>
                </c:pt>
                <c:pt idx="22">
                  <c:v>24.805763123476037</c:v>
                </c:pt>
                <c:pt idx="23">
                  <c:v>25.550694724856179</c:v>
                </c:pt>
                <c:pt idx="24">
                  <c:v>24.2663171805589</c:v>
                </c:pt>
                <c:pt idx="25">
                  <c:v>22.777173308809068</c:v>
                </c:pt>
                <c:pt idx="26">
                  <c:v>24.203506325851748</c:v>
                </c:pt>
                <c:pt idx="27">
                  <c:v>16.569167790597771</c:v>
                </c:pt>
                <c:pt idx="28">
                  <c:v>17.570663820360789</c:v>
                </c:pt>
                <c:pt idx="29">
                  <c:v>18.338768990082652</c:v>
                </c:pt>
                <c:pt idx="30">
                  <c:v>12.542993112077747</c:v>
                </c:pt>
              </c:numCache>
            </c:numRef>
          </c:val>
          <c:extLst>
            <c:ext xmlns:c16="http://schemas.microsoft.com/office/drawing/2014/chart" uri="{C3380CC4-5D6E-409C-BE32-E72D297353CC}">
              <c16:uniqueId val="{00000001-1E9D-49D7-A409-A5C8E17730A9}"/>
            </c:ext>
          </c:extLst>
        </c:ser>
        <c:ser>
          <c:idx val="2"/>
          <c:order val="2"/>
          <c:tx>
            <c:strRef>
              <c:f>'Figure 1.'!$I$49</c:f>
              <c:strCache>
                <c:ptCount val="1"/>
                <c:pt idx="0">
                  <c:v>Level 4</c:v>
                </c:pt>
              </c:strCache>
            </c:strRef>
          </c:tx>
          <c:spPr>
            <a:solidFill>
              <a:schemeClr val="accent3"/>
            </a:solidFill>
            <a:ln>
              <a:noFill/>
            </a:ln>
            <a:effectLst/>
          </c:spPr>
          <c:invertIfNegative val="0"/>
          <c:dPt>
            <c:idx val="16"/>
            <c:invertIfNegative val="0"/>
            <c:bubble3D val="0"/>
            <c:spPr>
              <a:solidFill>
                <a:srgbClr val="FAC2B0"/>
              </a:solidFill>
              <a:ln>
                <a:noFill/>
              </a:ln>
              <a:effectLst/>
            </c:spPr>
            <c:extLst>
              <c:ext xmlns:c16="http://schemas.microsoft.com/office/drawing/2014/chart" uri="{C3380CC4-5D6E-409C-BE32-E72D297353CC}">
                <c16:uniqueId val="{00000002-941F-40A7-8200-A30B21D344DB}"/>
              </c:ext>
            </c:extLst>
          </c:dPt>
          <c:cat>
            <c:strRef>
              <c:f>'Figure 1.'!$F$50:$F$80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1.'!$I$50:$I$80</c:f>
              <c:numCache>
                <c:formatCode>#,##0.00</c:formatCode>
                <c:ptCount val="31"/>
                <c:pt idx="0">
                  <c:v>20.571456896457825</c:v>
                </c:pt>
                <c:pt idx="1">
                  <c:v>18.481656455771599</c:v>
                </c:pt>
                <c:pt idx="2">
                  <c:v>29.039779705292148</c:v>
                </c:pt>
                <c:pt idx="3">
                  <c:v>18.337478899649998</c:v>
                </c:pt>
                <c:pt idx="4">
                  <c:v>16.861507162178341</c:v>
                </c:pt>
                <c:pt idx="5">
                  <c:v>14.692750950723971</c:v>
                </c:pt>
                <c:pt idx="6">
                  <c:v>13.277331527016301</c:v>
                </c:pt>
                <c:pt idx="7">
                  <c:v>17.04921655163734</c:v>
                </c:pt>
                <c:pt idx="8">
                  <c:v>13.313112498204518</c:v>
                </c:pt>
                <c:pt idx="9">
                  <c:v>15.926573705099564</c:v>
                </c:pt>
                <c:pt idx="10">
                  <c:v>7.4192276707379357</c:v>
                </c:pt>
                <c:pt idx="11">
                  <c:v>2.9809567500684508</c:v>
                </c:pt>
                <c:pt idx="12">
                  <c:v>13.199058713530242</c:v>
                </c:pt>
                <c:pt idx="13">
                  <c:v>12.548397060571256</c:v>
                </c:pt>
                <c:pt idx="14">
                  <c:v>12.151677738626852</c:v>
                </c:pt>
                <c:pt idx="15">
                  <c:v>8.7379198585013107</c:v>
                </c:pt>
                <c:pt idx="16">
                  <c:v>10.468623799820675</c:v>
                </c:pt>
                <c:pt idx="17">
                  <c:v>7.0513076525289948</c:v>
                </c:pt>
                <c:pt idx="18">
                  <c:v>12.663815897116601</c:v>
                </c:pt>
                <c:pt idx="19">
                  <c:v>7.9981093641819161</c:v>
                </c:pt>
                <c:pt idx="20">
                  <c:v>8.273869925160934</c:v>
                </c:pt>
                <c:pt idx="21">
                  <c:v>3.9836442706782922</c:v>
                </c:pt>
                <c:pt idx="22">
                  <c:v>4.6607500962976074</c:v>
                </c:pt>
                <c:pt idx="23">
                  <c:v>5.3416976112966239</c:v>
                </c:pt>
                <c:pt idx="24">
                  <c:v>5.6765996662547558</c:v>
                </c:pt>
                <c:pt idx="25">
                  <c:v>4.7122943641165635</c:v>
                </c:pt>
                <c:pt idx="26">
                  <c:v>6.6224109100443576</c:v>
                </c:pt>
                <c:pt idx="27">
                  <c:v>1.911694902699945</c:v>
                </c:pt>
                <c:pt idx="28">
                  <c:v>2.2767622328152242</c:v>
                </c:pt>
                <c:pt idx="29">
                  <c:v>3.2059455254806277</c:v>
                </c:pt>
                <c:pt idx="30">
                  <c:v>1.6743932845884328</c:v>
                </c:pt>
              </c:numCache>
            </c:numRef>
          </c:val>
          <c:extLst>
            <c:ext xmlns:c16="http://schemas.microsoft.com/office/drawing/2014/chart" uri="{C3380CC4-5D6E-409C-BE32-E72D297353CC}">
              <c16:uniqueId val="{00000002-1E9D-49D7-A409-A5C8E17730A9}"/>
            </c:ext>
          </c:extLst>
        </c:ser>
        <c:ser>
          <c:idx val="0"/>
          <c:order val="3"/>
          <c:tx>
            <c:strRef>
              <c:f>'Figure 1.'!$J$49</c:f>
              <c:strCache>
                <c:ptCount val="1"/>
                <c:pt idx="0">
                  <c:v>Level 5</c:v>
                </c:pt>
              </c:strCache>
            </c:strRef>
          </c:tx>
          <c:spPr>
            <a:solidFill>
              <a:schemeClr val="accent1"/>
            </a:solidFill>
            <a:ln>
              <a:noFill/>
            </a:ln>
            <a:effectLst/>
          </c:spPr>
          <c:invertIfNegative val="0"/>
          <c:dPt>
            <c:idx val="16"/>
            <c:invertIfNegative val="0"/>
            <c:bubble3D val="0"/>
            <c:spPr>
              <a:solidFill>
                <a:srgbClr val="E4644B"/>
              </a:solidFill>
              <a:ln>
                <a:noFill/>
              </a:ln>
              <a:effectLst/>
            </c:spPr>
            <c:extLst>
              <c:ext xmlns:c16="http://schemas.microsoft.com/office/drawing/2014/chart" uri="{C3380CC4-5D6E-409C-BE32-E72D297353CC}">
                <c16:uniqueId val="{00000003-941F-40A7-8200-A30B21D344DB}"/>
              </c:ext>
            </c:extLst>
          </c:dPt>
          <c:cat>
            <c:strRef>
              <c:f>'Figure 1.'!$F$50:$F$80</c:f>
              <c:strCache>
                <c:ptCount val="31"/>
                <c:pt idx="0">
                  <c:v>Japan</c:v>
                </c:pt>
                <c:pt idx="1">
                  <c:v>Sweden</c:v>
                </c:pt>
                <c:pt idx="2">
                  <c:v>Finland</c:v>
                </c:pt>
                <c:pt idx="3">
                  <c:v>Norway</c:v>
                </c:pt>
                <c:pt idx="4">
                  <c:v>Netherlands</c:v>
                </c:pt>
                <c:pt idx="5">
                  <c:v>Denmark</c:v>
                </c:pt>
                <c:pt idx="6">
                  <c:v>England (UK)</c:v>
                </c:pt>
                <c:pt idx="7">
                  <c:v>Flemish Region (Belgium)</c:v>
                </c:pt>
                <c:pt idx="8">
                  <c:v>Canada</c:v>
                </c:pt>
                <c:pt idx="9">
                  <c:v>Estonia</c:v>
                </c:pt>
                <c:pt idx="10">
                  <c:v>Ireland</c:v>
                </c:pt>
                <c:pt idx="11">
                  <c:v>Slovak Republic</c:v>
                </c:pt>
                <c:pt idx="12">
                  <c:v>Germany</c:v>
                </c:pt>
                <c:pt idx="13">
                  <c:v>Switzerland</c:v>
                </c:pt>
                <c:pt idx="14">
                  <c:v>New Zealand</c:v>
                </c:pt>
                <c:pt idx="15">
                  <c:v>Czechia</c:v>
                </c:pt>
                <c:pt idx="16">
                  <c:v>OECD average</c:v>
                </c:pt>
                <c:pt idx="17">
                  <c:v>Croatia</c:v>
                </c:pt>
                <c:pt idx="18">
                  <c:v>United States</c:v>
                </c:pt>
                <c:pt idx="19">
                  <c:v>France</c:v>
                </c:pt>
                <c:pt idx="20">
                  <c:v>Austria</c:v>
                </c:pt>
                <c:pt idx="21">
                  <c:v>Spain</c:v>
                </c:pt>
                <c:pt idx="22">
                  <c:v>Korea</c:v>
                </c:pt>
                <c:pt idx="23">
                  <c:v>Hungary</c:v>
                </c:pt>
                <c:pt idx="24">
                  <c:v>Latvia</c:v>
                </c:pt>
                <c:pt idx="25">
                  <c:v>Italy</c:v>
                </c:pt>
                <c:pt idx="26">
                  <c:v>Israel</c:v>
                </c:pt>
                <c:pt idx="27">
                  <c:v>Lithuania</c:v>
                </c:pt>
                <c:pt idx="28">
                  <c:v>Poland</c:v>
                </c:pt>
                <c:pt idx="29">
                  <c:v>Portugal</c:v>
                </c:pt>
                <c:pt idx="30">
                  <c:v>Chile</c:v>
                </c:pt>
              </c:strCache>
            </c:strRef>
          </c:cat>
          <c:val>
            <c:numRef>
              <c:f>'Figure 1.'!$J$50:$J$80</c:f>
              <c:numCache>
                <c:formatCode>#,##0.00</c:formatCode>
                <c:ptCount val="31"/>
                <c:pt idx="0">
                  <c:v>2.4410394461709064</c:v>
                </c:pt>
                <c:pt idx="1">
                  <c:v>1.6758343799167781</c:v>
                </c:pt>
                <c:pt idx="2">
                  <c:v>6.3839264667473783</c:v>
                </c:pt>
                <c:pt idx="3">
                  <c:v>1.9045915352514122</c:v>
                </c:pt>
                <c:pt idx="4">
                  <c:v>1.4717533927548203</c:v>
                </c:pt>
                <c:pt idx="5">
                  <c:v>0.99792074728642799</c:v>
                </c:pt>
                <c:pt idx="6">
                  <c:v>1.1117230587700344</c:v>
                </c:pt>
                <c:pt idx="7">
                  <c:v>1.8697983696811544</c:v>
                </c:pt>
                <c:pt idx="8">
                  <c:v>1.1864864474621679</c:v>
                </c:pt>
                <c:pt idx="9">
                  <c:v>2.3475426874481027</c:v>
                </c:pt>
                <c:pt idx="10">
                  <c:v>0.60019959610682683</c:v>
                </c:pt>
                <c:pt idx="11">
                  <c:v>6.0620222260232171E-2</c:v>
                </c:pt>
                <c:pt idx="12">
                  <c:v>1.1082779208491704</c:v>
                </c:pt>
                <c:pt idx="13">
                  <c:v>1.1720512475814442</c:v>
                </c:pt>
                <c:pt idx="14">
                  <c:v>1.2978601423648257</c:v>
                </c:pt>
                <c:pt idx="15">
                  <c:v>0.6906898877033254</c:v>
                </c:pt>
                <c:pt idx="16">
                  <c:v>1.0798168613281907</c:v>
                </c:pt>
                <c:pt idx="17">
                  <c:v>0.52540542485998099</c:v>
                </c:pt>
                <c:pt idx="18">
                  <c:v>1.4122431101656179</c:v>
                </c:pt>
                <c:pt idx="19">
                  <c:v>0.52221638563755335</c:v>
                </c:pt>
                <c:pt idx="20">
                  <c:v>0.7158881305858007</c:v>
                </c:pt>
                <c:pt idx="21">
                  <c:v>0.15864850178558892</c:v>
                </c:pt>
                <c:pt idx="22">
                  <c:v>0.19554251416408733</c:v>
                </c:pt>
                <c:pt idx="23">
                  <c:v>0.39664975367145616</c:v>
                </c:pt>
                <c:pt idx="24">
                  <c:v>0.30005412342068161</c:v>
                </c:pt>
                <c:pt idx="25">
                  <c:v>0.28446765007917135</c:v>
                </c:pt>
                <c:pt idx="26">
                  <c:v>0.46605014636719799</c:v>
                </c:pt>
                <c:pt idx="27">
                  <c:v>4.2268333305923646E-2</c:v>
                </c:pt>
                <c:pt idx="28">
                  <c:v>0.26121920766486795</c:v>
                </c:pt>
                <c:pt idx="29">
                  <c:v>0.16743259421055534</c:v>
                </c:pt>
                <c:pt idx="30">
                  <c:v>7.1692979104010221E-2</c:v>
                </c:pt>
              </c:numCache>
            </c:numRef>
          </c:val>
          <c:extLst>
            <c:ext xmlns:c16="http://schemas.microsoft.com/office/drawing/2014/chart" uri="{C3380CC4-5D6E-409C-BE32-E72D297353CC}">
              <c16:uniqueId val="{00000003-1E9D-49D7-A409-A5C8E17730A9}"/>
            </c:ext>
          </c:extLst>
        </c:ser>
        <c:dLbls>
          <c:showLegendKey val="0"/>
          <c:showVal val="0"/>
          <c:showCatName val="0"/>
          <c:showSerName val="0"/>
          <c:showPercent val="0"/>
          <c:showBubbleSize val="0"/>
        </c:dLbls>
        <c:gapWidth val="150"/>
        <c:overlap val="100"/>
        <c:axId val="1549299840"/>
        <c:axId val="1731664080"/>
      </c:barChart>
      <c:catAx>
        <c:axId val="1549299840"/>
        <c:scaling>
          <c:orientation val="maxMin"/>
        </c:scaling>
        <c:delete val="1"/>
        <c:axPos val="l"/>
        <c:majorGridlines>
          <c:spPr>
            <a:ln w="9525" cap="flat" cmpd="sng" algn="ctr">
              <a:solidFill>
                <a:schemeClr val="bg1"/>
              </a:solidFill>
              <a:round/>
            </a:ln>
            <a:effectLst/>
          </c:spPr>
        </c:majorGridlines>
        <c:numFmt formatCode="General" sourceLinked="1"/>
        <c:majorTickMark val="in"/>
        <c:minorTickMark val="none"/>
        <c:tickLblPos val="low"/>
        <c:crossAx val="1731664080"/>
        <c:crosses val="autoZero"/>
        <c:auto val="1"/>
        <c:lblAlgn val="ctr"/>
        <c:lblOffset val="0"/>
        <c:noMultiLvlLbl val="0"/>
      </c:catAx>
      <c:valAx>
        <c:axId val="1731664080"/>
        <c:scaling>
          <c:orientation val="minMax"/>
          <c:max val="90"/>
        </c:scaling>
        <c:delete val="0"/>
        <c:axPos val="t"/>
        <c:majorGridlines>
          <c:spPr>
            <a:ln w="12700" cap="flat" cmpd="sng" algn="ctr">
              <a:solidFill>
                <a:srgbClr val="D9D9D9"/>
              </a:solidFill>
              <a:prstDash val="solid"/>
              <a:round/>
            </a:ln>
            <a:effectLst/>
          </c:spPr>
        </c:majorGridlines>
        <c:numFmt formatCode="General" sourceLinked="0"/>
        <c:majorTickMark val="in"/>
        <c:minorTickMark val="none"/>
        <c:tickLblPos val="high"/>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majorUnit val="10"/>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2.557506160037596E-2"/>
          <c:y val="1.1670983935166307E-2"/>
          <c:w val="0.70453466954497634"/>
          <c:h val="3.9595620848568769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14663157083228E-2"/>
          <c:y val="0.12099317983931802"/>
          <c:w val="0.93215050092328477"/>
          <c:h val="0.53667322922040239"/>
        </c:manualLayout>
      </c:layout>
      <c:lineChart>
        <c:grouping val="standard"/>
        <c:varyColors val="0"/>
        <c:ser>
          <c:idx val="0"/>
          <c:order val="1"/>
          <c:tx>
            <c:strRef>
              <c:f>'Figure 5.'!$C$25</c:f>
              <c:strCache>
                <c:ptCount val="1"/>
                <c:pt idx="0">
                  <c:v>Tertiary (2023)</c:v>
                </c:pt>
              </c:strCache>
            </c:strRef>
          </c:tx>
          <c:spPr>
            <a:ln w="25400" cap="rnd">
              <a:noFill/>
              <a:round/>
            </a:ln>
            <a:effectLst/>
          </c:spPr>
          <c:marker>
            <c:symbol val="diamond"/>
            <c:size val="8"/>
            <c:spPr>
              <a:solidFill>
                <a:schemeClr val="accent1"/>
              </a:solidFill>
              <a:ln w="9525">
                <a:solidFill>
                  <a:schemeClr val="accent1"/>
                </a:solidFill>
              </a:ln>
              <a:effectLst/>
            </c:spPr>
          </c:marker>
          <c:dPt>
            <c:idx val="16"/>
            <c:marker>
              <c:symbol val="diamond"/>
              <c:size val="8"/>
              <c:spPr>
                <a:solidFill>
                  <a:srgbClr val="DD2C00"/>
                </a:solidFill>
                <a:ln w="9525">
                  <a:solidFill>
                    <a:srgbClr val="DD2C00"/>
                  </a:solidFill>
                </a:ln>
                <a:effectLst/>
              </c:spPr>
            </c:marker>
            <c:bubble3D val="0"/>
            <c:extLst>
              <c:ext xmlns:c16="http://schemas.microsoft.com/office/drawing/2014/chart" uri="{C3380CC4-5D6E-409C-BE32-E72D297353CC}">
                <c16:uniqueId val="{00000002-4428-4FD6-91F0-12861531E811}"/>
              </c:ext>
            </c:extLst>
          </c:dPt>
          <c:cat>
            <c:strRef>
              <c:f>'Figure 5.'!$A$26:$A$56</c:f>
              <c:strCache>
                <c:ptCount val="31"/>
                <c:pt idx="0">
                  <c:v>Finland</c:v>
                </c:pt>
                <c:pt idx="1">
                  <c:v>Japan</c:v>
                </c:pt>
                <c:pt idx="2">
                  <c:v>Flemish Region (Belgium)</c:v>
                </c:pt>
                <c:pt idx="3">
                  <c:v>Netherlands</c:v>
                </c:pt>
                <c:pt idx="4">
                  <c:v>Norway</c:v>
                </c:pt>
                <c:pt idx="5">
                  <c:v>Sweden</c:v>
                </c:pt>
                <c:pt idx="6">
                  <c:v>Denmark</c:v>
                </c:pt>
                <c:pt idx="7">
                  <c:v>Estonia</c:v>
                </c:pt>
                <c:pt idx="8">
                  <c:v>Germany</c:v>
                </c:pt>
                <c:pt idx="9">
                  <c:v>Czechia</c:v>
                </c:pt>
                <c:pt idx="10">
                  <c:v>Switzerland</c:v>
                </c:pt>
                <c:pt idx="11">
                  <c:v>England (UK)</c:v>
                </c:pt>
                <c:pt idx="12">
                  <c:v>Canada</c:v>
                </c:pt>
                <c:pt idx="13">
                  <c:v>Austria</c:v>
                </c:pt>
                <c:pt idx="14">
                  <c:v>United States</c:v>
                </c:pt>
                <c:pt idx="15">
                  <c:v>France</c:v>
                </c:pt>
                <c:pt idx="16">
                  <c:v>OECD average</c:v>
                </c:pt>
                <c:pt idx="17">
                  <c:v>Hungary</c:v>
                </c:pt>
                <c:pt idx="18">
                  <c:v>New Zealand</c:v>
                </c:pt>
                <c:pt idx="19">
                  <c:v>Ireland</c:v>
                </c:pt>
                <c:pt idx="20">
                  <c:v>Portugal</c:v>
                </c:pt>
                <c:pt idx="21">
                  <c:v>Croatia</c:v>
                </c:pt>
                <c:pt idx="22">
                  <c:v>Spain</c:v>
                </c:pt>
                <c:pt idx="23">
                  <c:v>Italy</c:v>
                </c:pt>
                <c:pt idx="24">
                  <c:v>Latvia</c:v>
                </c:pt>
                <c:pt idx="25">
                  <c:v>Slovak Republic</c:v>
                </c:pt>
                <c:pt idx="26">
                  <c:v>Israel</c:v>
                </c:pt>
                <c:pt idx="27">
                  <c:v>Korea</c:v>
                </c:pt>
                <c:pt idx="28">
                  <c:v>Lithuania</c:v>
                </c:pt>
                <c:pt idx="29">
                  <c:v>Poland</c:v>
                </c:pt>
                <c:pt idx="30">
                  <c:v>Chile</c:v>
                </c:pt>
              </c:strCache>
            </c:strRef>
          </c:cat>
          <c:val>
            <c:numRef>
              <c:f>'Figure 5.'!$C$26:$C$56</c:f>
              <c:numCache>
                <c:formatCode>#,##0.00</c:formatCode>
                <c:ptCount val="31"/>
                <c:pt idx="0">
                  <c:v>322.71281767794312</c:v>
                </c:pt>
                <c:pt idx="1">
                  <c:v>309.59714028169401</c:v>
                </c:pt>
                <c:pt idx="2">
                  <c:v>304.41868021022538</c:v>
                </c:pt>
                <c:pt idx="3">
                  <c:v>303.35964396228184</c:v>
                </c:pt>
                <c:pt idx="4">
                  <c:v>300.48444135358659</c:v>
                </c:pt>
                <c:pt idx="5">
                  <c:v>300.37080582164918</c:v>
                </c:pt>
                <c:pt idx="6">
                  <c:v>298.92921260104691</c:v>
                </c:pt>
                <c:pt idx="7">
                  <c:v>296.51884065415783</c:v>
                </c:pt>
                <c:pt idx="8">
                  <c:v>296.48000942893572</c:v>
                </c:pt>
                <c:pt idx="9">
                  <c:v>296.02396076246686</c:v>
                </c:pt>
                <c:pt idx="10">
                  <c:v>294.21221397831368</c:v>
                </c:pt>
                <c:pt idx="11">
                  <c:v>291.26914161539747</c:v>
                </c:pt>
                <c:pt idx="12">
                  <c:v>288.2513986438309</c:v>
                </c:pt>
                <c:pt idx="13">
                  <c:v>287.52003713592302</c:v>
                </c:pt>
                <c:pt idx="14">
                  <c:v>287.42944159368898</c:v>
                </c:pt>
                <c:pt idx="15">
                  <c:v>287.42762611696952</c:v>
                </c:pt>
                <c:pt idx="16">
                  <c:v>285.09637740718745</c:v>
                </c:pt>
                <c:pt idx="17">
                  <c:v>285.02777880001298</c:v>
                </c:pt>
                <c:pt idx="18">
                  <c:v>283.42320209732105</c:v>
                </c:pt>
                <c:pt idx="19">
                  <c:v>281.511587855757</c:v>
                </c:pt>
                <c:pt idx="20">
                  <c:v>277.45950940450791</c:v>
                </c:pt>
                <c:pt idx="21">
                  <c:v>273.8951864386438</c:v>
                </c:pt>
                <c:pt idx="22">
                  <c:v>272.22591790224845</c:v>
                </c:pt>
                <c:pt idx="23">
                  <c:v>271.37878080025547</c:v>
                </c:pt>
                <c:pt idx="24">
                  <c:v>270.76072921364965</c:v>
                </c:pt>
                <c:pt idx="25">
                  <c:v>270.71572490136606</c:v>
                </c:pt>
                <c:pt idx="26">
                  <c:v>265.45985028208764</c:v>
                </c:pt>
                <c:pt idx="27">
                  <c:v>264.37562875691668</c:v>
                </c:pt>
                <c:pt idx="28">
                  <c:v>256.05512661664852</c:v>
                </c:pt>
                <c:pt idx="29">
                  <c:v>255.05878167272783</c:v>
                </c:pt>
                <c:pt idx="30">
                  <c:v>249.33691466682592</c:v>
                </c:pt>
              </c:numCache>
            </c:numRef>
          </c:val>
          <c:smooth val="0"/>
          <c:extLst xmlns:c15="http://schemas.microsoft.com/office/drawing/2012/chart">
            <c:ext xmlns:c16="http://schemas.microsoft.com/office/drawing/2014/chart" uri="{C3380CC4-5D6E-409C-BE32-E72D297353CC}">
              <c16:uniqueId val="{00000000-B3E0-4F00-AD87-AD32B3B171F4}"/>
            </c:ext>
          </c:extLst>
        </c:ser>
        <c:ser>
          <c:idx val="3"/>
          <c:order val="3"/>
          <c:tx>
            <c:strRef>
              <c:f>'Figure 5.'!$E$25</c:f>
              <c:strCache>
                <c:ptCount val="1"/>
                <c:pt idx="0">
                  <c:v>Tertiary (2012)</c:v>
                </c:pt>
              </c:strCache>
            </c:strRef>
          </c:tx>
          <c:spPr>
            <a:ln w="25400" cap="rnd">
              <a:noFill/>
              <a:round/>
            </a:ln>
            <a:effectLst/>
          </c:spPr>
          <c:marker>
            <c:symbol val="dash"/>
            <c:size val="8"/>
            <c:spPr>
              <a:solidFill>
                <a:schemeClr val="accent4"/>
              </a:solidFill>
              <a:ln w="9525">
                <a:solidFill>
                  <a:schemeClr val="accent4"/>
                </a:solidFill>
              </a:ln>
              <a:effectLst/>
            </c:spPr>
          </c:marker>
          <c:dPt>
            <c:idx val="16"/>
            <c:marker>
              <c:symbol val="dash"/>
              <c:size val="8"/>
              <c:spPr>
                <a:solidFill>
                  <a:srgbClr val="F25602"/>
                </a:solidFill>
                <a:ln w="9525">
                  <a:solidFill>
                    <a:srgbClr val="F25602"/>
                  </a:solidFill>
                </a:ln>
                <a:effectLst/>
              </c:spPr>
            </c:marker>
            <c:bubble3D val="0"/>
            <c:extLst>
              <c:ext xmlns:c16="http://schemas.microsoft.com/office/drawing/2014/chart" uri="{C3380CC4-5D6E-409C-BE32-E72D297353CC}">
                <c16:uniqueId val="{00000003-4428-4FD6-91F0-12861531E811}"/>
              </c:ext>
            </c:extLst>
          </c:dPt>
          <c:cat>
            <c:strRef>
              <c:f>'Figure 5.'!$A$26:$A$56</c:f>
              <c:strCache>
                <c:ptCount val="31"/>
                <c:pt idx="0">
                  <c:v>Finland</c:v>
                </c:pt>
                <c:pt idx="1">
                  <c:v>Japan</c:v>
                </c:pt>
                <c:pt idx="2">
                  <c:v>Flemish Region (Belgium)</c:v>
                </c:pt>
                <c:pt idx="3">
                  <c:v>Netherlands</c:v>
                </c:pt>
                <c:pt idx="4">
                  <c:v>Norway</c:v>
                </c:pt>
                <c:pt idx="5">
                  <c:v>Sweden</c:v>
                </c:pt>
                <c:pt idx="6">
                  <c:v>Denmark</c:v>
                </c:pt>
                <c:pt idx="7">
                  <c:v>Estonia</c:v>
                </c:pt>
                <c:pt idx="8">
                  <c:v>Germany</c:v>
                </c:pt>
                <c:pt idx="9">
                  <c:v>Czechia</c:v>
                </c:pt>
                <c:pt idx="10">
                  <c:v>Switzerland</c:v>
                </c:pt>
                <c:pt idx="11">
                  <c:v>England (UK)</c:v>
                </c:pt>
                <c:pt idx="12">
                  <c:v>Canada</c:v>
                </c:pt>
                <c:pt idx="13">
                  <c:v>Austria</c:v>
                </c:pt>
                <c:pt idx="14">
                  <c:v>United States</c:v>
                </c:pt>
                <c:pt idx="15">
                  <c:v>France</c:v>
                </c:pt>
                <c:pt idx="16">
                  <c:v>OECD average</c:v>
                </c:pt>
                <c:pt idx="17">
                  <c:v>Hungary</c:v>
                </c:pt>
                <c:pt idx="18">
                  <c:v>New Zealand</c:v>
                </c:pt>
                <c:pt idx="19">
                  <c:v>Ireland</c:v>
                </c:pt>
                <c:pt idx="20">
                  <c:v>Portugal</c:v>
                </c:pt>
                <c:pt idx="21">
                  <c:v>Croatia</c:v>
                </c:pt>
                <c:pt idx="22">
                  <c:v>Spain</c:v>
                </c:pt>
                <c:pt idx="23">
                  <c:v>Italy</c:v>
                </c:pt>
                <c:pt idx="24">
                  <c:v>Latvia</c:v>
                </c:pt>
                <c:pt idx="25">
                  <c:v>Slovak Republic</c:v>
                </c:pt>
                <c:pt idx="26">
                  <c:v>Israel</c:v>
                </c:pt>
                <c:pt idx="27">
                  <c:v>Korea</c:v>
                </c:pt>
                <c:pt idx="28">
                  <c:v>Lithuania</c:v>
                </c:pt>
                <c:pt idx="29">
                  <c:v>Poland</c:v>
                </c:pt>
                <c:pt idx="30">
                  <c:v>Chile</c:v>
                </c:pt>
              </c:strCache>
            </c:strRef>
          </c:cat>
          <c:val>
            <c:numRef>
              <c:f>'Figure 5.'!$E$26:$E$56</c:f>
              <c:numCache>
                <c:formatCode>#,##0.00</c:formatCode>
                <c:ptCount val="31"/>
                <c:pt idx="0">
                  <c:v>318.50612781849134</c:v>
                </c:pt>
                <c:pt idx="1">
                  <c:v>313.86082093306692</c:v>
                </c:pt>
                <c:pt idx="2">
                  <c:v>302.27496163367152</c:v>
                </c:pt>
                <c:pt idx="3">
                  <c:v>310.47576694467784</c:v>
                </c:pt>
                <c:pt idx="4">
                  <c:v>301.32745095130571</c:v>
                </c:pt>
                <c:pt idx="5">
                  <c:v>305.50408766419349</c:v>
                </c:pt>
                <c:pt idx="6">
                  <c:v>292.54560169279256</c:v>
                </c:pt>
                <c:pt idx="7">
                  <c:v>289.75657159153388</c:v>
                </c:pt>
                <c:pt idx="8">
                  <c:v>293.18410810486142</c:v>
                </c:pt>
                <c:pt idx="9">
                  <c:v>302.56356877734038</c:v>
                </c:pt>
                <c:pt idx="10">
                  <c:v>#N/A</c:v>
                </c:pt>
                <c:pt idx="11">
                  <c:v>295.08299929850091</c:v>
                </c:pt>
                <c:pt idx="12">
                  <c:v>290.4335796066793</c:v>
                </c:pt>
                <c:pt idx="13">
                  <c:v>296.0970525322856</c:v>
                </c:pt>
                <c:pt idx="14">
                  <c:v>297.53846202803675</c:v>
                </c:pt>
                <c:pt idx="15">
                  <c:v>292.80276014705447</c:v>
                </c:pt>
                <c:pt idx="16">
                  <c:v>294.2871772445684</c:v>
                </c:pt>
                <c:pt idx="17">
                  <c:v>295.51030375111856</c:v>
                </c:pt>
                <c:pt idx="18">
                  <c:v>298.96479158267465</c:v>
                </c:pt>
                <c:pt idx="19">
                  <c:v>292.16732422365811</c:v>
                </c:pt>
                <c:pt idx="20">
                  <c:v>#N/A</c:v>
                </c:pt>
                <c:pt idx="21">
                  <c:v>#N/A</c:v>
                </c:pt>
                <c:pt idx="22">
                  <c:v>282.14559977683729</c:v>
                </c:pt>
                <c:pt idx="23">
                  <c:v>281.68854218792006</c:v>
                </c:pt>
                <c:pt idx="24">
                  <c:v>#N/A</c:v>
                </c:pt>
                <c:pt idx="25">
                  <c:v>295.2418624290666</c:v>
                </c:pt>
                <c:pt idx="26">
                  <c:v>275.5856728483169</c:v>
                </c:pt>
                <c:pt idx="27">
                  <c:v>290.94950059805734</c:v>
                </c:pt>
                <c:pt idx="28">
                  <c:v>285.87032403999837</c:v>
                </c:pt>
                <c:pt idx="29">
                  <c:v>297.0899714541967</c:v>
                </c:pt>
                <c:pt idx="30">
                  <c:v>254.29879574244271</c:v>
                </c:pt>
              </c:numCache>
            </c:numRef>
          </c:val>
          <c:smooth val="0"/>
          <c:extLst>
            <c:ext xmlns:c16="http://schemas.microsoft.com/office/drawing/2014/chart" uri="{C3380CC4-5D6E-409C-BE32-E72D297353CC}">
              <c16:uniqueId val="{00000001-B3E0-4F00-AD87-AD32B3B171F4}"/>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549299840"/>
        <c:axId val="1731664080"/>
      </c:lineChart>
      <c:lineChart>
        <c:grouping val="standard"/>
        <c:varyColors val="0"/>
        <c:ser>
          <c:idx val="2"/>
          <c:order val="0"/>
          <c:tx>
            <c:strRef>
              <c:f>'Figure 5.'!$B$25</c:f>
              <c:strCache>
                <c:ptCount val="1"/>
                <c:pt idx="0">
                  <c:v>Below upper secondary (2023)</c:v>
                </c:pt>
              </c:strCache>
            </c:strRef>
          </c:tx>
          <c:spPr>
            <a:ln w="25400" cap="rnd">
              <a:noFill/>
              <a:round/>
            </a:ln>
            <a:effectLst/>
          </c:spPr>
          <c:marker>
            <c:symbol val="diamond"/>
            <c:size val="8"/>
            <c:spPr>
              <a:solidFill>
                <a:schemeClr val="accent3"/>
              </a:solidFill>
              <a:ln w="9525">
                <a:solidFill>
                  <a:schemeClr val="accent3"/>
                </a:solidFill>
              </a:ln>
              <a:effectLst/>
            </c:spPr>
          </c:marker>
          <c:dPt>
            <c:idx val="16"/>
            <c:marker>
              <c:symbol val="diamond"/>
              <c:size val="8"/>
              <c:spPr>
                <a:solidFill>
                  <a:srgbClr val="F79779"/>
                </a:solidFill>
                <a:ln w="9525">
                  <a:solidFill>
                    <a:srgbClr val="F79779"/>
                  </a:solidFill>
                </a:ln>
                <a:effectLst/>
              </c:spPr>
            </c:marker>
            <c:bubble3D val="0"/>
            <c:extLst>
              <c:ext xmlns:c16="http://schemas.microsoft.com/office/drawing/2014/chart" uri="{C3380CC4-5D6E-409C-BE32-E72D297353CC}">
                <c16:uniqueId val="{00000001-4428-4FD6-91F0-12861531E811}"/>
              </c:ext>
            </c:extLst>
          </c:dPt>
          <c:cat>
            <c:strRef>
              <c:f>'Figure 5.'!$A$26:$A$56</c:f>
              <c:strCache>
                <c:ptCount val="31"/>
                <c:pt idx="0">
                  <c:v>Finland</c:v>
                </c:pt>
                <c:pt idx="1">
                  <c:v>Japan</c:v>
                </c:pt>
                <c:pt idx="2">
                  <c:v>Flemish Region (Belgium)</c:v>
                </c:pt>
                <c:pt idx="3">
                  <c:v>Netherlands</c:v>
                </c:pt>
                <c:pt idx="4">
                  <c:v>Norway</c:v>
                </c:pt>
                <c:pt idx="5">
                  <c:v>Sweden</c:v>
                </c:pt>
                <c:pt idx="6">
                  <c:v>Denmark</c:v>
                </c:pt>
                <c:pt idx="7">
                  <c:v>Estonia</c:v>
                </c:pt>
                <c:pt idx="8">
                  <c:v>Germany</c:v>
                </c:pt>
                <c:pt idx="9">
                  <c:v>Czechia</c:v>
                </c:pt>
                <c:pt idx="10">
                  <c:v>Switzerland</c:v>
                </c:pt>
                <c:pt idx="11">
                  <c:v>England (UK)</c:v>
                </c:pt>
                <c:pt idx="12">
                  <c:v>Canada</c:v>
                </c:pt>
                <c:pt idx="13">
                  <c:v>Austria</c:v>
                </c:pt>
                <c:pt idx="14">
                  <c:v>United States</c:v>
                </c:pt>
                <c:pt idx="15">
                  <c:v>France</c:v>
                </c:pt>
                <c:pt idx="16">
                  <c:v>OECD average</c:v>
                </c:pt>
                <c:pt idx="17">
                  <c:v>Hungary</c:v>
                </c:pt>
                <c:pt idx="18">
                  <c:v>New Zealand</c:v>
                </c:pt>
                <c:pt idx="19">
                  <c:v>Ireland</c:v>
                </c:pt>
                <c:pt idx="20">
                  <c:v>Portugal</c:v>
                </c:pt>
                <c:pt idx="21">
                  <c:v>Croatia</c:v>
                </c:pt>
                <c:pt idx="22">
                  <c:v>Spain</c:v>
                </c:pt>
                <c:pt idx="23">
                  <c:v>Italy</c:v>
                </c:pt>
                <c:pt idx="24">
                  <c:v>Latvia</c:v>
                </c:pt>
                <c:pt idx="25">
                  <c:v>Slovak Republic</c:v>
                </c:pt>
                <c:pt idx="26">
                  <c:v>Israel</c:v>
                </c:pt>
                <c:pt idx="27">
                  <c:v>Korea</c:v>
                </c:pt>
                <c:pt idx="28">
                  <c:v>Lithuania</c:v>
                </c:pt>
                <c:pt idx="29">
                  <c:v>Poland</c:v>
                </c:pt>
                <c:pt idx="30">
                  <c:v>Chile</c:v>
                </c:pt>
              </c:strCache>
            </c:strRef>
          </c:cat>
          <c:val>
            <c:numRef>
              <c:f>'Figure 5.'!$B$26:$B$56</c:f>
              <c:numCache>
                <c:formatCode>#,##0.00</c:formatCode>
                <c:ptCount val="31"/>
                <c:pt idx="0">
                  <c:v>242.75559687769569</c:v>
                </c:pt>
                <c:pt idx="1">
                  <c:v>225.45264392096502</c:v>
                </c:pt>
                <c:pt idx="2">
                  <c:v>221.28511842139247</c:v>
                </c:pt>
                <c:pt idx="3">
                  <c:v>231.04309750608778</c:v>
                </c:pt>
                <c:pt idx="4">
                  <c:v>228.97913962000393</c:v>
                </c:pt>
                <c:pt idx="5">
                  <c:v>240.32330538313022</c:v>
                </c:pt>
                <c:pt idx="6">
                  <c:v>228.79364163560558</c:v>
                </c:pt>
                <c:pt idx="7">
                  <c:v>234.47203788585253</c:v>
                </c:pt>
                <c:pt idx="8">
                  <c:v>203.20208189397701</c:v>
                </c:pt>
                <c:pt idx="9">
                  <c:v>225.73250567048692</c:v>
                </c:pt>
                <c:pt idx="10">
                  <c:v>198.34562854731817</c:v>
                </c:pt>
                <c:pt idx="11">
                  <c:v>220.20753736843682</c:v>
                </c:pt>
                <c:pt idx="12">
                  <c:v>213.94008311328244</c:v>
                </c:pt>
                <c:pt idx="13">
                  <c:v>202.56430381138384</c:v>
                </c:pt>
                <c:pt idx="14">
                  <c:v>184.02772237836908</c:v>
                </c:pt>
                <c:pt idx="15">
                  <c:v>192.88527268289411</c:v>
                </c:pt>
                <c:pt idx="16">
                  <c:v>211.22362725016913</c:v>
                </c:pt>
                <c:pt idx="17">
                  <c:v>194.96006411373196</c:v>
                </c:pt>
                <c:pt idx="18">
                  <c:v>207.36951806448883</c:v>
                </c:pt>
                <c:pt idx="19">
                  <c:v>210.18284818137056</c:v>
                </c:pt>
                <c:pt idx="20">
                  <c:v>203.81161773617498</c:v>
                </c:pt>
                <c:pt idx="21">
                  <c:v>225.78055382368149</c:v>
                </c:pt>
                <c:pt idx="22">
                  <c:v>219.99963428662329</c:v>
                </c:pt>
                <c:pt idx="23">
                  <c:v>217.12812262835303</c:v>
                </c:pt>
                <c:pt idx="24">
                  <c:v>205.65018138326775</c:v>
                </c:pt>
                <c:pt idx="25">
                  <c:v>219.52635486849627</c:v>
                </c:pt>
                <c:pt idx="26">
                  <c:v>193.63547624674564</c:v>
                </c:pt>
                <c:pt idx="27">
                  <c:v>193.87537523637403</c:v>
                </c:pt>
                <c:pt idx="28">
                  <c:v>200.66888653676833</c:v>
                </c:pt>
                <c:pt idx="29">
                  <c:v>202.62763927411595</c:v>
                </c:pt>
                <c:pt idx="30">
                  <c:v>162.03975498151283</c:v>
                </c:pt>
              </c:numCache>
            </c:numRef>
          </c:val>
          <c:smooth val="0"/>
          <c:extLst>
            <c:ext xmlns:c16="http://schemas.microsoft.com/office/drawing/2014/chart" uri="{C3380CC4-5D6E-409C-BE32-E72D297353CC}">
              <c16:uniqueId val="{00000002-B3E0-4F00-AD87-AD32B3B171F4}"/>
            </c:ext>
          </c:extLst>
        </c:ser>
        <c:ser>
          <c:idx val="1"/>
          <c:order val="2"/>
          <c:tx>
            <c:strRef>
              <c:f>'Figure 5.'!$D$25</c:f>
              <c:strCache>
                <c:ptCount val="1"/>
                <c:pt idx="0">
                  <c:v>Below upper secondary (2012)</c:v>
                </c:pt>
              </c:strCache>
            </c:strRef>
          </c:tx>
          <c:spPr>
            <a:ln w="25400" cap="rnd">
              <a:noFill/>
              <a:round/>
            </a:ln>
            <a:effectLst/>
          </c:spPr>
          <c:marker>
            <c:symbol val="dash"/>
            <c:size val="8"/>
            <c:spPr>
              <a:solidFill>
                <a:schemeClr val="accent2"/>
              </a:solidFill>
              <a:ln w="9525">
                <a:solidFill>
                  <a:schemeClr val="accent2"/>
                </a:solidFill>
              </a:ln>
              <a:effectLst/>
            </c:spPr>
          </c:marker>
          <c:dPt>
            <c:idx val="16"/>
            <c:marker>
              <c:symbol val="dash"/>
              <c:size val="8"/>
              <c:spPr>
                <a:solidFill>
                  <a:srgbClr val="FAC2B0"/>
                </a:solidFill>
                <a:ln w="9525">
                  <a:solidFill>
                    <a:srgbClr val="FAC2B0"/>
                  </a:solidFill>
                </a:ln>
                <a:effectLst/>
              </c:spPr>
            </c:marker>
            <c:bubble3D val="0"/>
            <c:extLst>
              <c:ext xmlns:c16="http://schemas.microsoft.com/office/drawing/2014/chart" uri="{C3380CC4-5D6E-409C-BE32-E72D297353CC}">
                <c16:uniqueId val="{00000000-4428-4FD6-91F0-12861531E811}"/>
              </c:ext>
            </c:extLst>
          </c:dPt>
          <c:cat>
            <c:strRef>
              <c:f>'Figure 5.'!$A$26:$A$56</c:f>
              <c:strCache>
                <c:ptCount val="31"/>
                <c:pt idx="0">
                  <c:v>Finland</c:v>
                </c:pt>
                <c:pt idx="1">
                  <c:v>Japan</c:v>
                </c:pt>
                <c:pt idx="2">
                  <c:v>Flemish Region (Belgium)</c:v>
                </c:pt>
                <c:pt idx="3">
                  <c:v>Netherlands</c:v>
                </c:pt>
                <c:pt idx="4">
                  <c:v>Norway</c:v>
                </c:pt>
                <c:pt idx="5">
                  <c:v>Sweden</c:v>
                </c:pt>
                <c:pt idx="6">
                  <c:v>Denmark</c:v>
                </c:pt>
                <c:pt idx="7">
                  <c:v>Estonia</c:v>
                </c:pt>
                <c:pt idx="8">
                  <c:v>Germany</c:v>
                </c:pt>
                <c:pt idx="9">
                  <c:v>Czechia</c:v>
                </c:pt>
                <c:pt idx="10">
                  <c:v>Switzerland</c:v>
                </c:pt>
                <c:pt idx="11">
                  <c:v>England (UK)</c:v>
                </c:pt>
                <c:pt idx="12">
                  <c:v>Canada</c:v>
                </c:pt>
                <c:pt idx="13">
                  <c:v>Austria</c:v>
                </c:pt>
                <c:pt idx="14">
                  <c:v>United States</c:v>
                </c:pt>
                <c:pt idx="15">
                  <c:v>France</c:v>
                </c:pt>
                <c:pt idx="16">
                  <c:v>OECD average</c:v>
                </c:pt>
                <c:pt idx="17">
                  <c:v>Hungary</c:v>
                </c:pt>
                <c:pt idx="18">
                  <c:v>New Zealand</c:v>
                </c:pt>
                <c:pt idx="19">
                  <c:v>Ireland</c:v>
                </c:pt>
                <c:pt idx="20">
                  <c:v>Portugal</c:v>
                </c:pt>
                <c:pt idx="21">
                  <c:v>Croatia</c:v>
                </c:pt>
                <c:pt idx="22">
                  <c:v>Spain</c:v>
                </c:pt>
                <c:pt idx="23">
                  <c:v>Italy</c:v>
                </c:pt>
                <c:pt idx="24">
                  <c:v>Latvia</c:v>
                </c:pt>
                <c:pt idx="25">
                  <c:v>Slovak Republic</c:v>
                </c:pt>
                <c:pt idx="26">
                  <c:v>Israel</c:v>
                </c:pt>
                <c:pt idx="27">
                  <c:v>Korea</c:v>
                </c:pt>
                <c:pt idx="28">
                  <c:v>Lithuania</c:v>
                </c:pt>
                <c:pt idx="29">
                  <c:v>Poland</c:v>
                </c:pt>
                <c:pt idx="30">
                  <c:v>Chile</c:v>
                </c:pt>
              </c:strCache>
            </c:strRef>
          </c:cat>
          <c:val>
            <c:numRef>
              <c:f>'Figure 5.'!$D$26:$D$56</c:f>
              <c:numCache>
                <c:formatCode>#,##0.00</c:formatCode>
                <c:ptCount val="31"/>
                <c:pt idx="0">
                  <c:v>245.19667187589272</c:v>
                </c:pt>
                <c:pt idx="1">
                  <c:v>261.28816051000643</c:v>
                </c:pt>
                <c:pt idx="2">
                  <c:v>231.72130228393027</c:v>
                </c:pt>
                <c:pt idx="3">
                  <c:v>246.39816539032631</c:v>
                </c:pt>
                <c:pt idx="4">
                  <c:v>251.77719604183667</c:v>
                </c:pt>
                <c:pt idx="5">
                  <c:v>238.66866075456369</c:v>
                </c:pt>
                <c:pt idx="6">
                  <c:v>234.75271115624156</c:v>
                </c:pt>
                <c:pt idx="7">
                  <c:v>243.93195028018283</c:v>
                </c:pt>
                <c:pt idx="8">
                  <c:v>221.97634934688651</c:v>
                </c:pt>
                <c:pt idx="9">
                  <c:v>241.49044405339075</c:v>
                </c:pt>
                <c:pt idx="10">
                  <c:v>#N/A</c:v>
                </c:pt>
                <c:pt idx="11">
                  <c:v>241.30356492799135</c:v>
                </c:pt>
                <c:pt idx="12">
                  <c:v>221.10904455141051</c:v>
                </c:pt>
                <c:pt idx="13">
                  <c:v>239.41465948462348</c:v>
                </c:pt>
                <c:pt idx="14">
                  <c:v>213.52017974151499</c:v>
                </c:pt>
                <c:pt idx="15">
                  <c:v>199.6109717035788</c:v>
                </c:pt>
                <c:pt idx="16">
                  <c:v>230.96418385113418</c:v>
                </c:pt>
                <c:pt idx="17">
                  <c:v>218.81887677148882</c:v>
                </c:pt>
                <c:pt idx="18">
                  <c:v>247.49030606293087</c:v>
                </c:pt>
                <c:pt idx="19">
                  <c:v>231.89551202276007</c:v>
                </c:pt>
                <c:pt idx="20">
                  <c:v>#N/A</c:v>
                </c:pt>
                <c:pt idx="21">
                  <c:v>#N/A</c:v>
                </c:pt>
                <c:pt idx="22">
                  <c:v>225.74409317419634</c:v>
                </c:pt>
                <c:pt idx="23">
                  <c:v>231.20675074694407</c:v>
                </c:pt>
                <c:pt idx="24">
                  <c:v>#N/A</c:v>
                </c:pt>
                <c:pt idx="25">
                  <c:v>237.07012805820636</c:v>
                </c:pt>
                <c:pt idx="26">
                  <c:v>201.41187740272716</c:v>
                </c:pt>
                <c:pt idx="27">
                  <c:v>230.34267665603372</c:v>
                </c:pt>
                <c:pt idx="28">
                  <c:v>244.47319448858059</c:v>
                </c:pt>
                <c:pt idx="29">
                  <c:v>227.51524495406244</c:v>
                </c:pt>
                <c:pt idx="30">
                  <c:v>176.94008768918067</c:v>
                </c:pt>
              </c:numCache>
            </c:numRef>
          </c:val>
          <c:smooth val="0"/>
          <c:extLst>
            <c:ext xmlns:c16="http://schemas.microsoft.com/office/drawing/2014/chart" uri="{C3380CC4-5D6E-409C-BE32-E72D297353CC}">
              <c16:uniqueId val="{00000003-B3E0-4F00-AD87-AD32B3B171F4}"/>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1804680207"/>
        <c:axId val="1804697487"/>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330"/>
          <c:min val="15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majorUnit val="20"/>
      </c:valAx>
      <c:valAx>
        <c:axId val="1804697487"/>
        <c:scaling>
          <c:orientation val="minMax"/>
          <c:max val="320"/>
          <c:min val="150"/>
        </c:scaling>
        <c:delete val="1"/>
        <c:axPos val="r"/>
        <c:numFmt formatCode="#,##0.00" sourceLinked="1"/>
        <c:majorTickMark val="out"/>
        <c:minorTickMark val="none"/>
        <c:tickLblPos val="nextTo"/>
        <c:crossAx val="1804680207"/>
        <c:crosses val="max"/>
        <c:crossBetween val="between"/>
      </c:valAx>
      <c:catAx>
        <c:axId val="1804680207"/>
        <c:scaling>
          <c:orientation val="minMax"/>
        </c:scaling>
        <c:delete val="1"/>
        <c:axPos val="b"/>
        <c:numFmt formatCode="General" sourceLinked="1"/>
        <c:majorTickMark val="out"/>
        <c:minorTickMark val="none"/>
        <c:tickLblPos val="nextTo"/>
        <c:crossAx val="1804697487"/>
        <c:crosses val="autoZero"/>
        <c:auto val="1"/>
        <c:lblAlgn val="ctr"/>
        <c:lblOffset val="100"/>
        <c:noMultiLvlLbl val="0"/>
      </c:cat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0.14192862549283206"/>
          <c:y val="0"/>
          <c:w val="0.7160340717811996"/>
          <c:h val="7.006633997638056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60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0786271873835E-2"/>
          <c:y val="7.5427111918920875E-2"/>
          <c:w val="0.94962934511234876"/>
          <c:h val="0.56845192675862011"/>
        </c:manualLayout>
      </c:layout>
      <c:lineChart>
        <c:grouping val="standard"/>
        <c:varyColors val="0"/>
        <c:ser>
          <c:idx val="2"/>
          <c:order val="0"/>
          <c:tx>
            <c:strRef>
              <c:f>'Figure 2.'!$B$26</c:f>
              <c:strCache>
                <c:ptCount val="1"/>
                <c:pt idx="0">
                  <c:v>Below upper secondary</c:v>
                </c:pt>
              </c:strCache>
            </c:strRef>
          </c:tx>
          <c:spPr>
            <a:ln w="25400" cap="rnd">
              <a:noFill/>
              <a:round/>
            </a:ln>
            <a:effectLst/>
          </c:spPr>
          <c:marker>
            <c:symbol val="dash"/>
            <c:size val="8"/>
            <c:spPr>
              <a:solidFill>
                <a:schemeClr val="accent3"/>
              </a:solidFill>
              <a:ln w="9525">
                <a:solidFill>
                  <a:schemeClr val="accent3"/>
                </a:solidFill>
              </a:ln>
              <a:effectLst/>
            </c:spPr>
          </c:marker>
          <c:dPt>
            <c:idx val="16"/>
            <c:marker>
              <c:symbol val="dash"/>
              <c:size val="8"/>
              <c:spPr>
                <a:solidFill>
                  <a:srgbClr val="DD2C00"/>
                </a:solidFill>
                <a:ln w="9525">
                  <a:solidFill>
                    <a:srgbClr val="DD2C00"/>
                  </a:solidFill>
                </a:ln>
                <a:effectLst/>
              </c:spPr>
            </c:marker>
            <c:bubble3D val="0"/>
            <c:extLst>
              <c:ext xmlns:c16="http://schemas.microsoft.com/office/drawing/2014/chart" uri="{C3380CC4-5D6E-409C-BE32-E72D297353CC}">
                <c16:uniqueId val="{00000000-5545-4E69-92FB-C4FDB0CED588}"/>
              </c:ext>
            </c:extLst>
          </c:dPt>
          <c:cat>
            <c:strRef>
              <c:f>'Figure 2.'!$A$27:$A$57</c:f>
              <c:strCache>
                <c:ptCount val="31"/>
                <c:pt idx="0">
                  <c:v>Finland</c:v>
                </c:pt>
                <c:pt idx="1">
                  <c:v>Sweden</c:v>
                </c:pt>
                <c:pt idx="2">
                  <c:v>Japan</c:v>
                </c:pt>
                <c:pt idx="3">
                  <c:v>Netherlands</c:v>
                </c:pt>
                <c:pt idx="4">
                  <c:v>Denmark</c:v>
                </c:pt>
                <c:pt idx="5">
                  <c:v>Norway</c:v>
                </c:pt>
                <c:pt idx="6">
                  <c:v>England (UK)</c:v>
                </c:pt>
                <c:pt idx="7">
                  <c:v>Canada</c:v>
                </c:pt>
                <c:pt idx="8">
                  <c:v>Flemish Region (Belgium)</c:v>
                </c:pt>
                <c:pt idx="9">
                  <c:v>Germany</c:v>
                </c:pt>
                <c:pt idx="10">
                  <c:v>Switzerland</c:v>
                </c:pt>
                <c:pt idx="11">
                  <c:v>Estonia</c:v>
                </c:pt>
                <c:pt idx="12">
                  <c:v>New Zealand</c:v>
                </c:pt>
                <c:pt idx="13">
                  <c:v>Slovak Republic</c:v>
                </c:pt>
                <c:pt idx="14">
                  <c:v>Italy</c:v>
                </c:pt>
                <c:pt idx="15">
                  <c:v>Czechia</c:v>
                </c:pt>
                <c:pt idx="16">
                  <c:v>OECD average</c:v>
                </c:pt>
                <c:pt idx="17">
                  <c:v>Ireland</c:v>
                </c:pt>
                <c:pt idx="18">
                  <c:v>Croatia</c:v>
                </c:pt>
                <c:pt idx="19">
                  <c:v>Spain</c:v>
                </c:pt>
                <c:pt idx="20">
                  <c:v>Austria</c:v>
                </c:pt>
                <c:pt idx="21">
                  <c:v>France</c:v>
                </c:pt>
                <c:pt idx="22">
                  <c:v>United States</c:v>
                </c:pt>
                <c:pt idx="23">
                  <c:v>Portugal</c:v>
                </c:pt>
                <c:pt idx="24">
                  <c:v>Hungary</c:v>
                </c:pt>
                <c:pt idx="25">
                  <c:v>Latvia</c:v>
                </c:pt>
                <c:pt idx="26">
                  <c:v>Korea</c:v>
                </c:pt>
                <c:pt idx="27">
                  <c:v>Poland</c:v>
                </c:pt>
                <c:pt idx="28">
                  <c:v>Lithuania</c:v>
                </c:pt>
                <c:pt idx="29">
                  <c:v>Israel</c:v>
                </c:pt>
                <c:pt idx="30">
                  <c:v>Chile</c:v>
                </c:pt>
              </c:strCache>
            </c:strRef>
          </c:cat>
          <c:val>
            <c:numRef>
              <c:f>'Figure 2.'!$B$27:$B$57</c:f>
              <c:numCache>
                <c:formatCode>#,##0.00</c:formatCode>
                <c:ptCount val="31"/>
                <c:pt idx="0">
                  <c:v>224.06461792522364</c:v>
                </c:pt>
                <c:pt idx="1">
                  <c:v>240.32330538313022</c:v>
                </c:pt>
                <c:pt idx="2">
                  <c:v>221.07764151271587</c:v>
                </c:pt>
                <c:pt idx="3">
                  <c:v>226.79090102510014</c:v>
                </c:pt>
                <c:pt idx="4">
                  <c:v>216.66844024543539</c:v>
                </c:pt>
                <c:pt idx="5">
                  <c:v>224.57157635114032</c:v>
                </c:pt>
                <c:pt idx="6">
                  <c:v>219.16482797403765</c:v>
                </c:pt>
                <c:pt idx="7">
                  <c:v>207.0941267139489</c:v>
                </c:pt>
                <c:pt idx="8">
                  <c:v>217.24588721899011</c:v>
                </c:pt>
                <c:pt idx="9">
                  <c:v>192.42805300036525</c:v>
                </c:pt>
                <c:pt idx="10">
                  <c:v>188.20979773811828</c:v>
                </c:pt>
                <c:pt idx="11">
                  <c:v>233.2619230382542</c:v>
                </c:pt>
                <c:pt idx="12">
                  <c:v>207.36951806448883</c:v>
                </c:pt>
                <c:pt idx="13">
                  <c:v>218.79693805693901</c:v>
                </c:pt>
                <c:pt idx="14">
                  <c:v>216.83082351232372</c:v>
                </c:pt>
                <c:pt idx="15">
                  <c:v>200.50164844310825</c:v>
                </c:pt>
                <c:pt idx="16">
                  <c:v>207.04114237819147</c:v>
                </c:pt>
                <c:pt idx="17">
                  <c:v>209.74429639338743</c:v>
                </c:pt>
                <c:pt idx="18">
                  <c:v>225.66900454819984</c:v>
                </c:pt>
                <c:pt idx="19">
                  <c:v>217.85969376185741</c:v>
                </c:pt>
                <c:pt idx="20">
                  <c:v>194.67694326571598</c:v>
                </c:pt>
                <c:pt idx="21">
                  <c:v>191.93613258524408</c:v>
                </c:pt>
                <c:pt idx="22">
                  <c:v>183.4632483249645</c:v>
                </c:pt>
                <c:pt idx="23">
                  <c:v>201.60323260509415</c:v>
                </c:pt>
                <c:pt idx="24">
                  <c:v>193.64109035968846</c:v>
                </c:pt>
                <c:pt idx="25">
                  <c:v>204.7365818835211</c:v>
                </c:pt>
                <c:pt idx="26">
                  <c:v>192.53103367212611</c:v>
                </c:pt>
                <c:pt idx="27">
                  <c:v>202.62763927411595</c:v>
                </c:pt>
                <c:pt idx="28">
                  <c:v>204.3249230385145</c:v>
                </c:pt>
                <c:pt idx="29">
                  <c:v>190.61965387600293</c:v>
                </c:pt>
                <c:pt idx="30">
                  <c:v>162.02863372400009</c:v>
                </c:pt>
              </c:numCache>
            </c:numRef>
          </c:val>
          <c:smooth val="0"/>
          <c:extLst>
            <c:ext xmlns:c16="http://schemas.microsoft.com/office/drawing/2014/chart" uri="{C3380CC4-5D6E-409C-BE32-E72D297353CC}">
              <c16:uniqueId val="{00000000-52D4-4FA6-A965-11A29981AABB}"/>
            </c:ext>
          </c:extLst>
        </c:ser>
        <c:ser>
          <c:idx val="0"/>
          <c:order val="1"/>
          <c:tx>
            <c:strRef>
              <c:f>'Figure 2.'!$C$26</c:f>
              <c:strCache>
                <c:ptCount val="1"/>
                <c:pt idx="0">
                  <c:v>Upper secondary non-tertiary</c:v>
                </c:pt>
              </c:strCache>
            </c:strRef>
          </c:tx>
          <c:spPr>
            <a:ln w="25400" cap="rnd">
              <a:noFill/>
              <a:round/>
            </a:ln>
            <a:effectLst/>
          </c:spPr>
          <c:marker>
            <c:symbol val="diamond"/>
            <c:size val="8"/>
            <c:spPr>
              <a:solidFill>
                <a:srgbClr val="FF0000"/>
              </a:solidFill>
              <a:ln w="9525">
                <a:solidFill>
                  <a:srgbClr val="FF0000"/>
                </a:solidFill>
              </a:ln>
              <a:effectLst/>
            </c:spPr>
          </c:marker>
          <c:dPt>
            <c:idx val="16"/>
            <c:marker>
              <c:symbol val="diamond"/>
              <c:size val="8"/>
              <c:spPr>
                <a:solidFill>
                  <a:srgbClr val="FF0000"/>
                </a:solidFill>
                <a:ln w="9525">
                  <a:solidFill>
                    <a:srgbClr val="FF0000"/>
                  </a:solidFill>
                </a:ln>
                <a:effectLst/>
              </c:spPr>
            </c:marker>
            <c:bubble3D val="0"/>
            <c:extLst>
              <c:ext xmlns:c16="http://schemas.microsoft.com/office/drawing/2014/chart" uri="{C3380CC4-5D6E-409C-BE32-E72D297353CC}">
                <c16:uniqueId val="{00000001-5545-4E69-92FB-C4FDB0CED588}"/>
              </c:ext>
            </c:extLst>
          </c:dPt>
          <c:cat>
            <c:strRef>
              <c:f>'Figure 2.'!$A$27:$A$57</c:f>
              <c:strCache>
                <c:ptCount val="31"/>
                <c:pt idx="0">
                  <c:v>Finland</c:v>
                </c:pt>
                <c:pt idx="1">
                  <c:v>Sweden</c:v>
                </c:pt>
                <c:pt idx="2">
                  <c:v>Japan</c:v>
                </c:pt>
                <c:pt idx="3">
                  <c:v>Netherlands</c:v>
                </c:pt>
                <c:pt idx="4">
                  <c:v>Denmark</c:v>
                </c:pt>
                <c:pt idx="5">
                  <c:v>Norway</c:v>
                </c:pt>
                <c:pt idx="6">
                  <c:v>England (UK)</c:v>
                </c:pt>
                <c:pt idx="7">
                  <c:v>Canada</c:v>
                </c:pt>
                <c:pt idx="8">
                  <c:v>Flemish Region (Belgium)</c:v>
                </c:pt>
                <c:pt idx="9">
                  <c:v>Germany</c:v>
                </c:pt>
                <c:pt idx="10">
                  <c:v>Switzerland</c:v>
                </c:pt>
                <c:pt idx="11">
                  <c:v>Estonia</c:v>
                </c:pt>
                <c:pt idx="12">
                  <c:v>New Zealand</c:v>
                </c:pt>
                <c:pt idx="13">
                  <c:v>Slovak Republic</c:v>
                </c:pt>
                <c:pt idx="14">
                  <c:v>Italy</c:v>
                </c:pt>
                <c:pt idx="15">
                  <c:v>Czechia</c:v>
                </c:pt>
                <c:pt idx="16">
                  <c:v>OECD average</c:v>
                </c:pt>
                <c:pt idx="17">
                  <c:v>Ireland</c:v>
                </c:pt>
                <c:pt idx="18">
                  <c:v>Croatia</c:v>
                </c:pt>
                <c:pt idx="19">
                  <c:v>Spain</c:v>
                </c:pt>
                <c:pt idx="20">
                  <c:v>Austria</c:v>
                </c:pt>
                <c:pt idx="21">
                  <c:v>France</c:v>
                </c:pt>
                <c:pt idx="22">
                  <c:v>United States</c:v>
                </c:pt>
                <c:pt idx="23">
                  <c:v>Portugal</c:v>
                </c:pt>
                <c:pt idx="24">
                  <c:v>Hungary</c:v>
                </c:pt>
                <c:pt idx="25">
                  <c:v>Latvia</c:v>
                </c:pt>
                <c:pt idx="26">
                  <c:v>Korea</c:v>
                </c:pt>
                <c:pt idx="27">
                  <c:v>Poland</c:v>
                </c:pt>
                <c:pt idx="28">
                  <c:v>Lithuania</c:v>
                </c:pt>
                <c:pt idx="29">
                  <c:v>Israel</c:v>
                </c:pt>
                <c:pt idx="30">
                  <c:v>Chile</c:v>
                </c:pt>
              </c:strCache>
            </c:strRef>
          </c:cat>
          <c:val>
            <c:numRef>
              <c:f>'Figure 2.'!$C$27:$C$57</c:f>
              <c:numCache>
                <c:formatCode>#,##0.00</c:formatCode>
                <c:ptCount val="31"/>
                <c:pt idx="0">
                  <c:v>289.15512223584676</c:v>
                </c:pt>
                <c:pt idx="1">
                  <c:v>283.00857805433691</c:v>
                </c:pt>
                <c:pt idx="2">
                  <c:v>275.21315282040456</c:v>
                </c:pt>
                <c:pt idx="3">
                  <c:v>273.99415476552042</c:v>
                </c:pt>
                <c:pt idx="4">
                  <c:v>265.30638604331824</c:v>
                </c:pt>
                <c:pt idx="5">
                  <c:v>264.46100517477714</c:v>
                </c:pt>
                <c:pt idx="6">
                  <c:v>261.54739677786461</c:v>
                </c:pt>
                <c:pt idx="7">
                  <c:v>259.74655311794203</c:v>
                </c:pt>
                <c:pt idx="8">
                  <c:v>258.84526644004887</c:v>
                </c:pt>
                <c:pt idx="9">
                  <c:v>258.7374125809153</c:v>
                </c:pt>
                <c:pt idx="10">
                  <c:v>257.4958066356013</c:v>
                </c:pt>
                <c:pt idx="11">
                  <c:v>256.77787572020173</c:v>
                </c:pt>
                <c:pt idx="12">
                  <c:v>254.77769111667808</c:v>
                </c:pt>
                <c:pt idx="13">
                  <c:v>252.96936375003094</c:v>
                </c:pt>
                <c:pt idx="14">
                  <c:v>252.10130011827459</c:v>
                </c:pt>
                <c:pt idx="15">
                  <c:v>251.98375299208061</c:v>
                </c:pt>
                <c:pt idx="16">
                  <c:v>250.46961288561221</c:v>
                </c:pt>
                <c:pt idx="17">
                  <c:v>250.469526854153</c:v>
                </c:pt>
                <c:pt idx="18">
                  <c:v>248.97204764725831</c:v>
                </c:pt>
                <c:pt idx="19">
                  <c:v>244.03204395966978</c:v>
                </c:pt>
                <c:pt idx="20">
                  <c:v>243.2369817066222</c:v>
                </c:pt>
                <c:pt idx="21">
                  <c:v>240.46335306748699</c:v>
                </c:pt>
                <c:pt idx="22">
                  <c:v>240.27391368388331</c:v>
                </c:pt>
                <c:pt idx="23">
                  <c:v>239.92861478152651</c:v>
                </c:pt>
                <c:pt idx="24">
                  <c:v>237.07724850523982</c:v>
                </c:pt>
                <c:pt idx="25">
                  <c:v>231.39455336973617</c:v>
                </c:pt>
                <c:pt idx="26">
                  <c:v>229.78734268990434</c:v>
                </c:pt>
                <c:pt idx="27">
                  <c:v>228.28952211926895</c:v>
                </c:pt>
                <c:pt idx="28">
                  <c:v>226.43837966339265</c:v>
                </c:pt>
                <c:pt idx="29">
                  <c:v>225.65164150110718</c:v>
                </c:pt>
                <c:pt idx="30">
                  <c:v>210.45483343691959</c:v>
                </c:pt>
              </c:numCache>
            </c:numRef>
          </c:val>
          <c:smooth val="0"/>
          <c:extLst xmlns:c15="http://schemas.microsoft.com/office/drawing/2012/chart">
            <c:ext xmlns:c16="http://schemas.microsoft.com/office/drawing/2014/chart" uri="{C3380CC4-5D6E-409C-BE32-E72D297353CC}">
              <c16:uniqueId val="{00000001-52D4-4FA6-A965-11A29981AABB}"/>
            </c:ext>
          </c:extLst>
        </c:ser>
        <c:ser>
          <c:idx val="1"/>
          <c:order val="2"/>
          <c:tx>
            <c:strRef>
              <c:f>'Figure 2.'!$D$26</c:f>
              <c:strCache>
                <c:ptCount val="1"/>
                <c:pt idx="0">
                  <c:v>Tertiary</c:v>
                </c:pt>
              </c:strCache>
            </c:strRef>
          </c:tx>
          <c:spPr>
            <a:ln w="25400" cap="rnd">
              <a:noFill/>
              <a:round/>
            </a:ln>
            <a:effectLst/>
          </c:spPr>
          <c:marker>
            <c:symbol val="circle"/>
            <c:size val="8"/>
            <c:spPr>
              <a:solidFill>
                <a:schemeClr val="accent2"/>
              </a:solidFill>
              <a:ln w="9525">
                <a:solidFill>
                  <a:schemeClr val="accent2"/>
                </a:solidFill>
              </a:ln>
              <a:effectLst/>
            </c:spPr>
          </c:marker>
          <c:dPt>
            <c:idx val="16"/>
            <c:marker>
              <c:symbol val="circle"/>
              <c:size val="8"/>
              <c:spPr>
                <a:solidFill>
                  <a:srgbClr val="F79779"/>
                </a:solidFill>
                <a:ln w="9525">
                  <a:solidFill>
                    <a:srgbClr val="F79779"/>
                  </a:solidFill>
                </a:ln>
                <a:effectLst/>
              </c:spPr>
            </c:marker>
            <c:bubble3D val="0"/>
            <c:extLst>
              <c:ext xmlns:c16="http://schemas.microsoft.com/office/drawing/2014/chart" uri="{C3380CC4-5D6E-409C-BE32-E72D297353CC}">
                <c16:uniqueId val="{00000002-5545-4E69-92FB-C4FDB0CED588}"/>
              </c:ext>
            </c:extLst>
          </c:dPt>
          <c:cat>
            <c:strRef>
              <c:f>'Figure 2.'!$A$27:$A$57</c:f>
              <c:strCache>
                <c:ptCount val="31"/>
                <c:pt idx="0">
                  <c:v>Finland</c:v>
                </c:pt>
                <c:pt idx="1">
                  <c:v>Sweden</c:v>
                </c:pt>
                <c:pt idx="2">
                  <c:v>Japan</c:v>
                </c:pt>
                <c:pt idx="3">
                  <c:v>Netherlands</c:v>
                </c:pt>
                <c:pt idx="4">
                  <c:v>Denmark</c:v>
                </c:pt>
                <c:pt idx="5">
                  <c:v>Norway</c:v>
                </c:pt>
                <c:pt idx="6">
                  <c:v>England (UK)</c:v>
                </c:pt>
                <c:pt idx="7">
                  <c:v>Canada</c:v>
                </c:pt>
                <c:pt idx="8">
                  <c:v>Flemish Region (Belgium)</c:v>
                </c:pt>
                <c:pt idx="9">
                  <c:v>Germany</c:v>
                </c:pt>
                <c:pt idx="10">
                  <c:v>Switzerland</c:v>
                </c:pt>
                <c:pt idx="11">
                  <c:v>Estonia</c:v>
                </c:pt>
                <c:pt idx="12">
                  <c:v>New Zealand</c:v>
                </c:pt>
                <c:pt idx="13">
                  <c:v>Slovak Republic</c:v>
                </c:pt>
                <c:pt idx="14">
                  <c:v>Italy</c:v>
                </c:pt>
                <c:pt idx="15">
                  <c:v>Czechia</c:v>
                </c:pt>
                <c:pt idx="16">
                  <c:v>OECD average</c:v>
                </c:pt>
                <c:pt idx="17">
                  <c:v>Ireland</c:v>
                </c:pt>
                <c:pt idx="18">
                  <c:v>Croatia</c:v>
                </c:pt>
                <c:pt idx="19">
                  <c:v>Spain</c:v>
                </c:pt>
                <c:pt idx="20">
                  <c:v>Austria</c:v>
                </c:pt>
                <c:pt idx="21">
                  <c:v>France</c:v>
                </c:pt>
                <c:pt idx="22">
                  <c:v>United States</c:v>
                </c:pt>
                <c:pt idx="23">
                  <c:v>Portugal</c:v>
                </c:pt>
                <c:pt idx="24">
                  <c:v>Hungary</c:v>
                </c:pt>
                <c:pt idx="25">
                  <c:v>Latvia</c:v>
                </c:pt>
                <c:pt idx="26">
                  <c:v>Korea</c:v>
                </c:pt>
                <c:pt idx="27">
                  <c:v>Poland</c:v>
                </c:pt>
                <c:pt idx="28">
                  <c:v>Lithuania</c:v>
                </c:pt>
                <c:pt idx="29">
                  <c:v>Israel</c:v>
                </c:pt>
                <c:pt idx="30">
                  <c:v>Chile</c:v>
                </c:pt>
              </c:strCache>
            </c:strRef>
          </c:cat>
          <c:val>
            <c:numRef>
              <c:f>'Figure 2.'!$D$27:$D$57</c:f>
              <c:numCache>
                <c:formatCode>#,##0.00</c:formatCode>
                <c:ptCount val="31"/>
                <c:pt idx="0">
                  <c:v>313.89712630329609</c:v>
                </c:pt>
                <c:pt idx="1">
                  <c:v>300.37080582164918</c:v>
                </c:pt>
                <c:pt idx="2">
                  <c:v>308.89874115162803</c:v>
                </c:pt>
                <c:pt idx="3">
                  <c:v>298.90950094454331</c:v>
                </c:pt>
                <c:pt idx="4">
                  <c:v>293.27600758086641</c:v>
                </c:pt>
                <c:pt idx="5">
                  <c:v>299.68040243561535</c:v>
                </c:pt>
                <c:pt idx="6">
                  <c:v>291.17131081495853</c:v>
                </c:pt>
                <c:pt idx="7">
                  <c:v>287.12068824238105</c:v>
                </c:pt>
                <c:pt idx="8">
                  <c:v>299.460769599809</c:v>
                </c:pt>
                <c:pt idx="9">
                  <c:v>294.38370893854443</c:v>
                </c:pt>
                <c:pt idx="10">
                  <c:v>289.49365453350811</c:v>
                </c:pt>
                <c:pt idx="11">
                  <c:v>294.30214009680583</c:v>
                </c:pt>
                <c:pt idx="12">
                  <c:v>283.37234713597638</c:v>
                </c:pt>
                <c:pt idx="13">
                  <c:v>269.53749696167694</c:v>
                </c:pt>
                <c:pt idx="14">
                  <c:v>271.37878080025547</c:v>
                </c:pt>
                <c:pt idx="15">
                  <c:v>289.7983473411079</c:v>
                </c:pt>
                <c:pt idx="16">
                  <c:v>283.09061478057743</c:v>
                </c:pt>
                <c:pt idx="17">
                  <c:v>281.12921082400032</c:v>
                </c:pt>
                <c:pt idx="18">
                  <c:v>273.25911820262274</c:v>
                </c:pt>
                <c:pt idx="19">
                  <c:v>271.24632759577304</c:v>
                </c:pt>
                <c:pt idx="20">
                  <c:v>285.24247524570228</c:v>
                </c:pt>
                <c:pt idx="21">
                  <c:v>286.83674217544933</c:v>
                </c:pt>
                <c:pt idx="22">
                  <c:v>286.61438716808493</c:v>
                </c:pt>
                <c:pt idx="23">
                  <c:v>271.84582976123198</c:v>
                </c:pt>
                <c:pt idx="24">
                  <c:v>283.11733145731728</c:v>
                </c:pt>
                <c:pt idx="25">
                  <c:v>270.55546808380353</c:v>
                </c:pt>
                <c:pt idx="26">
                  <c:v>264.1481579859132</c:v>
                </c:pt>
                <c:pt idx="27">
                  <c:v>255.05878167272783</c:v>
                </c:pt>
                <c:pt idx="28">
                  <c:v>255.97794606921775</c:v>
                </c:pt>
                <c:pt idx="29">
                  <c:v>263.46642722807695</c:v>
                </c:pt>
                <c:pt idx="30">
                  <c:v>249.33691466682592</c:v>
                </c:pt>
              </c:numCache>
            </c:numRef>
          </c:val>
          <c:smooth val="0"/>
          <c:extLst>
            <c:ext xmlns:c16="http://schemas.microsoft.com/office/drawing/2014/chart" uri="{C3380CC4-5D6E-409C-BE32-E72D297353CC}">
              <c16:uniqueId val="{00000002-52D4-4FA6-A965-11A29981AABB}"/>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320"/>
          <c:min val="16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8671825363495402E-2"/>
          <c:y val="1.9822085080447228E-2"/>
          <c:w val="0.93669182806702767"/>
          <c:h val="7.433281905167711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50799672092909E-2"/>
          <c:y val="0.14881980159947941"/>
          <c:w val="0.95505583566383989"/>
          <c:h val="0.49769517994942813"/>
        </c:manualLayout>
      </c:layout>
      <c:lineChart>
        <c:grouping val="standard"/>
        <c:varyColors val="0"/>
        <c:ser>
          <c:idx val="3"/>
          <c:order val="0"/>
          <c:tx>
            <c:strRef>
              <c:f>'Figure A5.1.'!$B$27</c:f>
              <c:strCache>
                <c:ptCount val="1"/>
                <c:pt idx="0">
                  <c:v>Level 1 and below</c:v>
                </c:pt>
              </c:strCache>
            </c:strRef>
          </c:tx>
          <c:spPr>
            <a:ln w="28575" cap="rnd" cmpd="sng" algn="ctr">
              <a:noFill/>
              <a:prstDash val="solid"/>
              <a:round/>
            </a:ln>
            <a:effectLst/>
          </c:spPr>
          <c:marker>
            <c:symbol val="diamond"/>
            <c:size val="8"/>
            <c:spPr>
              <a:solidFill>
                <a:schemeClr val="accent4"/>
              </a:solidFill>
              <a:ln w="6350" cap="flat" cmpd="sng" algn="ctr">
                <a:solidFill>
                  <a:schemeClr val="accent4"/>
                </a:solidFill>
                <a:prstDash val="solid"/>
                <a:round/>
              </a:ln>
              <a:effectLst/>
            </c:spPr>
          </c:marker>
          <c:dPt>
            <c:idx val="5"/>
            <c:marker>
              <c:spPr>
                <a:solidFill>
                  <a:srgbClr val="04A379"/>
                </a:solidFill>
                <a:ln w="6350" cap="flat" cmpd="sng" algn="ctr">
                  <a:solidFill>
                    <a:schemeClr val="accent4"/>
                  </a:solidFill>
                  <a:prstDash val="solid"/>
                  <a:round/>
                </a:ln>
                <a:effectLst/>
              </c:spPr>
            </c:marker>
            <c:bubble3D val="0"/>
            <c:extLst>
              <c:ext xmlns:c16="http://schemas.microsoft.com/office/drawing/2014/chart" uri="{C3380CC4-5D6E-409C-BE32-E72D297353CC}">
                <c16:uniqueId val="{00000000-DC53-442C-85C5-ADD277FAF370}"/>
              </c:ext>
            </c:extLst>
          </c:dPt>
          <c:dPt>
            <c:idx val="19"/>
            <c:marker>
              <c:spPr>
                <a:solidFill>
                  <a:srgbClr val="DD2C00"/>
                </a:solidFill>
                <a:ln w="6350" cap="flat" cmpd="sng" algn="ctr">
                  <a:solidFill>
                    <a:srgbClr val="DD2C00"/>
                  </a:solidFill>
                  <a:prstDash val="solid"/>
                  <a:round/>
                </a:ln>
                <a:effectLst/>
              </c:spPr>
            </c:marker>
            <c:bubble3D val="0"/>
            <c:extLst>
              <c:ext xmlns:c16="http://schemas.microsoft.com/office/drawing/2014/chart" uri="{C3380CC4-5D6E-409C-BE32-E72D297353CC}">
                <c16:uniqueId val="{00000000-35AB-4E30-BFCB-48A230D47EEA}"/>
              </c:ext>
            </c:extLst>
          </c:dPt>
          <c:cat>
            <c:strRef>
              <c:f>'Figure A5.1.'!$A$28:$A$58</c:f>
              <c:strCache>
                <c:ptCount val="31"/>
                <c:pt idx="0">
                  <c:v>United States</c:v>
                </c:pt>
                <c:pt idx="1">
                  <c:v>Chile</c:v>
                </c:pt>
                <c:pt idx="2">
                  <c:v>Finland</c:v>
                </c:pt>
                <c:pt idx="3">
                  <c:v>Portugal</c:v>
                </c:pt>
                <c:pt idx="4">
                  <c:v>New Zealand</c:v>
                </c:pt>
                <c:pt idx="5">
                  <c:v>Denmark</c:v>
                </c:pt>
                <c:pt idx="6">
                  <c:v>Ireland</c:v>
                </c:pt>
                <c:pt idx="7">
                  <c:v>Estonia</c:v>
                </c:pt>
                <c:pt idx="8">
                  <c:v>Norway</c:v>
                </c:pt>
                <c:pt idx="9">
                  <c:v>Netherlands</c:v>
                </c:pt>
                <c:pt idx="10">
                  <c:v>England (UK)</c:v>
                </c:pt>
                <c:pt idx="11">
                  <c:v>Canada</c:v>
                </c:pt>
                <c:pt idx="12">
                  <c:v>Germany</c:v>
                </c:pt>
                <c:pt idx="13">
                  <c:v>Spain</c:v>
                </c:pt>
                <c:pt idx="14">
                  <c:v>Sweden</c:v>
                </c:pt>
                <c:pt idx="15">
                  <c:v>Flemish region (Belg.)</c:v>
                </c:pt>
                <c:pt idx="16">
                  <c:v>Lithuania</c:v>
                </c:pt>
                <c:pt idx="17">
                  <c:v>Switzerland</c:v>
                </c:pt>
                <c:pt idx="18">
                  <c:v>Latvia</c:v>
                </c:pt>
                <c:pt idx="19">
                  <c:v>OECD average</c:v>
                </c:pt>
                <c:pt idx="20">
                  <c:v>Czechia</c:v>
                </c:pt>
                <c:pt idx="21">
                  <c:v>Israel</c:v>
                </c:pt>
                <c:pt idx="22">
                  <c:v>Austria</c:v>
                </c:pt>
                <c:pt idx="23">
                  <c:v>France</c:v>
                </c:pt>
                <c:pt idx="24">
                  <c:v>Italy</c:v>
                </c:pt>
                <c:pt idx="25">
                  <c:v>Hungary</c:v>
                </c:pt>
                <c:pt idx="26">
                  <c:v>Poland</c:v>
                </c:pt>
                <c:pt idx="27">
                  <c:v>Slovak Republic</c:v>
                </c:pt>
                <c:pt idx="28">
                  <c:v>Japan</c:v>
                </c:pt>
                <c:pt idx="29">
                  <c:v>Croatia</c:v>
                </c:pt>
                <c:pt idx="30">
                  <c:v>Korea</c:v>
                </c:pt>
              </c:strCache>
            </c:strRef>
          </c:cat>
          <c:val>
            <c:numRef>
              <c:f>'Figure A5.1.'!$B$28:$B$58</c:f>
              <c:numCache>
                <c:formatCode>#,##0.00</c:formatCode>
                <c:ptCount val="31"/>
                <c:pt idx="0">
                  <c:v>36.164996548760733</c:v>
                </c:pt>
                <c:pt idx="1">
                  <c:v>30.310806712348921</c:v>
                </c:pt>
                <c:pt idx="2">
                  <c:v>24.865522498482061</c:v>
                </c:pt>
                <c:pt idx="3">
                  <c:v>22.194823716125143</c:v>
                </c:pt>
                <c:pt idx="4">
                  <c:v>39.179499846310286</c:v>
                </c:pt>
                <c:pt idx="5">
                  <c:v>22.999154673987803</c:v>
                </c:pt>
                <c:pt idx="6">
                  <c:v>36.396551953155587</c:v>
                </c:pt>
                <c:pt idx="7">
                  <c:v>29.843278403416164</c:v>
                </c:pt>
                <c:pt idx="8">
                  <c:v>44.259538876169231</c:v>
                </c:pt>
                <c:pt idx="9">
                  <c:v>27.259454435744665</c:v>
                </c:pt>
                <c:pt idx="10">
                  <c:v>33.57888613408069</c:v>
                </c:pt>
                <c:pt idx="11">
                  <c:v>32.289642079526182</c:v>
                </c:pt>
                <c:pt idx="12">
                  <c:v>23.446424792450603</c:v>
                </c:pt>
                <c:pt idx="13">
                  <c:v>25.852167468346138</c:v>
                </c:pt>
                <c:pt idx="14">
                  <c:v>41.304691679308434</c:v>
                </c:pt>
                <c:pt idx="15">
                  <c:v>21.363889855218293</c:v>
                </c:pt>
                <c:pt idx="16">
                  <c:v>21.260418228487801</c:v>
                </c:pt>
                <c:pt idx="17">
                  <c:v>23.520008730155848</c:v>
                </c:pt>
                <c:pt idx="18">
                  <c:v>27.66186661793812</c:v>
                </c:pt>
                <c:pt idx="19">
                  <c:v>25.665486275818353</c:v>
                </c:pt>
                <c:pt idx="20">
                  <c:v>20.582895424200942</c:v>
                </c:pt>
                <c:pt idx="21">
                  <c:v>21.385989848541271</c:v>
                </c:pt>
                <c:pt idx="22">
                  <c:v>16.89149134350798</c:v>
                </c:pt>
                <c:pt idx="23">
                  <c:v>20.496129694488111</c:v>
                </c:pt>
                <c:pt idx="24">
                  <c:v>13.787925967094118</c:v>
                </c:pt>
                <c:pt idx="25">
                  <c:v>15.519405944109742</c:v>
                </c:pt>
                <c:pt idx="26">
                  <c:v>13.611897818829712</c:v>
                </c:pt>
                <c:pt idx="27">
                  <c:v>19.483977080093336</c:v>
                </c:pt>
                <c:pt idx="28">
                  <c:v>16.674301691130442</c:v>
                </c:pt>
                <c:pt idx="29">
                  <c:v>16.095310558584842</c:v>
                </c:pt>
                <c:pt idx="30">
                  <c:v>13.339469004413402</c:v>
                </c:pt>
              </c:numCache>
            </c:numRef>
          </c:val>
          <c:smooth val="0"/>
          <c:extLst>
            <c:ext xmlns:c16="http://schemas.microsoft.com/office/drawing/2014/chart" uri="{C3380CC4-5D6E-409C-BE32-E72D297353CC}">
              <c16:uniqueId val="{00000000-E365-4860-BBE1-003CC50B30E7}"/>
            </c:ext>
          </c:extLst>
        </c:ser>
        <c:ser>
          <c:idx val="2"/>
          <c:order val="1"/>
          <c:tx>
            <c:strRef>
              <c:f>'Figure A5.1.'!$C$27</c:f>
              <c:strCache>
                <c:ptCount val="1"/>
                <c:pt idx="0">
                  <c:v>Level 2</c:v>
                </c:pt>
              </c:strCache>
            </c:strRef>
          </c:tx>
          <c:spPr>
            <a:ln w="28575" cap="rnd" cmpd="sng" algn="ctr">
              <a:noFill/>
              <a:prstDash val="solid"/>
              <a:round/>
            </a:ln>
            <a:effectLst/>
          </c:spPr>
          <c:marker>
            <c:symbol val="diamond"/>
            <c:size val="8"/>
            <c:spPr>
              <a:solidFill>
                <a:schemeClr val="accent3"/>
              </a:solidFill>
              <a:ln w="6350" cap="flat" cmpd="sng" algn="ctr">
                <a:solidFill>
                  <a:schemeClr val="accent3"/>
                </a:solidFill>
                <a:prstDash val="solid"/>
                <a:round/>
              </a:ln>
              <a:effectLst/>
            </c:spPr>
          </c:marker>
          <c:dPt>
            <c:idx val="19"/>
            <c:marker>
              <c:spPr>
                <a:solidFill>
                  <a:srgbClr val="FAC2B0"/>
                </a:solidFill>
                <a:ln w="6350" cap="flat" cmpd="sng" algn="ctr">
                  <a:solidFill>
                    <a:srgbClr val="FAC2B0"/>
                  </a:solidFill>
                  <a:prstDash val="solid"/>
                  <a:round/>
                </a:ln>
                <a:effectLst/>
              </c:spPr>
            </c:marker>
            <c:bubble3D val="0"/>
            <c:extLst>
              <c:ext xmlns:c16="http://schemas.microsoft.com/office/drawing/2014/chart" uri="{C3380CC4-5D6E-409C-BE32-E72D297353CC}">
                <c16:uniqueId val="{00000001-35AB-4E30-BFCB-48A230D47EEA}"/>
              </c:ext>
            </c:extLst>
          </c:dPt>
          <c:cat>
            <c:strRef>
              <c:f>'Figure A5.1.'!$A$28:$A$58</c:f>
              <c:strCache>
                <c:ptCount val="31"/>
                <c:pt idx="0">
                  <c:v>United States</c:v>
                </c:pt>
                <c:pt idx="1">
                  <c:v>Chile</c:v>
                </c:pt>
                <c:pt idx="2">
                  <c:v>Finland</c:v>
                </c:pt>
                <c:pt idx="3">
                  <c:v>Portugal</c:v>
                </c:pt>
                <c:pt idx="4">
                  <c:v>New Zealand</c:v>
                </c:pt>
                <c:pt idx="5">
                  <c:v>Denmark</c:v>
                </c:pt>
                <c:pt idx="6">
                  <c:v>Ireland</c:v>
                </c:pt>
                <c:pt idx="7">
                  <c:v>Estonia</c:v>
                </c:pt>
                <c:pt idx="8">
                  <c:v>Norway</c:v>
                </c:pt>
                <c:pt idx="9">
                  <c:v>Netherlands</c:v>
                </c:pt>
                <c:pt idx="10">
                  <c:v>England (UK)</c:v>
                </c:pt>
                <c:pt idx="11">
                  <c:v>Canada</c:v>
                </c:pt>
                <c:pt idx="12">
                  <c:v>Germany</c:v>
                </c:pt>
                <c:pt idx="13">
                  <c:v>Spain</c:v>
                </c:pt>
                <c:pt idx="14">
                  <c:v>Sweden</c:v>
                </c:pt>
                <c:pt idx="15">
                  <c:v>Flemish region (Belg.)</c:v>
                </c:pt>
                <c:pt idx="16">
                  <c:v>Lithuania</c:v>
                </c:pt>
                <c:pt idx="17">
                  <c:v>Switzerland</c:v>
                </c:pt>
                <c:pt idx="18">
                  <c:v>Latvia</c:v>
                </c:pt>
                <c:pt idx="19">
                  <c:v>OECD average</c:v>
                </c:pt>
                <c:pt idx="20">
                  <c:v>Czechia</c:v>
                </c:pt>
                <c:pt idx="21">
                  <c:v>Israel</c:v>
                </c:pt>
                <c:pt idx="22">
                  <c:v>Austria</c:v>
                </c:pt>
                <c:pt idx="23">
                  <c:v>France</c:v>
                </c:pt>
                <c:pt idx="24">
                  <c:v>Italy</c:v>
                </c:pt>
                <c:pt idx="25">
                  <c:v>Hungary</c:v>
                </c:pt>
                <c:pt idx="26">
                  <c:v>Poland</c:v>
                </c:pt>
                <c:pt idx="27">
                  <c:v>Slovak Republic</c:v>
                </c:pt>
                <c:pt idx="28">
                  <c:v>Japan</c:v>
                </c:pt>
                <c:pt idx="29">
                  <c:v>Croatia</c:v>
                </c:pt>
                <c:pt idx="30">
                  <c:v>Korea</c:v>
                </c:pt>
              </c:strCache>
            </c:strRef>
          </c:cat>
          <c:val>
            <c:numRef>
              <c:f>'Figure A5.1.'!$C$28:$C$58</c:f>
              <c:numCache>
                <c:formatCode>#,##0.00</c:formatCode>
                <c:ptCount val="31"/>
                <c:pt idx="0">
                  <c:v>60.905294016428734</c:v>
                </c:pt>
                <c:pt idx="1">
                  <c:v>55.016815480608138</c:v>
                </c:pt>
                <c:pt idx="2">
                  <c:v>51.158377604801551</c:v>
                </c:pt>
                <c:pt idx="3">
                  <c:v>43.355975279446803</c:v>
                </c:pt>
                <c:pt idx="4">
                  <c:v>57.246488167572423</c:v>
                </c:pt>
                <c:pt idx="5">
                  <c:v>56.398129481728006</c:v>
                </c:pt>
                <c:pt idx="6">
                  <c:v>53.146530428666601</c:v>
                </c:pt>
                <c:pt idx="7">
                  <c:v>52.935217554394995</c:v>
                </c:pt>
                <c:pt idx="8">
                  <c:v>60.290189449331514</c:v>
                </c:pt>
                <c:pt idx="9">
                  <c:v>49.810901541898936</c:v>
                </c:pt>
                <c:pt idx="10">
                  <c:v>53.405426725905627</c:v>
                </c:pt>
                <c:pt idx="11">
                  <c:v>53.583696411041437</c:v>
                </c:pt>
                <c:pt idx="12">
                  <c:v>43.869248158925785</c:v>
                </c:pt>
                <c:pt idx="13">
                  <c:v>44.81653968628423</c:v>
                </c:pt>
                <c:pt idx="14">
                  <c:v>49.912657994127919</c:v>
                </c:pt>
                <c:pt idx="15">
                  <c:v>45.363243507534229</c:v>
                </c:pt>
                <c:pt idx="16">
                  <c:v>33.272432923608505</c:v>
                </c:pt>
                <c:pt idx="17">
                  <c:v>46.045352905945634</c:v>
                </c:pt>
                <c:pt idx="18">
                  <c:v>47.989591804616481</c:v>
                </c:pt>
                <c:pt idx="19">
                  <c:v>43.923037185237384</c:v>
                </c:pt>
                <c:pt idx="20">
                  <c:v>38.623149061533432</c:v>
                </c:pt>
                <c:pt idx="21">
                  <c:v>39.324592289134962</c:v>
                </c:pt>
                <c:pt idx="22">
                  <c:v>37.627562764785296</c:v>
                </c:pt>
                <c:pt idx="23">
                  <c:v>35.700064476862728</c:v>
                </c:pt>
                <c:pt idx="24">
                  <c:v>27.20763654675234</c:v>
                </c:pt>
                <c:pt idx="25">
                  <c:v>29.719209634516876</c:v>
                </c:pt>
                <c:pt idx="26">
                  <c:v>23.054562551261292</c:v>
                </c:pt>
                <c:pt idx="27">
                  <c:v>30.504749660789237</c:v>
                </c:pt>
                <c:pt idx="28">
                  <c:v>30.139851964714293</c:v>
                </c:pt>
                <c:pt idx="29">
                  <c:v>21.000951350673155</c:v>
                </c:pt>
                <c:pt idx="30">
                  <c:v>17.049115878214007</c:v>
                </c:pt>
              </c:numCache>
            </c:numRef>
          </c:val>
          <c:smooth val="0"/>
          <c:extLst>
            <c:ext xmlns:c16="http://schemas.microsoft.com/office/drawing/2014/chart" uri="{C3380CC4-5D6E-409C-BE32-E72D297353CC}">
              <c16:uniqueId val="{00000001-E365-4860-BBE1-003CC50B30E7}"/>
            </c:ext>
          </c:extLst>
        </c:ser>
        <c:ser>
          <c:idx val="1"/>
          <c:order val="2"/>
          <c:tx>
            <c:strRef>
              <c:f>'Figure A5.1.'!$D$27</c:f>
              <c:strCache>
                <c:ptCount val="1"/>
                <c:pt idx="0">
                  <c:v>Level 3</c:v>
                </c:pt>
              </c:strCache>
            </c:strRef>
          </c:tx>
          <c:spPr>
            <a:ln w="28575" cap="rnd" cmpd="sng" algn="ctr">
              <a:noFill/>
              <a:prstDash val="solid"/>
              <a:round/>
            </a:ln>
            <a:effectLst/>
          </c:spPr>
          <c:marker>
            <c:symbol val="diamond"/>
            <c:size val="8"/>
            <c:spPr>
              <a:solidFill>
                <a:schemeClr val="accent2"/>
              </a:solidFill>
              <a:ln w="6350" cap="flat" cmpd="sng" algn="ctr">
                <a:solidFill>
                  <a:schemeClr val="accent2"/>
                </a:solidFill>
                <a:prstDash val="solid"/>
                <a:round/>
              </a:ln>
              <a:effectLst/>
            </c:spPr>
          </c:marker>
          <c:dPt>
            <c:idx val="19"/>
            <c:marker>
              <c:spPr>
                <a:solidFill>
                  <a:srgbClr val="F25602"/>
                </a:solidFill>
                <a:ln w="6350" cap="flat" cmpd="sng" algn="ctr">
                  <a:solidFill>
                    <a:srgbClr val="F25602"/>
                  </a:solidFill>
                  <a:prstDash val="solid"/>
                  <a:round/>
                </a:ln>
                <a:effectLst/>
              </c:spPr>
            </c:marker>
            <c:bubble3D val="0"/>
            <c:extLst>
              <c:ext xmlns:c16="http://schemas.microsoft.com/office/drawing/2014/chart" uri="{C3380CC4-5D6E-409C-BE32-E72D297353CC}">
                <c16:uniqueId val="{00000002-35AB-4E30-BFCB-48A230D47EEA}"/>
              </c:ext>
            </c:extLst>
          </c:dPt>
          <c:cat>
            <c:strRef>
              <c:f>'Figure A5.1.'!$A$28:$A$58</c:f>
              <c:strCache>
                <c:ptCount val="31"/>
                <c:pt idx="0">
                  <c:v>United States</c:v>
                </c:pt>
                <c:pt idx="1">
                  <c:v>Chile</c:v>
                </c:pt>
                <c:pt idx="2">
                  <c:v>Finland</c:v>
                </c:pt>
                <c:pt idx="3">
                  <c:v>Portugal</c:v>
                </c:pt>
                <c:pt idx="4">
                  <c:v>New Zealand</c:v>
                </c:pt>
                <c:pt idx="5">
                  <c:v>Denmark</c:v>
                </c:pt>
                <c:pt idx="6">
                  <c:v>Ireland</c:v>
                </c:pt>
                <c:pt idx="7">
                  <c:v>Estonia</c:v>
                </c:pt>
                <c:pt idx="8">
                  <c:v>Norway</c:v>
                </c:pt>
                <c:pt idx="9">
                  <c:v>Netherlands</c:v>
                </c:pt>
                <c:pt idx="10">
                  <c:v>England (UK)</c:v>
                </c:pt>
                <c:pt idx="11">
                  <c:v>Canada</c:v>
                </c:pt>
                <c:pt idx="12">
                  <c:v>Germany</c:v>
                </c:pt>
                <c:pt idx="13">
                  <c:v>Spain</c:v>
                </c:pt>
                <c:pt idx="14">
                  <c:v>Sweden</c:v>
                </c:pt>
                <c:pt idx="15">
                  <c:v>Flemish region (Belg.)</c:v>
                </c:pt>
                <c:pt idx="16">
                  <c:v>Lithuania</c:v>
                </c:pt>
                <c:pt idx="17">
                  <c:v>Switzerland</c:v>
                </c:pt>
                <c:pt idx="18">
                  <c:v>Latvia</c:v>
                </c:pt>
                <c:pt idx="19">
                  <c:v>OECD average</c:v>
                </c:pt>
                <c:pt idx="20">
                  <c:v>Czechia</c:v>
                </c:pt>
                <c:pt idx="21">
                  <c:v>Israel</c:v>
                </c:pt>
                <c:pt idx="22">
                  <c:v>Austria</c:v>
                </c:pt>
                <c:pt idx="23">
                  <c:v>France</c:v>
                </c:pt>
                <c:pt idx="24">
                  <c:v>Italy</c:v>
                </c:pt>
                <c:pt idx="25">
                  <c:v>Hungary</c:v>
                </c:pt>
                <c:pt idx="26">
                  <c:v>Poland</c:v>
                </c:pt>
                <c:pt idx="27">
                  <c:v>Slovak Republic</c:v>
                </c:pt>
                <c:pt idx="28">
                  <c:v>Japan</c:v>
                </c:pt>
                <c:pt idx="29">
                  <c:v>Croatia</c:v>
                </c:pt>
                <c:pt idx="30">
                  <c:v>Korea</c:v>
                </c:pt>
              </c:strCache>
            </c:strRef>
          </c:cat>
          <c:val>
            <c:numRef>
              <c:f>'Figure A5.1.'!$D$28:$D$58</c:f>
              <c:numCache>
                <c:formatCode>#,##0.00</c:formatCode>
                <c:ptCount val="31"/>
                <c:pt idx="0">
                  <c:v>77.178988678754479</c:v>
                </c:pt>
                <c:pt idx="1">
                  <c:v>72.779525790582213</c:v>
                </c:pt>
                <c:pt idx="2">
                  <c:v>71.63039698043643</c:v>
                </c:pt>
                <c:pt idx="3">
                  <c:v>63.7369585859567</c:v>
                </c:pt>
                <c:pt idx="4">
                  <c:v>71.340842482515868</c:v>
                </c:pt>
                <c:pt idx="5">
                  <c:v>68.204947968076965</c:v>
                </c:pt>
                <c:pt idx="6">
                  <c:v>69.945783779879022</c:v>
                </c:pt>
                <c:pt idx="7">
                  <c:v>66.26907103017372</c:v>
                </c:pt>
                <c:pt idx="8">
                  <c:v>71.286880294592535</c:v>
                </c:pt>
                <c:pt idx="9">
                  <c:v>62.514722947349298</c:v>
                </c:pt>
                <c:pt idx="10">
                  <c:v>66.034500350284389</c:v>
                </c:pt>
                <c:pt idx="11">
                  <c:v>67.663929144321543</c:v>
                </c:pt>
                <c:pt idx="12">
                  <c:v>58.520220879085393</c:v>
                </c:pt>
                <c:pt idx="13">
                  <c:v>59.24247265191638</c:v>
                </c:pt>
                <c:pt idx="14">
                  <c:v>61.851009960187142</c:v>
                </c:pt>
                <c:pt idx="15">
                  <c:v>62.33340704896613</c:v>
                </c:pt>
                <c:pt idx="16">
                  <c:v>52.722353195352234</c:v>
                </c:pt>
                <c:pt idx="17">
                  <c:v>61.644416735217831</c:v>
                </c:pt>
                <c:pt idx="18">
                  <c:v>63.293206781837284</c:v>
                </c:pt>
                <c:pt idx="19">
                  <c:v>58.724004529598218</c:v>
                </c:pt>
                <c:pt idx="20">
                  <c:v>55.436480197936525</c:v>
                </c:pt>
                <c:pt idx="21">
                  <c:v>57.129321982197304</c:v>
                </c:pt>
                <c:pt idx="22">
                  <c:v>53.665495828818713</c:v>
                </c:pt>
                <c:pt idx="23">
                  <c:v>49.012302667650381</c:v>
                </c:pt>
                <c:pt idx="24">
                  <c:v>41.073449199021354</c:v>
                </c:pt>
                <c:pt idx="25">
                  <c:v>48.909176876623867</c:v>
                </c:pt>
                <c:pt idx="26">
                  <c:v>37.973691521249457</c:v>
                </c:pt>
                <c:pt idx="27">
                  <c:v>41.97422073902576</c:v>
                </c:pt>
                <c:pt idx="28">
                  <c:v>40.74727704611405</c:v>
                </c:pt>
                <c:pt idx="29">
                  <c:v>26.064961245839989</c:v>
                </c:pt>
                <c:pt idx="30">
                  <c:v>23.822571313445973</c:v>
                </c:pt>
              </c:numCache>
            </c:numRef>
          </c:val>
          <c:smooth val="0"/>
          <c:extLst>
            <c:ext xmlns:c16="http://schemas.microsoft.com/office/drawing/2014/chart" uri="{C3380CC4-5D6E-409C-BE32-E72D297353CC}">
              <c16:uniqueId val="{00000002-E365-4860-BBE1-003CC50B30E7}"/>
            </c:ext>
          </c:extLst>
        </c:ser>
        <c:ser>
          <c:idx val="0"/>
          <c:order val="3"/>
          <c:tx>
            <c:strRef>
              <c:f>'Figure A5.1.'!$E$27</c:f>
              <c:strCache>
                <c:ptCount val="1"/>
                <c:pt idx="0">
                  <c:v>Level 4/5</c:v>
                </c:pt>
              </c:strCache>
            </c:strRef>
          </c:tx>
          <c:spPr>
            <a:ln w="28575" cap="rnd" cmpd="sng" algn="ctr">
              <a:noFill/>
              <a:prstDash val="solid"/>
              <a:round/>
            </a:ln>
            <a:effectLst/>
          </c:spPr>
          <c:marker>
            <c:symbol val="diamond"/>
            <c:size val="8"/>
            <c:spPr>
              <a:solidFill>
                <a:schemeClr val="accent1"/>
              </a:solidFill>
              <a:ln w="6350" cap="flat" cmpd="sng" algn="ctr">
                <a:solidFill>
                  <a:schemeClr val="accent1"/>
                </a:solidFill>
                <a:prstDash val="solid"/>
                <a:round/>
              </a:ln>
              <a:effectLst/>
            </c:spPr>
          </c:marker>
          <c:dPt>
            <c:idx val="19"/>
            <c:marker>
              <c:spPr>
                <a:solidFill>
                  <a:srgbClr val="E4644B"/>
                </a:solidFill>
                <a:ln w="6350" cap="flat" cmpd="sng" algn="ctr">
                  <a:solidFill>
                    <a:srgbClr val="E4644B"/>
                  </a:solidFill>
                  <a:prstDash val="solid"/>
                  <a:round/>
                </a:ln>
                <a:effectLst/>
              </c:spPr>
            </c:marker>
            <c:bubble3D val="0"/>
            <c:extLst>
              <c:ext xmlns:c16="http://schemas.microsoft.com/office/drawing/2014/chart" uri="{C3380CC4-5D6E-409C-BE32-E72D297353CC}">
                <c16:uniqueId val="{00000003-35AB-4E30-BFCB-48A230D47EEA}"/>
              </c:ext>
            </c:extLst>
          </c:dPt>
          <c:cat>
            <c:strRef>
              <c:f>'Figure A5.1.'!$A$28:$A$58</c:f>
              <c:strCache>
                <c:ptCount val="31"/>
                <c:pt idx="0">
                  <c:v>United States</c:v>
                </c:pt>
                <c:pt idx="1">
                  <c:v>Chile</c:v>
                </c:pt>
                <c:pt idx="2">
                  <c:v>Finland</c:v>
                </c:pt>
                <c:pt idx="3">
                  <c:v>Portugal</c:v>
                </c:pt>
                <c:pt idx="4">
                  <c:v>New Zealand</c:v>
                </c:pt>
                <c:pt idx="5">
                  <c:v>Denmark</c:v>
                </c:pt>
                <c:pt idx="6">
                  <c:v>Ireland</c:v>
                </c:pt>
                <c:pt idx="7">
                  <c:v>Estonia</c:v>
                </c:pt>
                <c:pt idx="8">
                  <c:v>Norway</c:v>
                </c:pt>
                <c:pt idx="9">
                  <c:v>Netherlands</c:v>
                </c:pt>
                <c:pt idx="10">
                  <c:v>England (UK)</c:v>
                </c:pt>
                <c:pt idx="11">
                  <c:v>Canada</c:v>
                </c:pt>
                <c:pt idx="12">
                  <c:v>Germany</c:v>
                </c:pt>
                <c:pt idx="13">
                  <c:v>Spain</c:v>
                </c:pt>
                <c:pt idx="14">
                  <c:v>Sweden</c:v>
                </c:pt>
                <c:pt idx="15">
                  <c:v>Flemish region (Belg.)</c:v>
                </c:pt>
                <c:pt idx="16">
                  <c:v>Lithuania</c:v>
                </c:pt>
                <c:pt idx="17">
                  <c:v>Switzerland</c:v>
                </c:pt>
                <c:pt idx="18">
                  <c:v>Latvia</c:v>
                </c:pt>
                <c:pt idx="19">
                  <c:v>OECD average</c:v>
                </c:pt>
                <c:pt idx="20">
                  <c:v>Czechia</c:v>
                </c:pt>
                <c:pt idx="21">
                  <c:v>Israel</c:v>
                </c:pt>
                <c:pt idx="22">
                  <c:v>Austria</c:v>
                </c:pt>
                <c:pt idx="23">
                  <c:v>France</c:v>
                </c:pt>
                <c:pt idx="24">
                  <c:v>Italy</c:v>
                </c:pt>
                <c:pt idx="25">
                  <c:v>Hungary</c:v>
                </c:pt>
                <c:pt idx="26">
                  <c:v>Poland</c:v>
                </c:pt>
                <c:pt idx="27">
                  <c:v>Slovak Republic</c:v>
                </c:pt>
                <c:pt idx="28">
                  <c:v>Japan</c:v>
                </c:pt>
                <c:pt idx="29">
                  <c:v>Croatia</c:v>
                </c:pt>
                <c:pt idx="30">
                  <c:v>Korea</c:v>
                </c:pt>
              </c:strCache>
            </c:strRef>
          </c:cat>
          <c:val>
            <c:numRef>
              <c:f>'Figure A5.1.'!$E$28:$E$58</c:f>
              <c:numCache>
                <c:formatCode>#,##0.00</c:formatCode>
                <c:ptCount val="31"/>
                <c:pt idx="0">
                  <c:v>85.318285317816844</c:v>
                </c:pt>
                <c:pt idx="1">
                  <c:v>83.603434285501123</c:v>
                </c:pt>
                <c:pt idx="2">
                  <c:v>80.30174822229209</c:v>
                </c:pt>
                <c:pt idx="3">
                  <c:v>79.633663354734011</c:v>
                </c:pt>
                <c:pt idx="4">
                  <c:v>78.952591991421869</c:v>
                </c:pt>
                <c:pt idx="5">
                  <c:v>77.854702216922732</c:v>
                </c:pt>
                <c:pt idx="6">
                  <c:v>77.740945063932784</c:v>
                </c:pt>
                <c:pt idx="7">
                  <c:v>77.06967301076233</c:v>
                </c:pt>
                <c:pt idx="8">
                  <c:v>76.959051373981325</c:v>
                </c:pt>
                <c:pt idx="9">
                  <c:v>75.385919266236897</c:v>
                </c:pt>
                <c:pt idx="10">
                  <c:v>73.915065894376099</c:v>
                </c:pt>
                <c:pt idx="11">
                  <c:v>73.855883151097473</c:v>
                </c:pt>
                <c:pt idx="12">
                  <c:v>73.539966873558839</c:v>
                </c:pt>
                <c:pt idx="13">
                  <c:v>72.619948470110401</c:v>
                </c:pt>
                <c:pt idx="14">
                  <c:v>72.574741384567503</c:v>
                </c:pt>
                <c:pt idx="15">
                  <c:v>71.857105565454006</c:v>
                </c:pt>
                <c:pt idx="16">
                  <c:v>71.555080350632466</c:v>
                </c:pt>
                <c:pt idx="17">
                  <c:v>71.406621818013576</c:v>
                </c:pt>
                <c:pt idx="18">
                  <c:v>71.069765673439306</c:v>
                </c:pt>
                <c:pt idx="19">
                  <c:v>70.190859165448202</c:v>
                </c:pt>
                <c:pt idx="20">
                  <c:v>69.108609887674945</c:v>
                </c:pt>
                <c:pt idx="21">
                  <c:v>68.776642682060384</c:v>
                </c:pt>
                <c:pt idx="22">
                  <c:v>63.733097225266469</c:v>
                </c:pt>
                <c:pt idx="23">
                  <c:v>63.690071763629817</c:v>
                </c:pt>
                <c:pt idx="24">
                  <c:v>62.187488858692625</c:v>
                </c:pt>
                <c:pt idx="25">
                  <c:v>61.540254531884514</c:v>
                </c:pt>
                <c:pt idx="26">
                  <c:v>61.272037938930239</c:v>
                </c:pt>
                <c:pt idx="27">
                  <c:v>51.913667583466669</c:v>
                </c:pt>
                <c:pt idx="28">
                  <c:v>51.511350045402175</c:v>
                </c:pt>
                <c:pt idx="29">
                  <c:v>44.224053607561039</c:v>
                </c:pt>
                <c:pt idx="30">
                  <c:v>30.129740055957036</c:v>
                </c:pt>
              </c:numCache>
            </c:numRef>
          </c:val>
          <c:smooth val="0"/>
          <c:extLst>
            <c:ext xmlns:c16="http://schemas.microsoft.com/office/drawing/2014/chart" uri="{C3380CC4-5D6E-409C-BE32-E72D297353CC}">
              <c16:uniqueId val="{00000003-E365-4860-BBE1-003CC50B30E7}"/>
            </c:ext>
          </c:extLst>
        </c:ser>
        <c:dLbls>
          <c:showLegendKey val="0"/>
          <c:showVal val="0"/>
          <c:showCatName val="0"/>
          <c:showSerName val="0"/>
          <c:showPercent val="0"/>
          <c:showBubbleSize val="0"/>
        </c:dLbls>
        <c:marker val="1"/>
        <c:smooth val="0"/>
        <c:axId val="95221248"/>
        <c:axId val="95223168"/>
      </c:lineChart>
      <c:catAx>
        <c:axId val="95221248"/>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95223168"/>
        <c:crosses val="autoZero"/>
        <c:auto val="1"/>
        <c:lblAlgn val="ctr"/>
        <c:lblOffset val="0"/>
        <c:tickLblSkip val="1"/>
        <c:noMultiLvlLbl val="0"/>
      </c:catAx>
      <c:valAx>
        <c:axId val="95223168"/>
        <c:scaling>
          <c:orientation val="minMax"/>
          <c:max val="9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95221248"/>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r"/>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5.514069771974138E-2"/>
          <c:y val="1.6777237911801929E-2"/>
          <c:w val="0.93433552918713203"/>
          <c:h val="6.2914642169257226E-2"/>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22299698944958E-2"/>
          <c:y val="0.15811902685476603"/>
          <c:w val="0.92858907705030025"/>
          <c:h val="0.50743018644087512"/>
        </c:manualLayout>
      </c:layout>
      <c:barChart>
        <c:barDir val="col"/>
        <c:grouping val="clustered"/>
        <c:varyColors val="0"/>
        <c:ser>
          <c:idx val="0"/>
          <c:order val="0"/>
          <c:tx>
            <c:strRef>
              <c:f>'Figure A5.3.'!$C$38</c:f>
              <c:strCache>
                <c:ptCount val="1"/>
                <c:pt idx="0">
                  <c:v>PIAAC - OECD average</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0-2CF1-45B5-8E91-7E23F812C8CB}"/>
              </c:ext>
            </c:extLst>
          </c:dPt>
          <c:dPt>
            <c:idx val="1"/>
            <c:invertIfNegative val="0"/>
            <c:bubble3D val="0"/>
            <c:spPr>
              <a:solidFill>
                <a:srgbClr val="0070C0"/>
              </a:solidFill>
              <a:ln>
                <a:noFill/>
              </a:ln>
              <a:effectLst/>
            </c:spPr>
            <c:extLst>
              <c:ext xmlns:c16="http://schemas.microsoft.com/office/drawing/2014/chart" uri="{C3380CC4-5D6E-409C-BE32-E72D297353CC}">
                <c16:uniqueId val="{00000001-2CF1-45B5-8E91-7E23F812C8CB}"/>
              </c:ext>
            </c:extLst>
          </c:dPt>
          <c:dPt>
            <c:idx val="6"/>
            <c:invertIfNegative val="0"/>
            <c:bubble3D val="0"/>
            <c:spPr>
              <a:solidFill>
                <a:srgbClr val="7030A0"/>
              </a:solidFill>
              <a:ln>
                <a:noFill/>
              </a:ln>
              <a:effectLst/>
            </c:spPr>
            <c:extLst>
              <c:ext xmlns:c16="http://schemas.microsoft.com/office/drawing/2014/chart" uri="{C3380CC4-5D6E-409C-BE32-E72D297353CC}">
                <c16:uniqueId val="{00000002-2CF1-45B5-8E91-7E23F812C8CB}"/>
              </c:ext>
            </c:extLst>
          </c:dPt>
          <c:dPt>
            <c:idx val="7"/>
            <c:invertIfNegative val="0"/>
            <c:bubble3D val="0"/>
            <c:spPr>
              <a:solidFill>
                <a:srgbClr val="7030A0"/>
              </a:solidFill>
              <a:ln>
                <a:noFill/>
              </a:ln>
              <a:effectLst/>
            </c:spPr>
            <c:extLst>
              <c:ext xmlns:c16="http://schemas.microsoft.com/office/drawing/2014/chart" uri="{C3380CC4-5D6E-409C-BE32-E72D297353CC}">
                <c16:uniqueId val="{00000003-2CF1-45B5-8E91-7E23F812C8CB}"/>
              </c:ext>
            </c:extLst>
          </c:dPt>
          <c:dPt>
            <c:idx val="8"/>
            <c:invertIfNegative val="0"/>
            <c:bubble3D val="0"/>
            <c:spPr>
              <a:solidFill>
                <a:srgbClr val="7030A0"/>
              </a:solidFill>
              <a:ln>
                <a:noFill/>
              </a:ln>
              <a:effectLst/>
            </c:spPr>
            <c:extLst>
              <c:ext xmlns:c16="http://schemas.microsoft.com/office/drawing/2014/chart" uri="{C3380CC4-5D6E-409C-BE32-E72D297353CC}">
                <c16:uniqueId val="{00000004-2CF1-45B5-8E91-7E23F812C8CB}"/>
              </c:ext>
            </c:extLst>
          </c:dPt>
          <c:dPt>
            <c:idx val="9"/>
            <c:invertIfNegative val="0"/>
            <c:bubble3D val="0"/>
            <c:spPr>
              <a:solidFill>
                <a:srgbClr val="E464AF"/>
              </a:solidFill>
              <a:ln>
                <a:noFill/>
              </a:ln>
              <a:effectLst/>
            </c:spPr>
            <c:extLst>
              <c:ext xmlns:c16="http://schemas.microsoft.com/office/drawing/2014/chart" uri="{C3380CC4-5D6E-409C-BE32-E72D297353CC}">
                <c16:uniqueId val="{00000005-2CF1-45B5-8E91-7E23F812C8CB}"/>
              </c:ext>
            </c:extLst>
          </c:dPt>
          <c:dPt>
            <c:idx val="10"/>
            <c:invertIfNegative val="0"/>
            <c:bubble3D val="0"/>
            <c:spPr>
              <a:solidFill>
                <a:srgbClr val="E464AF"/>
              </a:solidFill>
              <a:ln>
                <a:noFill/>
              </a:ln>
              <a:effectLst/>
            </c:spPr>
            <c:extLst>
              <c:ext xmlns:c16="http://schemas.microsoft.com/office/drawing/2014/chart" uri="{C3380CC4-5D6E-409C-BE32-E72D297353CC}">
                <c16:uniqueId val="{00000006-2CF1-45B5-8E91-7E23F812C8CB}"/>
              </c:ext>
            </c:extLst>
          </c:dPt>
          <c:dPt>
            <c:idx val="11"/>
            <c:invertIfNegative val="0"/>
            <c:bubble3D val="0"/>
            <c:spPr>
              <a:solidFill>
                <a:srgbClr val="E464AF"/>
              </a:solidFill>
              <a:ln>
                <a:noFill/>
              </a:ln>
              <a:effectLst/>
            </c:spPr>
            <c:extLst>
              <c:ext xmlns:c16="http://schemas.microsoft.com/office/drawing/2014/chart" uri="{C3380CC4-5D6E-409C-BE32-E72D297353CC}">
                <c16:uniqueId val="{00000007-2CF1-45B5-8E91-7E23F812C8CB}"/>
              </c:ext>
            </c:extLst>
          </c:dPt>
          <c:cat>
            <c:multiLvlStrRef>
              <c:f>'Figure A5.3.'!$A$39:$B$50</c:f>
              <c:multiLvlStrCache>
                <c:ptCount val="12"/>
                <c:lvl>
                  <c:pt idx="0">
                    <c:v>Women</c:v>
                  </c:pt>
                  <c:pt idx="1">
                    <c:v>Men</c:v>
                  </c:pt>
                  <c:pt idx="2">
                    <c:v>25-34</c:v>
                  </c:pt>
                  <c:pt idx="3">
                    <c:v>35-44</c:v>
                  </c:pt>
                  <c:pt idx="4">
                    <c:v>45-54</c:v>
                  </c:pt>
                  <c:pt idx="5">
                    <c:v>55-64</c:v>
                  </c:pt>
                  <c:pt idx="6">
                    <c:v>Less than primary,                                                                                   primary and lower                                                                                  secondary education</c:v>
                  </c:pt>
                  <c:pt idx="7">
                    <c:v>Upper secondary and                                                                            post-secondary                                                                                        non-tertiary education</c:v>
                  </c:pt>
                  <c:pt idx="8">
                    <c:v>Tertiary education</c:v>
                  </c:pt>
                  <c:pt idx="9">
                    <c:v>Employed</c:v>
                  </c:pt>
                  <c:pt idx="10">
                    <c:v>Unemployed</c:v>
                  </c:pt>
                  <c:pt idx="11">
                    <c:v>Out of labour force</c:v>
                  </c:pt>
                </c:lvl>
                <c:lvl>
                  <c:pt idx="0">
                    <c:v>Gender</c:v>
                  </c:pt>
                  <c:pt idx="2">
                    <c:v>Age group</c:v>
                  </c:pt>
                  <c:pt idx="6">
                    <c:v>Educational attainment</c:v>
                  </c:pt>
                  <c:pt idx="9">
                    <c:v>Labour Force Status</c:v>
                  </c:pt>
                </c:lvl>
              </c:multiLvlStrCache>
            </c:multiLvlStrRef>
          </c:cat>
          <c:val>
            <c:numRef>
              <c:f>'Figure A5.3.'!$C$39:$C$50</c:f>
              <c:numCache>
                <c:formatCode>#,##0.00</c:formatCode>
                <c:ptCount val="12"/>
                <c:pt idx="0">
                  <c:v>47.447111132113896</c:v>
                </c:pt>
                <c:pt idx="1">
                  <c:v>44.881211723102162</c:v>
                </c:pt>
                <c:pt idx="2">
                  <c:v>55.013450352261152</c:v>
                </c:pt>
                <c:pt idx="3">
                  <c:v>49.615759797515068</c:v>
                </c:pt>
                <c:pt idx="4">
                  <c:v>44.634467107854306</c:v>
                </c:pt>
                <c:pt idx="5">
                  <c:v>32.175800502821993</c:v>
                </c:pt>
                <c:pt idx="6">
                  <c:v>22.346306596488613</c:v>
                </c:pt>
                <c:pt idx="7">
                  <c:v>39.3518328873268</c:v>
                </c:pt>
                <c:pt idx="8">
                  <c:v>61.828565945985382</c:v>
                </c:pt>
                <c:pt idx="9">
                  <c:v>51.283567761217874</c:v>
                </c:pt>
                <c:pt idx="10">
                  <c:v>38.939048599421646</c:v>
                </c:pt>
                <c:pt idx="11">
                  <c:v>21.806143518487755</c:v>
                </c:pt>
              </c:numCache>
            </c:numRef>
          </c:val>
          <c:extLst>
            <c:ext xmlns:c16="http://schemas.microsoft.com/office/drawing/2014/chart" uri="{C3380CC4-5D6E-409C-BE32-E72D297353CC}">
              <c16:uniqueId val="{00000000-1EE0-4B4D-8D3A-E655903393B3}"/>
            </c:ext>
          </c:extLst>
        </c:ser>
        <c:dLbls>
          <c:showLegendKey val="0"/>
          <c:showVal val="0"/>
          <c:showCatName val="0"/>
          <c:showSerName val="0"/>
          <c:showPercent val="0"/>
          <c:showBubbleSize val="0"/>
        </c:dLbls>
        <c:gapWidth val="75"/>
        <c:overlap val="-20"/>
        <c:axId val="533070608"/>
        <c:axId val="533070936"/>
      </c:barChart>
      <c:scatterChart>
        <c:scatterStyle val="lineMarker"/>
        <c:varyColors val="0"/>
        <c:ser>
          <c:idx val="1"/>
          <c:order val="1"/>
          <c:tx>
            <c:strRef>
              <c:f>'Figure A5.3.'!$D$38</c:f>
              <c:strCache>
                <c:ptCount val="1"/>
                <c:pt idx="0">
                  <c:v>EU-AES - average of 27 countries</c:v>
                </c:pt>
              </c:strCache>
            </c:strRef>
          </c:tx>
          <c:spPr>
            <a:ln w="28575" cap="rnd" cmpd="sng" algn="ctr">
              <a:noFill/>
              <a:prstDash val="solid"/>
              <a:round/>
            </a:ln>
            <a:effectLst/>
          </c:spPr>
          <c:marker>
            <c:symbol val="diamond"/>
            <c:size val="10"/>
            <c:spPr>
              <a:solidFill>
                <a:schemeClr val="accent2"/>
              </a:solidFill>
              <a:ln w="6350" cap="flat" cmpd="sng" algn="ctr">
                <a:solidFill>
                  <a:schemeClr val="accent2"/>
                </a:solidFill>
                <a:prstDash val="solid"/>
                <a:round/>
              </a:ln>
              <a:effectLst/>
            </c:spPr>
          </c:marker>
          <c:xVal>
            <c:multiLvlStrRef>
              <c:f>'Figure A5.3.'!$A$39:$B$50</c:f>
              <c:multiLvlStrCache>
                <c:ptCount val="12"/>
                <c:lvl>
                  <c:pt idx="0">
                    <c:v>Women</c:v>
                  </c:pt>
                  <c:pt idx="1">
                    <c:v>Men</c:v>
                  </c:pt>
                  <c:pt idx="2">
                    <c:v>25-34</c:v>
                  </c:pt>
                  <c:pt idx="3">
                    <c:v>35-44</c:v>
                  </c:pt>
                  <c:pt idx="4">
                    <c:v>45-54</c:v>
                  </c:pt>
                  <c:pt idx="5">
                    <c:v>55-64</c:v>
                  </c:pt>
                  <c:pt idx="6">
                    <c:v>Less than primary,                                                                                   primary and lower                                                                                  secondary education</c:v>
                  </c:pt>
                  <c:pt idx="7">
                    <c:v>Upper secondary and                                                                            post-secondary                                                                                        non-tertiary education</c:v>
                  </c:pt>
                  <c:pt idx="8">
                    <c:v>Tertiary education</c:v>
                  </c:pt>
                  <c:pt idx="9">
                    <c:v>Employed</c:v>
                  </c:pt>
                  <c:pt idx="10">
                    <c:v>Unemployed</c:v>
                  </c:pt>
                  <c:pt idx="11">
                    <c:v>Out of labour force</c:v>
                  </c:pt>
                </c:lvl>
                <c:lvl>
                  <c:pt idx="0">
                    <c:v>Gender</c:v>
                  </c:pt>
                  <c:pt idx="2">
                    <c:v>Age group</c:v>
                  </c:pt>
                  <c:pt idx="6">
                    <c:v>Educational attainment</c:v>
                  </c:pt>
                  <c:pt idx="9">
                    <c:v>Labour Force Status</c:v>
                  </c:pt>
                </c:lvl>
              </c:multiLvlStrCache>
            </c:multiLvlStrRef>
          </c:xVal>
          <c:yVal>
            <c:numRef>
              <c:f>'Figure A5.3.'!$D$39:$D$50</c:f>
              <c:numCache>
                <c:formatCode>#,##0.00</c:formatCode>
                <c:ptCount val="12"/>
                <c:pt idx="0">
                  <c:v>47.2</c:v>
                </c:pt>
                <c:pt idx="1">
                  <c:v>46</c:v>
                </c:pt>
                <c:pt idx="2">
                  <c:v>56.5</c:v>
                </c:pt>
                <c:pt idx="3">
                  <c:v>49.9</c:v>
                </c:pt>
                <c:pt idx="4">
                  <c:v>46.2</c:v>
                </c:pt>
                <c:pt idx="5">
                  <c:v>35.4</c:v>
                </c:pt>
                <c:pt idx="6">
                  <c:v>25.1</c:v>
                </c:pt>
                <c:pt idx="7">
                  <c:v>41.5</c:v>
                </c:pt>
                <c:pt idx="8">
                  <c:v>65.7</c:v>
                </c:pt>
                <c:pt idx="9">
                  <c:v>53.9</c:v>
                </c:pt>
                <c:pt idx="10">
                  <c:v>29.2</c:v>
                </c:pt>
                <c:pt idx="11">
                  <c:v>24.4</c:v>
                </c:pt>
              </c:numCache>
            </c:numRef>
          </c:yVal>
          <c:smooth val="0"/>
          <c:extLst>
            <c:ext xmlns:c16="http://schemas.microsoft.com/office/drawing/2014/chart" uri="{C3380CC4-5D6E-409C-BE32-E72D297353CC}">
              <c16:uniqueId val="{00000001-1EE0-4B4D-8D3A-E655903393B3}"/>
            </c:ext>
          </c:extLst>
        </c:ser>
        <c:ser>
          <c:idx val="2"/>
          <c:order val="2"/>
          <c:tx>
            <c:strRef>
              <c:f>'Figure A5.3.'!$E$38</c:f>
              <c:strCache>
                <c:ptCount val="1"/>
                <c:pt idx="0">
                  <c:v>EU-LFS - average of 27 countries </c:v>
                </c:pt>
              </c:strCache>
            </c:strRef>
          </c:tx>
          <c:spPr>
            <a:ln w="28575" cap="rnd" cmpd="sng" algn="ctr">
              <a:noFill/>
              <a:prstDash val="solid"/>
              <a:round/>
            </a:ln>
            <a:effectLst/>
          </c:spPr>
          <c:marker>
            <c:symbol val="diamond"/>
            <c:size val="10"/>
            <c:spPr>
              <a:solidFill>
                <a:schemeClr val="accent3"/>
              </a:solidFill>
              <a:ln w="6350" cap="flat" cmpd="sng" algn="ctr">
                <a:solidFill>
                  <a:schemeClr val="accent3"/>
                </a:solidFill>
                <a:prstDash val="solid"/>
                <a:round/>
              </a:ln>
              <a:effectLst/>
            </c:spPr>
          </c:marker>
          <c:xVal>
            <c:multiLvlStrRef>
              <c:f>'Figure A5.3.'!$A$39:$B$50</c:f>
              <c:multiLvlStrCache>
                <c:ptCount val="12"/>
                <c:lvl>
                  <c:pt idx="0">
                    <c:v>Women</c:v>
                  </c:pt>
                  <c:pt idx="1">
                    <c:v>Men</c:v>
                  </c:pt>
                  <c:pt idx="2">
                    <c:v>25-34</c:v>
                  </c:pt>
                  <c:pt idx="3">
                    <c:v>35-44</c:v>
                  </c:pt>
                  <c:pt idx="4">
                    <c:v>45-54</c:v>
                  </c:pt>
                  <c:pt idx="5">
                    <c:v>55-64</c:v>
                  </c:pt>
                  <c:pt idx="6">
                    <c:v>Less than primary,                                                                                   primary and lower                                                                                  secondary education</c:v>
                  </c:pt>
                  <c:pt idx="7">
                    <c:v>Upper secondary and                                                                            post-secondary                                                                                        non-tertiary education</c:v>
                  </c:pt>
                  <c:pt idx="8">
                    <c:v>Tertiary education</c:v>
                  </c:pt>
                  <c:pt idx="9">
                    <c:v>Employed</c:v>
                  </c:pt>
                  <c:pt idx="10">
                    <c:v>Unemployed</c:v>
                  </c:pt>
                  <c:pt idx="11">
                    <c:v>Out of labour force</c:v>
                  </c:pt>
                </c:lvl>
                <c:lvl>
                  <c:pt idx="0">
                    <c:v>Gender</c:v>
                  </c:pt>
                  <c:pt idx="2">
                    <c:v>Age group</c:v>
                  </c:pt>
                  <c:pt idx="6">
                    <c:v>Educational attainment</c:v>
                  </c:pt>
                  <c:pt idx="9">
                    <c:v>Labour Force Status</c:v>
                  </c:pt>
                </c:lvl>
              </c:multiLvlStrCache>
            </c:multiLvlStrRef>
          </c:xVal>
          <c:yVal>
            <c:numRef>
              <c:f>'Figure A5.3.'!$E$39:$E$50</c:f>
              <c:numCache>
                <c:formatCode>#,##0.00</c:formatCode>
                <c:ptCount val="12"/>
                <c:pt idx="0">
                  <c:v>25.9</c:v>
                </c:pt>
                <c:pt idx="1">
                  <c:v>24.2</c:v>
                </c:pt>
                <c:pt idx="2">
                  <c:v>33.200000000000003</c:v>
                </c:pt>
                <c:pt idx="3">
                  <c:v>27.1</c:v>
                </c:pt>
                <c:pt idx="4">
                  <c:v>24.4</c:v>
                </c:pt>
                <c:pt idx="5">
                  <c:v>16.7</c:v>
                </c:pt>
                <c:pt idx="6">
                  <c:v>11.3</c:v>
                </c:pt>
                <c:pt idx="7">
                  <c:v>20.399999999999999</c:v>
                </c:pt>
                <c:pt idx="8">
                  <c:v>39.700000000000003</c:v>
                </c:pt>
                <c:pt idx="9">
                  <c:v>28.5</c:v>
                </c:pt>
                <c:pt idx="10">
                  <c:v>21.5</c:v>
                </c:pt>
                <c:pt idx="11">
                  <c:v>11.8</c:v>
                </c:pt>
              </c:numCache>
            </c:numRef>
          </c:yVal>
          <c:smooth val="0"/>
          <c:extLst>
            <c:ext xmlns:c16="http://schemas.microsoft.com/office/drawing/2014/chart" uri="{C3380CC4-5D6E-409C-BE32-E72D297353CC}">
              <c16:uniqueId val="{00000002-1EE0-4B4D-8D3A-E655903393B3}"/>
            </c:ext>
          </c:extLst>
        </c:ser>
        <c:dLbls>
          <c:showLegendKey val="0"/>
          <c:showVal val="0"/>
          <c:showCatName val="0"/>
          <c:showSerName val="0"/>
          <c:showPercent val="0"/>
          <c:showBubbleSize val="0"/>
        </c:dLbls>
        <c:axId val="533070608"/>
        <c:axId val="533070936"/>
      </c:scatterChart>
      <c:catAx>
        <c:axId val="533070608"/>
        <c:scaling>
          <c:orientation val="minMax"/>
        </c:scaling>
        <c:delete val="0"/>
        <c:axPos val="b"/>
        <c:majorGridlines>
          <c:spPr>
            <a:ln w="3175" cap="flat" cmpd="sng" algn="ctr">
              <a:solidFill>
                <a:srgbClr val="FFFFFF">
                  <a:alpha val="90588"/>
                </a:srgbClr>
              </a:solidFill>
              <a:prstDash val="solid"/>
              <a:round/>
            </a:ln>
            <a:effectLst/>
          </c:spPr>
        </c:majorGridlines>
        <c:numFmt formatCode="General" sourceLinked="1"/>
        <c:majorTickMark val="none"/>
        <c:minorTickMark val="out"/>
        <c:tickLblPos val="low"/>
        <c:spPr>
          <a:noFill/>
          <a:ln w="6350" cap="flat" cmpd="sng" algn="ctr">
            <a:solidFill>
              <a:srgbClr val="000101"/>
            </a:solidFill>
            <a:prstDash val="solid"/>
            <a:round/>
          </a:ln>
          <a:effectLst/>
        </c:spPr>
        <c:txPr>
          <a:bodyPr rot="-5400000" spcFirstLastPara="1" vertOverflow="ellipsis" wrap="square" anchor="ctr" anchorCtr="1"/>
          <a:lstStyle/>
          <a:p>
            <a:pPr>
              <a:defRPr sz="1100" b="1" i="0" u="none" strike="noStrike" kern="1200" baseline="0">
                <a:solidFill>
                  <a:srgbClr val="000101"/>
                </a:solidFill>
                <a:latin typeface="Calibri"/>
                <a:ea typeface="Calibri"/>
                <a:cs typeface="Calibri"/>
              </a:defRPr>
            </a:pPr>
            <a:endParaRPr lang="en-US"/>
          </a:p>
        </c:txPr>
        <c:crossAx val="533070936"/>
        <c:crosses val="autoZero"/>
        <c:auto val="1"/>
        <c:lblAlgn val="ctr"/>
        <c:lblOffset val="100"/>
        <c:noMultiLvlLbl val="0"/>
      </c:catAx>
      <c:valAx>
        <c:axId val="533070936"/>
        <c:scaling>
          <c:orientation val="minMax"/>
          <c:max val="70"/>
        </c:scaling>
        <c:delete val="0"/>
        <c:axPos val="l"/>
        <c:majorGridlines>
          <c:spPr>
            <a:ln w="12700" cap="flat" cmpd="sng" algn="ctr">
              <a:solidFill>
                <a:srgbClr val="D9D9D9"/>
              </a:solidFill>
              <a:prstDash val="solid"/>
              <a:round/>
            </a:ln>
            <a:effectLst/>
          </c:spPr>
        </c:majorGridlines>
        <c:minorGridlines>
          <c:spPr>
            <a:ln w="6350" cap="flat" cmpd="sng" algn="ctr">
              <a:solidFill>
                <a:sysClr val="window" lastClr="FFFFFF"/>
              </a:solidFill>
              <a:prstDash val="solid"/>
              <a:round/>
            </a:ln>
            <a:effectLst/>
          </c:spPr>
        </c:minorGridlines>
        <c:numFmt formatCode="General" sourceLinked="0"/>
        <c:majorTickMark val="out"/>
        <c:minorTickMark val="none"/>
        <c:tickLblPos val="nextTo"/>
        <c:spPr>
          <a:noFill/>
          <a:ln w="9525" cap="flat" cmpd="sng" algn="ctr">
            <a:solidFill>
              <a:srgbClr val="000101"/>
            </a:solidFill>
            <a:prstDash val="solid"/>
            <a:round/>
          </a:ln>
          <a:effec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533070608"/>
        <c:crosses val="autoZero"/>
        <c:crossBetween val="between"/>
        <c:minorUnit val="5"/>
      </c:valAx>
      <c:spPr>
        <a:noFill/>
        <a:ln>
          <a:solidFill>
            <a:srgbClr val="D3D3EF"/>
          </a:solidFill>
        </a:ln>
        <a:effectLst/>
        <a:extLst>
          <a:ext uri="{909E8E84-426E-40DD-AFC4-6F175D3DCCD1}">
            <a14:hiddenFill xmlns:a14="http://schemas.microsoft.com/office/drawing/2010/main">
              <a:solidFill>
                <a:srgbClr val="EAEAEA"/>
              </a:solidFill>
            </a14:hiddenFill>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3.6491303421477148E-2"/>
          <c:y val="5.3599800180558814E-2"/>
          <c:w val="0.94939260917647139"/>
          <c:h val="6.386107330818197E-2"/>
        </c:manualLayout>
      </c:layout>
      <c:overlay val="0"/>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ysClr val="windowText" lastClr="000000"/>
              </a:solidFill>
              <a:latin typeface="Arial Narrow" panose="020B0606020202030204" pitchFamily="34" charset="0"/>
              <a:ea typeface="Roboto" panose="02000000000000000000" pitchFamily="2" charset="0"/>
              <a:cs typeface="+mn-cs"/>
            </a:defRPr>
          </a:pPr>
          <a:endParaRPr lang="en-US"/>
        </a:p>
      </c:txPr>
    </c:legend>
    <c:plotVisOnly val="1"/>
    <c:dispBlanksAs val="gap"/>
    <c:showDLblsOverMax val="0"/>
  </c:chart>
  <c:spPr>
    <a:noFill/>
    <a:ln w="6350" cap="flat" cmpd="sng" algn="ctr">
      <a:noFill/>
      <a:prstDash val="solid"/>
      <a:miter lim="800000"/>
    </a:ln>
    <a:effectLst/>
    <a:extLst>
      <a:ext uri="{909E8E84-426E-40DD-AFC4-6F175D3DCCD1}">
        <a14:hiddenFill xmlns:a14="http://schemas.microsoft.com/office/drawing/2010/main">
          <a:noFill/>
        </a14:hiddenFill>
      </a:ext>
    </a:extLst>
  </c:spPr>
  <c:txPr>
    <a:bodyPr/>
    <a:lstStyle/>
    <a:p>
      <a:pPr>
        <a:defRPr sz="1000">
          <a:solidFill>
            <a:sysClr val="windowText" lastClr="000000"/>
          </a:solidFill>
          <a:latin typeface="+mn-lt"/>
          <a:ea typeface="Roboto" panose="02000000000000000000" pitchFamily="2" charset="0"/>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384394144901564E-3"/>
          <c:y val="9.2872247612419342E-2"/>
          <c:w val="0.98907695073188728"/>
          <c:h val="0.90016507507916532"/>
        </c:manualLayout>
      </c:layout>
      <c:barChart>
        <c:barDir val="col"/>
        <c:grouping val="stacked"/>
        <c:varyColors val="0"/>
        <c:ser>
          <c:idx val="2"/>
          <c:order val="0"/>
          <c:tx>
            <c:strRef>
              <c:f>'Figure B3.3.MS'!$E$43</c:f>
              <c:strCache>
                <c:ptCount val="1"/>
                <c:pt idx="0">
                  <c:v>2023</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4D7D-4EC2-9723-A2DC2D36640A}"/>
              </c:ext>
            </c:extLst>
          </c:dPt>
          <c:dPt>
            <c:idx val="9"/>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2-4D7D-4EC2-9723-A2DC2D36640A}"/>
              </c:ext>
            </c:extLst>
          </c:dPt>
          <c:dPt>
            <c:idx val="10"/>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4-4D7D-4EC2-9723-A2DC2D36640A}"/>
              </c:ext>
            </c:extLst>
          </c:dPt>
          <c:dPt>
            <c:idx val="12"/>
            <c:invertIfNegative val="0"/>
            <c:bubble3D val="0"/>
            <c:extLst>
              <c:ext xmlns:c16="http://schemas.microsoft.com/office/drawing/2014/chart" uri="{C3380CC4-5D6E-409C-BE32-E72D297353CC}">
                <c16:uniqueId val="{00000005-4D7D-4EC2-9723-A2DC2D36640A}"/>
              </c:ext>
            </c:extLst>
          </c:dPt>
          <c:dPt>
            <c:idx val="15"/>
            <c:invertIfNegative val="0"/>
            <c:bubble3D val="0"/>
            <c:extLst>
              <c:ext xmlns:c16="http://schemas.microsoft.com/office/drawing/2014/chart" uri="{C3380CC4-5D6E-409C-BE32-E72D297353CC}">
                <c16:uniqueId val="{00000006-4D7D-4EC2-9723-A2DC2D36640A}"/>
              </c:ext>
            </c:extLst>
          </c:dPt>
          <c:dPt>
            <c:idx val="19"/>
            <c:invertIfNegative val="0"/>
            <c:bubble3D val="0"/>
            <c:extLst>
              <c:ext xmlns:c16="http://schemas.microsoft.com/office/drawing/2014/chart" uri="{C3380CC4-5D6E-409C-BE32-E72D297353CC}">
                <c16:uniqueId val="{00000007-4D7D-4EC2-9723-A2DC2D36640A}"/>
              </c:ext>
            </c:extLst>
          </c:dPt>
          <c:dPt>
            <c:idx val="20"/>
            <c:invertIfNegative val="0"/>
            <c:bubble3D val="0"/>
            <c:extLst>
              <c:ext xmlns:c16="http://schemas.microsoft.com/office/drawing/2014/chart" uri="{C3380CC4-5D6E-409C-BE32-E72D297353CC}">
                <c16:uniqueId val="{00000008-4D7D-4EC2-9723-A2DC2D36640A}"/>
              </c:ext>
            </c:extLst>
          </c:dPt>
          <c:cat>
            <c:strRef>
              <c:f>'Figure B3.3.'!List_country</c:f>
              <c:strCache>
                <c:ptCount val="26"/>
                <c:pt idx="0">
                  <c:v>Denmark</c:v>
                </c:pt>
                <c:pt idx="1">
                  <c:v>Hungary</c:v>
                </c:pt>
                <c:pt idx="2">
                  <c:v>Ireland</c:v>
                </c:pt>
                <c:pt idx="3">
                  <c:v>Latvia</c:v>
                </c:pt>
                <c:pt idx="4">
                  <c:v>Switzerland</c:v>
                </c:pt>
                <c:pt idx="5">
                  <c:v>Germany</c:v>
                </c:pt>
                <c:pt idx="6">
                  <c:v>Norway</c:v>
                </c:pt>
                <c:pt idx="7">
                  <c:v>Iceland</c:v>
                </c:pt>
                <c:pt idx="8">
                  <c:v>Austria</c:v>
                </c:pt>
                <c:pt idx="9">
                  <c:v>OECD average</c:v>
                </c:pt>
                <c:pt idx="10">
                  <c:v>EU25 average</c:v>
                </c:pt>
                <c:pt idx="11">
                  <c:v>United Kingdom</c:v>
                </c:pt>
                <c:pt idx="12">
                  <c:v>Australia</c:v>
                </c:pt>
                <c:pt idx="13">
                  <c:v>France</c:v>
                </c:pt>
                <c:pt idx="14">
                  <c:v>Slovak Republic</c:v>
                </c:pt>
                <c:pt idx="15">
                  <c:v>Finland</c:v>
                </c:pt>
                <c:pt idx="16">
                  <c:v>Luxembourg</c:v>
                </c:pt>
                <c:pt idx="17">
                  <c:v>Poland</c:v>
                </c:pt>
                <c:pt idx="18">
                  <c:v>Romania</c:v>
                </c:pt>
                <c:pt idx="19">
                  <c:v>Chile</c:v>
                </c:pt>
                <c:pt idx="20">
                  <c:v>Sweden</c:v>
                </c:pt>
                <c:pt idx="21">
                  <c:v>Bulgaria</c:v>
                </c:pt>
                <c:pt idx="22">
                  <c:v>Estonia</c:v>
                </c:pt>
                <c:pt idx="23">
                  <c:v>Israel</c:v>
                </c:pt>
                <c:pt idx="24">
                  <c:v>Belgium</c:v>
                </c:pt>
                <c:pt idx="25">
                  <c:v>Spain</c:v>
                </c:pt>
              </c:strCache>
            </c:strRef>
          </c:cat>
          <c:val>
            <c:numRef>
              <c:f>'Figure B3.3.MS'!$E$44:$E$69</c:f>
              <c:numCache>
                <c:formatCode>0</c:formatCode>
                <c:ptCount val="26"/>
                <c:pt idx="0">
                  <c:v>100</c:v>
                </c:pt>
                <c:pt idx="1">
                  <c:v>100</c:v>
                </c:pt>
                <c:pt idx="2">
                  <c:v>100</c:v>
                </c:pt>
                <c:pt idx="3">
                  <c:v>100</c:v>
                </c:pt>
                <c:pt idx="4">
                  <c:v>90.7272078300239</c:v>
                </c:pt>
                <c:pt idx="5">
                  <c:v>89.296881641304296</c:v>
                </c:pt>
                <c:pt idx="6">
                  <c:v>76.514165362507498</c:v>
                </c:pt>
                <c:pt idx="7">
                  <c:v>66.218277631396504</c:v>
                </c:pt>
                <c:pt idx="8">
                  <c:v>49.920961908883598</c:v>
                </c:pt>
                <c:pt idx="9">
                  <c:v>45.463119842075336</c:v>
                </c:pt>
                <c:pt idx="10">
                  <c:v>40.830106755219241</c:v>
                </c:pt>
                <c:pt idx="11">
                  <c:v>39.826000588943202</c:v>
                </c:pt>
                <c:pt idx="12">
                  <c:v>36.437208280184798</c:v>
                </c:pt>
                <c:pt idx="13">
                  <c:v>33.001717846359497</c:v>
                </c:pt>
                <c:pt idx="14">
                  <c:v>26.0920237563063</c:v>
                </c:pt>
                <c:pt idx="15">
                  <c:v>23.2636340875931</c:v>
                </c:pt>
                <c:pt idx="16">
                  <c:v>20.786171259842501</c:v>
                </c:pt>
                <c:pt idx="17">
                  <c:v>12.1882268626997</c:v>
                </c:pt>
                <c:pt idx="18">
                  <c:v>12.130443032456901</c:v>
                </c:pt>
                <c:pt idx="19">
                  <c:v>10.665001154413099</c:v>
                </c:pt>
                <c:pt idx="20">
                  <c:v>8.1750136242018598</c:v>
                </c:pt>
                <c:pt idx="21">
                  <c:v>7.13550600343053</c:v>
                </c:pt>
                <c:pt idx="22">
                  <c:v>4.9891466395434501</c:v>
                </c:pt>
                <c:pt idx="23">
                  <c:v>4.9549098753488803</c:v>
                </c:pt>
                <c:pt idx="24">
                  <c:v>4.5564499052088996</c:v>
                </c:pt>
                <c:pt idx="25">
                  <c:v>2.5756382708964498</c:v>
                </c:pt>
              </c:numCache>
            </c:numRef>
          </c:val>
          <c:extLst>
            <c:ext xmlns:c16="http://schemas.microsoft.com/office/drawing/2014/chart" uri="{C3380CC4-5D6E-409C-BE32-E72D297353CC}">
              <c16:uniqueId val="{00000009-4D7D-4EC2-9723-A2DC2D36640A}"/>
            </c:ext>
          </c:extLst>
        </c:ser>
        <c:dLbls>
          <c:showLegendKey val="0"/>
          <c:showVal val="0"/>
          <c:showCatName val="0"/>
          <c:showSerName val="0"/>
          <c:showPercent val="0"/>
          <c:showBubbleSize val="0"/>
        </c:dLbls>
        <c:gapWidth val="150"/>
        <c:overlap val="100"/>
        <c:axId val="392856704"/>
        <c:axId val="392858240"/>
      </c:barChart>
      <c:lineChart>
        <c:grouping val="standard"/>
        <c:varyColors val="0"/>
        <c:ser>
          <c:idx val="1"/>
          <c:order val="1"/>
          <c:tx>
            <c:strRef>
              <c:f>'Figure B3.3.MS'!$F$43</c:f>
              <c:strCache>
                <c:ptCount val="1"/>
                <c:pt idx="0">
                  <c:v>2013</c:v>
                </c:pt>
              </c:strCache>
            </c:strRef>
          </c:tx>
          <c:spPr>
            <a:ln w="6350" cap="rnd" cmpd="sng" algn="ctr">
              <a:noFill/>
              <a:prstDash val="solid"/>
              <a:round/>
            </a:ln>
            <a:effectLst/>
          </c:spPr>
          <c:marker>
            <c:symbol val="diamond"/>
            <c:size val="9"/>
            <c:spPr>
              <a:solidFill>
                <a:schemeClr val="accent1"/>
              </a:solidFill>
              <a:ln w="6350" cap="flat" cmpd="sng" algn="ctr">
                <a:noFill/>
                <a:prstDash val="solid"/>
                <a:round/>
              </a:ln>
              <a:effectLst/>
            </c:spPr>
          </c:marker>
          <c:dPt>
            <c:idx val="9"/>
            <c:marker>
              <c:spPr>
                <a:solidFill>
                  <a:srgbClr val="C00000"/>
                </a:solidFill>
                <a:ln w="6350" cap="flat" cmpd="sng" algn="ctr">
                  <a:noFill/>
                  <a:prstDash val="solid"/>
                  <a:round/>
                </a:ln>
                <a:effectLst/>
              </c:spPr>
            </c:marker>
            <c:bubble3D val="0"/>
            <c:extLst>
              <c:ext xmlns:c16="http://schemas.microsoft.com/office/drawing/2014/chart" uri="{C3380CC4-5D6E-409C-BE32-E72D297353CC}">
                <c16:uniqueId val="{00000009-54A9-4982-AEDB-CA4687926794}"/>
              </c:ext>
            </c:extLst>
          </c:dPt>
          <c:dPt>
            <c:idx val="10"/>
            <c:marker>
              <c:spPr>
                <a:solidFill>
                  <a:schemeClr val="accent5">
                    <a:lumMod val="50000"/>
                  </a:schemeClr>
                </a:solidFill>
                <a:ln w="6350" cap="flat" cmpd="sng" algn="ctr">
                  <a:noFill/>
                  <a:prstDash val="solid"/>
                  <a:round/>
                </a:ln>
                <a:effectLst/>
              </c:spPr>
            </c:marker>
            <c:bubble3D val="0"/>
            <c:extLst>
              <c:ext xmlns:c16="http://schemas.microsoft.com/office/drawing/2014/chart" uri="{C3380CC4-5D6E-409C-BE32-E72D297353CC}">
                <c16:uniqueId val="{0000000A-54A9-4982-AEDB-CA4687926794}"/>
              </c:ext>
            </c:extLst>
          </c:dPt>
          <c:cat>
            <c:strRef>
              <c:f>'Figure B3.3.'!$D$44:$D$69</c:f>
              <c:strCache>
                <c:ptCount val="26"/>
                <c:pt idx="0">
                  <c:v>Denmark</c:v>
                </c:pt>
                <c:pt idx="1">
                  <c:v>Hungary</c:v>
                </c:pt>
                <c:pt idx="2">
                  <c:v>Ireland</c:v>
                </c:pt>
                <c:pt idx="3">
                  <c:v>Latvia</c:v>
                </c:pt>
                <c:pt idx="4">
                  <c:v>Switzerland</c:v>
                </c:pt>
                <c:pt idx="5">
                  <c:v>Germany</c:v>
                </c:pt>
                <c:pt idx="6">
                  <c:v>Norway</c:v>
                </c:pt>
                <c:pt idx="7">
                  <c:v>Iceland</c:v>
                </c:pt>
                <c:pt idx="8">
                  <c:v>Austria</c:v>
                </c:pt>
                <c:pt idx="9">
                  <c:v>OECD average</c:v>
                </c:pt>
                <c:pt idx="10">
                  <c:v>EU25 average</c:v>
                </c:pt>
                <c:pt idx="11">
                  <c:v>United Kingdom</c:v>
                </c:pt>
                <c:pt idx="12">
                  <c:v>Australia</c:v>
                </c:pt>
                <c:pt idx="13">
                  <c:v>France</c:v>
                </c:pt>
                <c:pt idx="14">
                  <c:v>Slovak Republic</c:v>
                </c:pt>
                <c:pt idx="15">
                  <c:v>Finland</c:v>
                </c:pt>
                <c:pt idx="16">
                  <c:v>Luxembourg</c:v>
                </c:pt>
                <c:pt idx="17">
                  <c:v>Poland</c:v>
                </c:pt>
                <c:pt idx="18">
                  <c:v>Romania</c:v>
                </c:pt>
                <c:pt idx="19">
                  <c:v>Chile</c:v>
                </c:pt>
                <c:pt idx="20">
                  <c:v>Sweden</c:v>
                </c:pt>
                <c:pt idx="21">
                  <c:v>Bulgaria</c:v>
                </c:pt>
                <c:pt idx="22">
                  <c:v>Estonia</c:v>
                </c:pt>
                <c:pt idx="23">
                  <c:v>Israel</c:v>
                </c:pt>
                <c:pt idx="24">
                  <c:v>Belgium</c:v>
                </c:pt>
                <c:pt idx="25">
                  <c:v>Spain</c:v>
                </c:pt>
              </c:strCache>
            </c:strRef>
          </c:cat>
          <c:val>
            <c:numRef>
              <c:f>'Figure B3.3.'!$F$44:$F$69</c:f>
              <c:numCache>
                <c:formatCode>0</c:formatCode>
                <c:ptCount val="26"/>
                <c:pt idx="0">
                  <c:v>99.605010134608406</c:v>
                </c:pt>
                <c:pt idx="1">
                  <c:v>73.440130451522293</c:v>
                </c:pt>
                <c:pt idx="2">
                  <c:v>0</c:v>
                </c:pt>
                <c:pt idx="3">
                  <c:v>100</c:v>
                </c:pt>
                <c:pt idx="4">
                  <c:v>84.472782476686206</c:v>
                </c:pt>
                <c:pt idx="5">
                  <c:v>86.139044021662698</c:v>
                </c:pt>
                <c:pt idx="6">
                  <c:v>29.628638494063001</c:v>
                </c:pt>
                <c:pt idx="7">
                  <c:v>42.734189846576001</c:v>
                </c:pt>
                <c:pt idx="8">
                  <c:v>48.064954216654897</c:v>
                </c:pt>
                <c:pt idx="9">
                  <c:v>35.11341110059621</c:v>
                </c:pt>
                <c:pt idx="10">
                  <c:v>33.810616446340049</c:v>
                </c:pt>
                <c:pt idx="11">
                  <c:v>57.543612524531397</c:v>
                </c:pt>
                <c:pt idx="12">
                  <c:v>0</c:v>
                </c:pt>
                <c:pt idx="13">
                  <c:v>27.237538538627799</c:v>
                </c:pt>
                <c:pt idx="14">
                  <c:v>6.9866053737021501</c:v>
                </c:pt>
                <c:pt idx="15">
                  <c:v>15.304273348374799</c:v>
                </c:pt>
                <c:pt idx="16">
                  <c:v>23.289077470572099</c:v>
                </c:pt>
                <c:pt idx="17">
                  <c:v>0</c:v>
                </c:pt>
                <c:pt idx="18">
                  <c:v>0</c:v>
                </c:pt>
                <c:pt idx="19">
                  <c:v>7.1516344603232103</c:v>
                </c:pt>
                <c:pt idx="20">
                  <c:v>2.51663327644629</c:v>
                </c:pt>
                <c:pt idx="21">
                  <c:v>0</c:v>
                </c:pt>
                <c:pt idx="22">
                  <c:v>0.66807778806720997</c:v>
                </c:pt>
                <c:pt idx="23">
                  <c:v>8.6915286152397702</c:v>
                </c:pt>
                <c:pt idx="24">
                  <c:v>5.8992790318427604</c:v>
                </c:pt>
                <c:pt idx="25">
                  <c:v>0</c:v>
                </c:pt>
              </c:numCache>
            </c:numRef>
          </c:val>
          <c:smooth val="0"/>
          <c:extLst>
            <c:ext xmlns:c16="http://schemas.microsoft.com/office/drawing/2014/chart" uri="{C3380CC4-5D6E-409C-BE32-E72D297353CC}">
              <c16:uniqueId val="{0000000A-4D7D-4EC2-9723-A2DC2D36640A}"/>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ax val="100.0001"/>
          <c:min val="1.0000000000000003E-4"/>
        </c:scaling>
        <c:delete val="0"/>
        <c:axPos val="l"/>
        <c:majorGridlines>
          <c:spPr>
            <a:ln w="12700" cap="flat" cmpd="sng" algn="ctr">
              <a:solidFill>
                <a:srgbClr val="D9D9D9"/>
              </a:solidFill>
              <a:prstDash val="solid"/>
              <a:round/>
            </a:ln>
            <a:effectLst/>
          </c:spPr>
        </c:majorGridlines>
        <c:numFmt formatCode="#,##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8.2365123993810851E-2"/>
          <c:y val="1.3925354616830711E-2"/>
          <c:w val="0.90824053758604051"/>
          <c:h val="5.2220079813115161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733493280011642E-3"/>
          <c:y val="0.12520201598590111"/>
          <c:w val="0.98903331333999855"/>
          <c:h val="0.86738163329662521"/>
        </c:manualLayout>
      </c:layout>
      <c:barChart>
        <c:barDir val="col"/>
        <c:grouping val="clustered"/>
        <c:varyColors val="0"/>
        <c:ser>
          <c:idx val="2"/>
          <c:order val="0"/>
          <c:tx>
            <c:strRef>
              <c:f>'Figure B1.2.MS'!$E$43</c:f>
              <c:strCache>
                <c:ptCount val="1"/>
                <c:pt idx="0">
                  <c:v>2023</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25"/>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B1BA-4921-86D0-1F8253DB84C9}"/>
              </c:ext>
            </c:extLst>
          </c:dPt>
          <c:dPt>
            <c:idx val="29"/>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B1BA-4921-86D0-1F8253DB84C9}"/>
              </c:ext>
            </c:extLst>
          </c:dPt>
          <c:cat>
            <c:strRef>
              <c:f>'Figure B1.2.MS'!$D$44:$D$92</c:f>
              <c:strCache>
                <c:ptCount val="49"/>
                <c:pt idx="0">
                  <c:v>France</c:v>
                </c:pt>
                <c:pt idx="1">
                  <c:v>Israel</c:v>
                </c:pt>
                <c:pt idx="2">
                  <c:v>Belgium</c:v>
                </c:pt>
                <c:pt idx="3">
                  <c:v>Spain</c:v>
                </c:pt>
                <c:pt idx="4">
                  <c:v>Hungary</c:v>
                </c:pt>
                <c:pt idx="5">
                  <c:v>Norway</c:v>
                </c:pt>
                <c:pt idx="6">
                  <c:v>Iceland</c:v>
                </c:pt>
                <c:pt idx="7">
                  <c:v>Japan</c:v>
                </c:pt>
                <c:pt idx="8">
                  <c:v>Luxembourg</c:v>
                </c:pt>
                <c:pt idx="9">
                  <c:v>Korea</c:v>
                </c:pt>
                <c:pt idx="10">
                  <c:v>Lithuania</c:v>
                </c:pt>
                <c:pt idx="11">
                  <c:v>Denmark</c:v>
                </c:pt>
                <c:pt idx="12">
                  <c:v>Sweden</c:v>
                </c:pt>
                <c:pt idx="13">
                  <c:v>Germany</c:v>
                </c:pt>
                <c:pt idx="14">
                  <c:v>Latvia</c:v>
                </c:pt>
                <c:pt idx="15">
                  <c:v>Peru</c:v>
                </c:pt>
                <c:pt idx="16">
                  <c:v>Poland</c:v>
                </c:pt>
                <c:pt idx="17">
                  <c:v>Portugal</c:v>
                </c:pt>
                <c:pt idx="18">
                  <c:v>Canada</c:v>
                </c:pt>
                <c:pt idx="19">
                  <c:v>Netherlands</c:v>
                </c:pt>
                <c:pt idx="20">
                  <c:v>Slovenia</c:v>
                </c:pt>
                <c:pt idx="21">
                  <c:v>China</c:v>
                </c:pt>
                <c:pt idx="22">
                  <c:v>Italy</c:v>
                </c:pt>
                <c:pt idx="23">
                  <c:v>Austria</c:v>
                </c:pt>
                <c:pt idx="24">
                  <c:v>Estonia</c:v>
                </c:pt>
                <c:pt idx="25">
                  <c:v>EU25 average</c:v>
                </c:pt>
                <c:pt idx="26">
                  <c:v>Finland</c:v>
                </c:pt>
                <c:pt idx="27">
                  <c:v>Bulgaria</c:v>
                </c:pt>
                <c:pt idx="28">
                  <c:v>Czechia</c:v>
                </c:pt>
                <c:pt idx="29">
                  <c:v>OECD average</c:v>
                </c:pt>
                <c:pt idx="30">
                  <c:v>Slovak Republic</c:v>
                </c:pt>
                <c:pt idx="31">
                  <c:v>Croatia</c:v>
                </c:pt>
                <c:pt idx="32">
                  <c:v>Argentina</c:v>
                </c:pt>
                <c:pt idx="33">
                  <c:v>Romania</c:v>
                </c:pt>
                <c:pt idx="34">
                  <c:v>Brazil</c:v>
                </c:pt>
                <c:pt idx="35">
                  <c:v>Chile</c:v>
                </c:pt>
                <c:pt idx="36">
                  <c:v>Costa Rica</c:v>
                </c:pt>
                <c:pt idx="37">
                  <c:v>United Kingdom</c:v>
                </c:pt>
                <c:pt idx="38">
                  <c:v>Colombia</c:v>
                </c:pt>
                <c:pt idx="39">
                  <c:v>Greece</c:v>
                </c:pt>
                <c:pt idx="40">
                  <c:v>Mexico</c:v>
                </c:pt>
                <c:pt idx="41">
                  <c:v>Australia</c:v>
                </c:pt>
                <c:pt idx="42">
                  <c:v>New Zealand</c:v>
                </c:pt>
                <c:pt idx="43">
                  <c:v>Ireland</c:v>
                </c:pt>
                <c:pt idx="44">
                  <c:v>Türkiye</c:v>
                </c:pt>
                <c:pt idx="45">
                  <c:v>Switzerland</c:v>
                </c:pt>
                <c:pt idx="46">
                  <c:v>India</c:v>
                </c:pt>
                <c:pt idx="47">
                  <c:v>Saudi Arabia</c:v>
                </c:pt>
                <c:pt idx="48">
                  <c:v>South Africa</c:v>
                </c:pt>
              </c:strCache>
            </c:strRef>
          </c:cat>
          <c:val>
            <c:numRef>
              <c:f>'Figure B1.2.MS'!$E$44:$E$92</c:f>
              <c:numCache>
                <c:formatCode>0</c:formatCode>
                <c:ptCount val="49"/>
                <c:pt idx="0">
                  <c:v>99.800639723010903</c:v>
                </c:pt>
                <c:pt idx="1">
                  <c:v>98.524202861188897</c:v>
                </c:pt>
                <c:pt idx="2">
                  <c:v>97.713976164680403</c:v>
                </c:pt>
                <c:pt idx="3">
                  <c:v>97.646326952878994</c:v>
                </c:pt>
                <c:pt idx="4">
                  <c:v>97.376762644297798</c:v>
                </c:pt>
                <c:pt idx="5">
                  <c:v>97.163827788922006</c:v>
                </c:pt>
                <c:pt idx="6">
                  <c:v>95.973656638227794</c:v>
                </c:pt>
                <c:pt idx="7">
                  <c:v>95.905503428630198</c:v>
                </c:pt>
                <c:pt idx="8">
                  <c:v>95.783045631581501</c:v>
                </c:pt>
                <c:pt idx="9">
                  <c:v>95.665727280685999</c:v>
                </c:pt>
                <c:pt idx="10">
                  <c:v>95.533285443433002</c:v>
                </c:pt>
                <c:pt idx="11">
                  <c:v>95.435629584806307</c:v>
                </c:pt>
                <c:pt idx="12">
                  <c:v>95.309211018944495</c:v>
                </c:pt>
                <c:pt idx="13">
                  <c:v>95.211509685937997</c:v>
                </c:pt>
                <c:pt idx="14">
                  <c:v>94.870008129676606</c:v>
                </c:pt>
                <c:pt idx="15">
                  <c:v>94.160139666894693</c:v>
                </c:pt>
                <c:pt idx="16">
                  <c:v>93.6488675214772</c:v>
                </c:pt>
                <c:pt idx="17">
                  <c:v>93.263748305257906</c:v>
                </c:pt>
                <c:pt idx="18">
                  <c:v>93.220056065865094</c:v>
                </c:pt>
                <c:pt idx="19">
                  <c:v>93.188600161239194</c:v>
                </c:pt>
                <c:pt idx="20">
                  <c:v>93.106110381077499</c:v>
                </c:pt>
                <c:pt idx="21">
                  <c:v>92.016025310567201</c:v>
                </c:pt>
                <c:pt idx="22">
                  <c:v>91.183463455860704</c:v>
                </c:pt>
                <c:pt idx="23">
                  <c:v>91.146999970134104</c:v>
                </c:pt>
                <c:pt idx="24">
                  <c:v>90.635250016734702</c:v>
                </c:pt>
                <c:pt idx="25">
                  <c:v>89.858137891132571</c:v>
                </c:pt>
                <c:pt idx="26">
                  <c:v>89.131535082095596</c:v>
                </c:pt>
                <c:pt idx="27">
                  <c:v>86.774901122880394</c:v>
                </c:pt>
                <c:pt idx="28">
                  <c:v>85.338671929430404</c:v>
                </c:pt>
                <c:pt idx="29">
                  <c:v>84.925688164662503</c:v>
                </c:pt>
                <c:pt idx="30">
                  <c:v>80.7855078733825</c:v>
                </c:pt>
                <c:pt idx="31">
                  <c:v>80.329237629868601</c:v>
                </c:pt>
                <c:pt idx="32">
                  <c:v>77.473859772916796</c:v>
                </c:pt>
                <c:pt idx="33">
                  <c:v>75.7391134861208</c:v>
                </c:pt>
                <c:pt idx="34">
                  <c:v>75.493485062233304</c:v>
                </c:pt>
                <c:pt idx="35">
                  <c:v>75.101804864991095</c:v>
                </c:pt>
                <c:pt idx="36">
                  <c:v>70.726184915499104</c:v>
                </c:pt>
                <c:pt idx="37">
                  <c:v>67.482421236284907</c:v>
                </c:pt>
                <c:pt idx="38">
                  <c:v>67.350838852217706</c:v>
                </c:pt>
                <c:pt idx="39">
                  <c:v>67.185400629119698</c:v>
                </c:pt>
                <c:pt idx="40">
                  <c:v>65.737860678947399</c:v>
                </c:pt>
                <c:pt idx="41">
                  <c:v>64.556271943685203</c:v>
                </c:pt>
                <c:pt idx="42">
                  <c:v>57.1141734402756</c:v>
                </c:pt>
                <c:pt idx="43">
                  <c:v>55.498745745921703</c:v>
                </c:pt>
                <c:pt idx="44">
                  <c:v>53.686601023825503</c:v>
                </c:pt>
                <c:pt idx="45">
                  <c:v>50.296035486761802</c:v>
                </c:pt>
                <c:pt idx="46">
                  <c:v>49.9394886757091</c:v>
                </c:pt>
                <c:pt idx="47">
                  <c:v>19.368623598807201</c:v>
                </c:pt>
                <c:pt idx="48">
                  <c:v>9.6205515570441094</c:v>
                </c:pt>
              </c:numCache>
            </c:numRef>
          </c:val>
          <c:extLst>
            <c:ext xmlns:c16="http://schemas.microsoft.com/office/drawing/2014/chart" uri="{C3380CC4-5D6E-409C-BE32-E72D297353CC}">
              <c16:uniqueId val="{00000004-B1BA-4921-86D0-1F8253DB84C9}"/>
            </c:ext>
          </c:extLst>
        </c:ser>
        <c:dLbls>
          <c:showLegendKey val="0"/>
          <c:showVal val="0"/>
          <c:showCatName val="0"/>
          <c:showSerName val="0"/>
          <c:showPercent val="0"/>
          <c:showBubbleSize val="0"/>
        </c:dLbls>
        <c:gapWidth val="150"/>
        <c:axId val="392856704"/>
        <c:axId val="392858240"/>
      </c:barChart>
      <c:lineChart>
        <c:grouping val="standard"/>
        <c:varyColors val="0"/>
        <c:ser>
          <c:idx val="1"/>
          <c:order val="1"/>
          <c:tx>
            <c:strRef>
              <c:f>'Figure B1.2.MS'!$F$43</c:f>
              <c:strCache>
                <c:ptCount val="1"/>
                <c:pt idx="0">
                  <c:v>2013</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9"/>
            <c:spPr>
              <a:solidFill>
                <a:schemeClr val="accent2"/>
              </a:solidFill>
              <a:ln w="6350" cap="flat" cmpd="sng" algn="ctr">
                <a:solidFill>
                  <a:schemeClr val="accent2"/>
                </a:solidFill>
                <a:prstDash val="solid"/>
                <a:round/>
              </a:ln>
              <a:effectLst/>
            </c:spPr>
          </c:marker>
          <c:dPt>
            <c:idx val="25"/>
            <c:marker>
              <c:spPr>
                <a:solidFill>
                  <a:srgbClr val="E464AF"/>
                </a:solidFill>
                <a:ln w="6350" cap="flat" cmpd="sng" algn="ctr">
                  <a:solidFill>
                    <a:srgbClr val="C8838D"/>
                  </a:solidFill>
                  <a:prstDash val="solid"/>
                  <a:round/>
                </a:ln>
                <a:effectLst/>
              </c:spPr>
            </c:marker>
            <c:bubble3D val="0"/>
            <c:extLst>
              <c:ext xmlns:c16="http://schemas.microsoft.com/office/drawing/2014/chart" uri="{C3380CC4-5D6E-409C-BE32-E72D297353CC}">
                <c16:uniqueId val="{00000004-528D-4541-8A81-4399202C806F}"/>
              </c:ext>
            </c:extLst>
          </c:dPt>
          <c:dPt>
            <c:idx val="29"/>
            <c:marker>
              <c:spPr>
                <a:solidFill>
                  <a:srgbClr val="FEA472"/>
                </a:solidFill>
                <a:ln w="6350" cap="flat" cmpd="sng" algn="ctr">
                  <a:solidFill>
                    <a:srgbClr val="FFC000"/>
                  </a:solidFill>
                  <a:prstDash val="solid"/>
                  <a:round/>
                </a:ln>
                <a:effectLst/>
              </c:spPr>
            </c:marker>
            <c:bubble3D val="0"/>
            <c:extLst>
              <c:ext xmlns:c16="http://schemas.microsoft.com/office/drawing/2014/chart" uri="{C3380CC4-5D6E-409C-BE32-E72D297353CC}">
                <c16:uniqueId val="{00000005-528D-4541-8A81-4399202C806F}"/>
              </c:ext>
            </c:extLst>
          </c:dPt>
          <c:cat>
            <c:strRef>
              <c:f>'Figure B1.2.MS'!$D$44:$D$92</c:f>
              <c:strCache>
                <c:ptCount val="49"/>
                <c:pt idx="0">
                  <c:v>France</c:v>
                </c:pt>
                <c:pt idx="1">
                  <c:v>Israel</c:v>
                </c:pt>
                <c:pt idx="2">
                  <c:v>Belgium</c:v>
                </c:pt>
                <c:pt idx="3">
                  <c:v>Spain</c:v>
                </c:pt>
                <c:pt idx="4">
                  <c:v>Hungary</c:v>
                </c:pt>
                <c:pt idx="5">
                  <c:v>Norway</c:v>
                </c:pt>
                <c:pt idx="6">
                  <c:v>Iceland</c:v>
                </c:pt>
                <c:pt idx="7">
                  <c:v>Japan</c:v>
                </c:pt>
                <c:pt idx="8">
                  <c:v>Luxembourg</c:v>
                </c:pt>
                <c:pt idx="9">
                  <c:v>Korea</c:v>
                </c:pt>
                <c:pt idx="10">
                  <c:v>Lithuania</c:v>
                </c:pt>
                <c:pt idx="11">
                  <c:v>Denmark</c:v>
                </c:pt>
                <c:pt idx="12">
                  <c:v>Sweden</c:v>
                </c:pt>
                <c:pt idx="13">
                  <c:v>Germany</c:v>
                </c:pt>
                <c:pt idx="14">
                  <c:v>Latvia</c:v>
                </c:pt>
                <c:pt idx="15">
                  <c:v>Peru</c:v>
                </c:pt>
                <c:pt idx="16">
                  <c:v>Poland</c:v>
                </c:pt>
                <c:pt idx="17">
                  <c:v>Portugal</c:v>
                </c:pt>
                <c:pt idx="18">
                  <c:v>Canada</c:v>
                </c:pt>
                <c:pt idx="19">
                  <c:v>Netherlands</c:v>
                </c:pt>
                <c:pt idx="20">
                  <c:v>Slovenia</c:v>
                </c:pt>
                <c:pt idx="21">
                  <c:v>China</c:v>
                </c:pt>
                <c:pt idx="22">
                  <c:v>Italy</c:v>
                </c:pt>
                <c:pt idx="23">
                  <c:v>Austria</c:v>
                </c:pt>
                <c:pt idx="24">
                  <c:v>Estonia</c:v>
                </c:pt>
                <c:pt idx="25">
                  <c:v>EU25 average</c:v>
                </c:pt>
                <c:pt idx="26">
                  <c:v>Finland</c:v>
                </c:pt>
                <c:pt idx="27">
                  <c:v>Bulgaria</c:v>
                </c:pt>
                <c:pt idx="28">
                  <c:v>Czechia</c:v>
                </c:pt>
                <c:pt idx="29">
                  <c:v>OECD average</c:v>
                </c:pt>
                <c:pt idx="30">
                  <c:v>Slovak Republic</c:v>
                </c:pt>
                <c:pt idx="31">
                  <c:v>Croatia</c:v>
                </c:pt>
                <c:pt idx="32">
                  <c:v>Argentina</c:v>
                </c:pt>
                <c:pt idx="33">
                  <c:v>Romania</c:v>
                </c:pt>
                <c:pt idx="34">
                  <c:v>Brazil</c:v>
                </c:pt>
                <c:pt idx="35">
                  <c:v>Chile</c:v>
                </c:pt>
                <c:pt idx="36">
                  <c:v>Costa Rica</c:v>
                </c:pt>
                <c:pt idx="37">
                  <c:v>United Kingdom</c:v>
                </c:pt>
                <c:pt idx="38">
                  <c:v>Colombia</c:v>
                </c:pt>
                <c:pt idx="39">
                  <c:v>Greece</c:v>
                </c:pt>
                <c:pt idx="40">
                  <c:v>Mexico</c:v>
                </c:pt>
                <c:pt idx="41">
                  <c:v>Australia</c:v>
                </c:pt>
                <c:pt idx="42">
                  <c:v>New Zealand</c:v>
                </c:pt>
                <c:pt idx="43">
                  <c:v>Ireland</c:v>
                </c:pt>
                <c:pt idx="44">
                  <c:v>Türkiye</c:v>
                </c:pt>
                <c:pt idx="45">
                  <c:v>Switzerland</c:v>
                </c:pt>
                <c:pt idx="46">
                  <c:v>India</c:v>
                </c:pt>
                <c:pt idx="47">
                  <c:v>Saudi Arabia</c:v>
                </c:pt>
                <c:pt idx="48">
                  <c:v>South Africa</c:v>
                </c:pt>
              </c:strCache>
            </c:strRef>
          </c:cat>
          <c:val>
            <c:numRef>
              <c:f>'Figure B1.2.'!$F$44:$F$92</c:f>
              <c:numCache>
                <c:formatCode>0</c:formatCode>
                <c:ptCount val="49"/>
                <c:pt idx="0">
                  <c:v>99.445968687847397</c:v>
                </c:pt>
                <c:pt idx="1">
                  <c:v>99.626721073181798</c:v>
                </c:pt>
                <c:pt idx="2">
                  <c:v>97.993518265893897</c:v>
                </c:pt>
                <c:pt idx="3">
                  <c:v>96.670545022552503</c:v>
                </c:pt>
                <c:pt idx="4">
                  <c:v>91.750646113239398</c:v>
                </c:pt>
                <c:pt idx="5">
                  <c:v>96.664522116986902</c:v>
                </c:pt>
                <c:pt idx="6">
                  <c:v>96.028650450322701</c:v>
                </c:pt>
                <c:pt idx="7">
                  <c:v>90.970835364520795</c:v>
                </c:pt>
                <c:pt idx="8">
                  <c:v>88.073445387474393</c:v>
                </c:pt>
                <c:pt idx="9">
                  <c:v>92.812062425585097</c:v>
                </c:pt>
                <c:pt idx="10">
                  <c:v>79.306910289875006</c:v>
                </c:pt>
                <c:pt idx="11">
                  <c:v>96.851380897290198</c:v>
                </c:pt>
                <c:pt idx="12">
                  <c:v>94.227747576294206</c:v>
                </c:pt>
                <c:pt idx="13">
                  <c:v>95.656711609338402</c:v>
                </c:pt>
                <c:pt idx="14">
                  <c:v>89.503275940880698</c:v>
                </c:pt>
                <c:pt idx="15">
                  <c:v>0</c:v>
                </c:pt>
                <c:pt idx="16">
                  <c:v>70.544250017314596</c:v>
                </c:pt>
                <c:pt idx="17">
                  <c:v>0</c:v>
                </c:pt>
                <c:pt idx="18">
                  <c:v>0</c:v>
                </c:pt>
                <c:pt idx="19">
                  <c:v>94.063070069233802</c:v>
                </c:pt>
                <c:pt idx="20">
                  <c:v>87.947642531225497</c:v>
                </c:pt>
                <c:pt idx="21">
                  <c:v>0</c:v>
                </c:pt>
                <c:pt idx="22">
                  <c:v>93.564634483082799</c:v>
                </c:pt>
                <c:pt idx="23">
                  <c:v>86.434255399772596</c:v>
                </c:pt>
                <c:pt idx="24">
                  <c:v>89.636294190043699</c:v>
                </c:pt>
                <c:pt idx="25">
                  <c:v>84.189374134747055</c:v>
                </c:pt>
                <c:pt idx="26">
                  <c:v>74.145613380451707</c:v>
                </c:pt>
                <c:pt idx="27">
                  <c:v>78.275287151942294</c:v>
                </c:pt>
                <c:pt idx="28">
                  <c:v>76.763162900455697</c:v>
                </c:pt>
                <c:pt idx="29">
                  <c:v>80.302827566870519</c:v>
                </c:pt>
                <c:pt idx="30">
                  <c:v>72.283414036520597</c:v>
                </c:pt>
                <c:pt idx="31">
                  <c:v>58.530108763614699</c:v>
                </c:pt>
                <c:pt idx="32">
                  <c:v>73.421793588274397</c:v>
                </c:pt>
                <c:pt idx="33">
                  <c:v>84.592121076055506</c:v>
                </c:pt>
                <c:pt idx="34">
                  <c:v>65.346936747341999</c:v>
                </c:pt>
                <c:pt idx="35">
                  <c:v>74.928156441917096</c:v>
                </c:pt>
                <c:pt idx="36">
                  <c:v>50.257871992635501</c:v>
                </c:pt>
                <c:pt idx="37">
                  <c:v>53.156557477517197</c:v>
                </c:pt>
                <c:pt idx="38">
                  <c:v>79.592747436365997</c:v>
                </c:pt>
                <c:pt idx="39">
                  <c:v>48.939834568901802</c:v>
                </c:pt>
                <c:pt idx="40">
                  <c:v>69.168623983293998</c:v>
                </c:pt>
                <c:pt idx="41">
                  <c:v>0</c:v>
                </c:pt>
                <c:pt idx="42">
                  <c:v>61.073180916588399</c:v>
                </c:pt>
                <c:pt idx="43">
                  <c:v>53.899745439929603</c:v>
                </c:pt>
                <c:pt idx="44">
                  <c:v>28.0307405679883</c:v>
                </c:pt>
                <c:pt idx="45">
                  <c:v>46.611097920129303</c:v>
                </c:pt>
                <c:pt idx="46">
                  <c:v>0</c:v>
                </c:pt>
                <c:pt idx="47">
                  <c:v>0</c:v>
                </c:pt>
                <c:pt idx="48">
                  <c:v>0</c:v>
                </c:pt>
              </c:numCache>
            </c:numRef>
          </c:val>
          <c:smooth val="0"/>
          <c:extLst>
            <c:ext xmlns:c16="http://schemas.microsoft.com/office/drawing/2014/chart" uri="{C3380CC4-5D6E-409C-BE32-E72D297353CC}">
              <c16:uniqueId val="{00000005-B1BA-4921-86D0-1F8253DB84C9}"/>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1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ax val="100.01"/>
          <c:min val="1.0000000000000002E-3"/>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a:t>
                </a:r>
              </a:p>
            </c:rich>
          </c:tx>
          <c:layout>
            <c:manualLayout>
              <c:xMode val="edge"/>
              <c:yMode val="edge"/>
              <c:x val="2.616919127853087E-2"/>
              <c:y val="8.1579857892208896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9842818428184281E-2"/>
          <c:y val="1.4832610124459338E-2"/>
          <c:w val="0.91387196056552178"/>
          <c:h val="5.5622630381051516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000">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23000274792254E-2"/>
          <c:y val="4.3824422909670459E-2"/>
          <c:w val="0.94689077631083418"/>
          <c:h val="0.69438979354310759"/>
        </c:manualLayout>
      </c:layout>
      <c:barChart>
        <c:barDir val="col"/>
        <c:grouping val="stacked"/>
        <c:varyColors val="0"/>
        <c:ser>
          <c:idx val="1"/>
          <c:order val="0"/>
          <c:tx>
            <c:strRef>
              <c:f>'Figure A3.2.'!$B$24</c:f>
              <c:strCache>
                <c:ptCount val="1"/>
                <c:pt idx="0">
                  <c:v>Value</c:v>
                </c:pt>
              </c:strCache>
            </c:strRef>
          </c:tx>
          <c:spPr>
            <a:solidFill>
              <a:schemeClr val="accent2"/>
            </a:solidFill>
            <a:ln>
              <a:noFill/>
            </a:ln>
            <a:effectLst/>
          </c:spPr>
          <c:invertIfNegative val="0"/>
          <c:dPt>
            <c:idx val="8"/>
            <c:invertIfNegative val="0"/>
            <c:bubble3D val="0"/>
            <c:spPr>
              <a:solidFill>
                <a:srgbClr val="DD2C00"/>
              </a:solidFill>
              <a:ln>
                <a:noFill/>
              </a:ln>
              <a:effectLst/>
            </c:spPr>
            <c:extLst>
              <c:ext xmlns:c16="http://schemas.microsoft.com/office/drawing/2014/chart" uri="{C3380CC4-5D6E-409C-BE32-E72D297353CC}">
                <c16:uniqueId val="{0000000D-8FC4-4934-8E07-DCCADC4B38AA}"/>
              </c:ext>
            </c:extLst>
          </c:dPt>
          <c:dPt>
            <c:idx val="21"/>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8FC4-4934-8E07-DCCADC4B38AA}"/>
              </c:ext>
            </c:extLst>
          </c:dPt>
          <c:dPt>
            <c:idx val="22"/>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8FC4-4934-8E07-DCCADC4B38AA}"/>
              </c:ext>
            </c:extLst>
          </c:dPt>
          <c:dPt>
            <c:idx val="23"/>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5-8FC4-4934-8E07-DCCADC4B38AA}"/>
              </c:ext>
            </c:extLst>
          </c:dPt>
          <c:dPt>
            <c:idx val="27"/>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8FC4-4934-8E07-DCCADC4B38AA}"/>
              </c:ext>
            </c:extLst>
          </c:dPt>
          <c:dPt>
            <c:idx val="29"/>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9-8FC4-4934-8E07-DCCADC4B38AA}"/>
              </c:ext>
            </c:extLst>
          </c:dPt>
          <c:dPt>
            <c:idx val="30"/>
            <c:invertIfNegative val="0"/>
            <c:bubble3D val="0"/>
            <c:spPr>
              <a:solidFill>
                <a:schemeClr val="accent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B-8FC4-4934-8E07-DCCADC4B38AA}"/>
              </c:ext>
            </c:extLst>
          </c:dPt>
          <c:cat>
            <c:strRef>
              <c:f>'Figure A3.2.'!$A$25:$A$43</c:f>
              <c:strCache>
                <c:ptCount val="19"/>
                <c:pt idx="0">
                  <c:v>Türkiye</c:v>
                </c:pt>
                <c:pt idx="1">
                  <c:v>Indonesia</c:v>
                </c:pt>
                <c:pt idx="2">
                  <c:v>Brazil</c:v>
                </c:pt>
                <c:pt idx="3">
                  <c:v>Ireland</c:v>
                </c:pt>
                <c:pt idx="4">
                  <c:v>Portugal</c:v>
                </c:pt>
                <c:pt idx="5">
                  <c:v>Greece</c:v>
                </c:pt>
                <c:pt idx="6">
                  <c:v>Switzerland</c:v>
                </c:pt>
                <c:pt idx="7">
                  <c:v>Netherlands</c:v>
                </c:pt>
                <c:pt idx="8">
                  <c:v>Average</c:v>
                </c:pt>
                <c:pt idx="9">
                  <c:v>Colombia</c:v>
                </c:pt>
                <c:pt idx="10">
                  <c:v>Italy</c:v>
                </c:pt>
                <c:pt idx="11">
                  <c:v>Canada</c:v>
                </c:pt>
                <c:pt idx="12">
                  <c:v>Denmark</c:v>
                </c:pt>
                <c:pt idx="13">
                  <c:v>New Zealand</c:v>
                </c:pt>
                <c:pt idx="14">
                  <c:v>United States</c:v>
                </c:pt>
                <c:pt idx="15">
                  <c:v>United Kingdom</c:v>
                </c:pt>
                <c:pt idx="16">
                  <c:v>Chile</c:v>
                </c:pt>
                <c:pt idx="17">
                  <c:v>France</c:v>
                </c:pt>
                <c:pt idx="18">
                  <c:v>Norway</c:v>
                </c:pt>
              </c:strCache>
            </c:strRef>
          </c:cat>
          <c:val>
            <c:numRef>
              <c:f>'Figure A3.2.'!$B$25:$B$43</c:f>
              <c:numCache>
                <c:formatCode>#,##0.00</c:formatCode>
                <c:ptCount val="19"/>
                <c:pt idx="0">
                  <c:v>1.46</c:v>
                </c:pt>
                <c:pt idx="1">
                  <c:v>1.4</c:v>
                </c:pt>
                <c:pt idx="2">
                  <c:v>1.39</c:v>
                </c:pt>
                <c:pt idx="3">
                  <c:v>1.35</c:v>
                </c:pt>
                <c:pt idx="4">
                  <c:v>1.32</c:v>
                </c:pt>
                <c:pt idx="5">
                  <c:v>1.27</c:v>
                </c:pt>
                <c:pt idx="6">
                  <c:v>1.26</c:v>
                </c:pt>
                <c:pt idx="7">
                  <c:v>1.24</c:v>
                </c:pt>
                <c:pt idx="8">
                  <c:v>1.2106249999999998</c:v>
                </c:pt>
                <c:pt idx="9">
                  <c:v>1.2</c:v>
                </c:pt>
                <c:pt idx="10">
                  <c:v>1.2</c:v>
                </c:pt>
                <c:pt idx="11">
                  <c:v>1.19</c:v>
                </c:pt>
                <c:pt idx="12">
                  <c:v>1.19</c:v>
                </c:pt>
                <c:pt idx="13">
                  <c:v>1.1499999999999999</c:v>
                </c:pt>
                <c:pt idx="14">
                  <c:v>1.1499999999999999</c:v>
                </c:pt>
                <c:pt idx="15">
                  <c:v>1.1399999999999999</c:v>
                </c:pt>
                <c:pt idx="16">
                  <c:v>1.1299999999999999</c:v>
                </c:pt>
                <c:pt idx="17">
                  <c:v>1.0900000000000001</c:v>
                </c:pt>
                <c:pt idx="18">
                  <c:v>1.03</c:v>
                </c:pt>
              </c:numCache>
            </c:numRef>
          </c:val>
          <c:extLst>
            <c:ext xmlns:c16="http://schemas.microsoft.com/office/drawing/2014/chart" uri="{C3380CC4-5D6E-409C-BE32-E72D297353CC}">
              <c16:uniqueId val="{0000000C-8FC4-4934-8E07-DCCADC4B38AA}"/>
            </c:ext>
          </c:extLst>
        </c:ser>
        <c:dLbls>
          <c:showLegendKey val="0"/>
          <c:showVal val="0"/>
          <c:showCatName val="0"/>
          <c:showSerName val="0"/>
          <c:showPercent val="0"/>
          <c:showBubbleSize val="0"/>
        </c:dLbls>
        <c:gapWidth val="150"/>
        <c:overlap val="100"/>
        <c:axId val="1549299840"/>
        <c:axId val="1731664080"/>
      </c:barChart>
      <c:catAx>
        <c:axId val="1549299840"/>
        <c:scaling>
          <c:orientation val="minMax"/>
        </c:scaling>
        <c:delete val="0"/>
        <c:axPos val="b"/>
        <c:numFmt formatCode="General" sourceLinked="0"/>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1.5"/>
          <c:min val="1"/>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8945836012943365E-3"/>
          <c:y val="0.12900287875920904"/>
          <c:w val="0.98888177049838211"/>
          <c:h val="0.86132571304568128"/>
        </c:manualLayout>
      </c:layout>
      <c:barChart>
        <c:barDir val="col"/>
        <c:grouping val="stacked"/>
        <c:varyColors val="0"/>
        <c:ser>
          <c:idx val="0"/>
          <c:order val="0"/>
          <c:tx>
            <c:strRef>
              <c:f>'Figure C2.1.'!$F$34</c:f>
              <c:strCache>
                <c:ptCount val="1"/>
                <c:pt idx="0">
                  <c:v>Government expenditure</c:v>
                </c:pt>
              </c:strCache>
            </c:strRef>
          </c:tx>
          <c:spPr>
            <a:solidFill>
              <a:schemeClr val="accent1"/>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0"/>
            <c:invertIfNegative val="0"/>
            <c:bubble3D val="0"/>
            <c:spPr>
              <a:solidFill>
                <a:schemeClr val="accent1"/>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E-683E-4FEF-80AF-4CE0374A1B09}"/>
              </c:ext>
            </c:extLst>
          </c:dPt>
          <c:dPt>
            <c:idx val="12"/>
            <c:invertIfNegative val="0"/>
            <c:bubble3D val="0"/>
            <c:spPr>
              <a:solidFill>
                <a:srgbClr val="F25602"/>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1-7C62-4E14-829B-7DCABB6CFCB6}"/>
              </c:ext>
            </c:extLst>
          </c:dPt>
          <c:dPt>
            <c:idx val="13"/>
            <c:invertIfNegative val="0"/>
            <c:bubble3D val="0"/>
            <c:extLst>
              <c:ext xmlns:c16="http://schemas.microsoft.com/office/drawing/2014/chart" uri="{C3380CC4-5D6E-409C-BE32-E72D297353CC}">
                <c16:uniqueId val="{00000002-7C62-4E14-829B-7DCABB6CFCB6}"/>
              </c:ext>
            </c:extLst>
          </c:dPt>
          <c:dPt>
            <c:idx val="14"/>
            <c:invertIfNegative val="0"/>
            <c:bubble3D val="0"/>
            <c:spPr>
              <a:solidFill>
                <a:srgbClr val="AC147A"/>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04-7C62-4E14-829B-7DCABB6CFCB6}"/>
              </c:ext>
            </c:extLst>
          </c:dPt>
          <c:dPt>
            <c:idx val="15"/>
            <c:invertIfNegative val="0"/>
            <c:bubble3D val="0"/>
            <c:extLst>
              <c:ext xmlns:c16="http://schemas.microsoft.com/office/drawing/2014/chart" uri="{C3380CC4-5D6E-409C-BE32-E72D297353CC}">
                <c16:uniqueId val="{00000005-7C62-4E14-829B-7DCABB6CFCB6}"/>
              </c:ext>
            </c:extLst>
          </c:dPt>
          <c:dPt>
            <c:idx val="18"/>
            <c:invertIfNegative val="0"/>
            <c:bubble3D val="0"/>
            <c:extLst>
              <c:ext xmlns:c16="http://schemas.microsoft.com/office/drawing/2014/chart" uri="{C3380CC4-5D6E-409C-BE32-E72D297353CC}">
                <c16:uniqueId val="{00000006-7C62-4E14-829B-7DCABB6CFCB6}"/>
              </c:ext>
            </c:extLst>
          </c:dPt>
          <c:dPt>
            <c:idx val="19"/>
            <c:invertIfNegative val="0"/>
            <c:bubble3D val="0"/>
            <c:extLst>
              <c:ext xmlns:c16="http://schemas.microsoft.com/office/drawing/2014/chart" uri="{C3380CC4-5D6E-409C-BE32-E72D297353CC}">
                <c16:uniqueId val="{00000007-7C62-4E14-829B-7DCABB6CFCB6}"/>
              </c:ext>
            </c:extLst>
          </c:dPt>
          <c:cat>
            <c:strRef>
              <c:f>'C2.1_MS'!$D$35:$D$72</c:f>
              <c:strCache>
                <c:ptCount val="38"/>
                <c:pt idx="0">
                  <c:v>Luxembourg</c:v>
                </c:pt>
                <c:pt idx="1">
                  <c:v>Iceland</c:v>
                </c:pt>
                <c:pt idx="2">
                  <c:v>Norway</c:v>
                </c:pt>
                <c:pt idx="3">
                  <c:v>Sweden</c:v>
                </c:pt>
                <c:pt idx="4">
                  <c:v>Finland</c:v>
                </c:pt>
                <c:pt idx="5">
                  <c:v>Germany</c:v>
                </c:pt>
                <c:pt idx="6">
                  <c:v>Korea</c:v>
                </c:pt>
                <c:pt idx="7">
                  <c:v>Austria</c:v>
                </c:pt>
                <c:pt idx="8">
                  <c:v>Denmark</c:v>
                </c:pt>
                <c:pt idx="9">
                  <c:v>Belgium</c:v>
                </c:pt>
                <c:pt idx="10">
                  <c:v>Slovenia</c:v>
                </c:pt>
                <c:pt idx="11">
                  <c:v>Australia</c:v>
                </c:pt>
                <c:pt idx="12">
                  <c:v>OECD average</c:v>
                </c:pt>
                <c:pt idx="13">
                  <c:v>Italy</c:v>
                </c:pt>
                <c:pt idx="14">
                  <c:v>EU25 average</c:v>
                </c:pt>
                <c:pt idx="15">
                  <c:v>Lithuania</c:v>
                </c:pt>
                <c:pt idx="16">
                  <c:v>France</c:v>
                </c:pt>
                <c:pt idx="17">
                  <c:v>Netherlands</c:v>
                </c:pt>
                <c:pt idx="18">
                  <c:v>United States</c:v>
                </c:pt>
                <c:pt idx="19">
                  <c:v>Spain</c:v>
                </c:pt>
                <c:pt idx="20">
                  <c:v>Japan</c:v>
                </c:pt>
                <c:pt idx="21">
                  <c:v>Poland</c:v>
                </c:pt>
                <c:pt idx="22">
                  <c:v>Portugal</c:v>
                </c:pt>
                <c:pt idx="23">
                  <c:v>Czechia</c:v>
                </c:pt>
                <c:pt idx="24">
                  <c:v>Bulgaria</c:v>
                </c:pt>
                <c:pt idx="25">
                  <c:v>Slovak Republic</c:v>
                </c:pt>
                <c:pt idx="26">
                  <c:v>Latvia</c:v>
                </c:pt>
                <c:pt idx="27">
                  <c:v>Hungary</c:v>
                </c:pt>
                <c:pt idx="28">
                  <c:v>Greece</c:v>
                </c:pt>
                <c:pt idx="29">
                  <c:v>Chile</c:v>
                </c:pt>
                <c:pt idx="30">
                  <c:v>Israel</c:v>
                </c:pt>
                <c:pt idx="31">
                  <c:v>United Kingdom</c:v>
                </c:pt>
                <c:pt idx="32">
                  <c:v>Romania</c:v>
                </c:pt>
                <c:pt idx="33">
                  <c:v>Türkiye</c:v>
                </c:pt>
                <c:pt idx="34">
                  <c:v>Mexico</c:v>
                </c:pt>
                <c:pt idx="35">
                  <c:v>China</c:v>
                </c:pt>
                <c:pt idx="36">
                  <c:v>Peru</c:v>
                </c:pt>
                <c:pt idx="37">
                  <c:v>South Africa</c:v>
                </c:pt>
              </c:strCache>
            </c:strRef>
          </c:cat>
          <c:val>
            <c:numRef>
              <c:f>'Figure C2.1.'!List_var1</c:f>
              <c:numCache>
                <c:formatCode>_(* #,##0_);_(* \(#,##0\);_(* "-"??_);_(@_)</c:formatCode>
                <c:ptCount val="38"/>
                <c:pt idx="0">
                  <c:v>25841.685209839499</c:v>
                </c:pt>
                <c:pt idx="1">
                  <c:v>20861.834946562802</c:v>
                </c:pt>
                <c:pt idx="2">
                  <c:v>18838.713598758801</c:v>
                </c:pt>
                <c:pt idx="3">
                  <c:v>15462.436265430701</c:v>
                </c:pt>
                <c:pt idx="4">
                  <c:v>15207.8736068485</c:v>
                </c:pt>
                <c:pt idx="5">
                  <c:v>13854.188479402999</c:v>
                </c:pt>
                <c:pt idx="6">
                  <c:v>13637.0530605067</c:v>
                </c:pt>
                <c:pt idx="7">
                  <c:v>12307.3291336331</c:v>
                </c:pt>
                <c:pt idx="8">
                  <c:v>10265.9022282729</c:v>
                </c:pt>
                <c:pt idx="9">
                  <c:v>12480.3629645695</c:v>
                </c:pt>
                <c:pt idx="10">
                  <c:v>10139.2433349202</c:v>
                </c:pt>
                <c:pt idx="11">
                  <c:v>8779.4738338198094</c:v>
                </c:pt>
                <c:pt idx="12">
                  <c:v>10449.5889507255</c:v>
                </c:pt>
                <c:pt idx="13">
                  <c:v>9902.2990272543102</c:v>
                </c:pt>
                <c:pt idx="14">
                  <c:v>10612.7918423379</c:v>
                </c:pt>
                <c:pt idx="15">
                  <c:v>10487.707694713699</c:v>
                </c:pt>
                <c:pt idx="16">
                  <c:v>10842.566369030999</c:v>
                </c:pt>
                <c:pt idx="17">
                  <c:v>9867.9493472985596</c:v>
                </c:pt>
                <c:pt idx="18">
                  <c:v>9168.6667995998396</c:v>
                </c:pt>
                <c:pt idx="19">
                  <c:v>9010.8452988170993</c:v>
                </c:pt>
                <c:pt idx="20">
                  <c:v>7955.7773383350204</c:v>
                </c:pt>
                <c:pt idx="21">
                  <c:v>8459.7931599499698</c:v>
                </c:pt>
                <c:pt idx="22">
                  <c:v>6642.3092080188999</c:v>
                </c:pt>
                <c:pt idx="23">
                  <c:v>8318.0164238897796</c:v>
                </c:pt>
                <c:pt idx="24">
                  <c:v>8750.0074036489405</c:v>
                </c:pt>
                <c:pt idx="25">
                  <c:v>7931.7861541804796</c:v>
                </c:pt>
                <c:pt idx="26">
                  <c:v>8003.2221783671403</c:v>
                </c:pt>
                <c:pt idx="27">
                  <c:v>7644.9549216947598</c:v>
                </c:pt>
                <c:pt idx="28">
                  <c:v>6377.27311783403</c:v>
                </c:pt>
                <c:pt idx="29">
                  <c:v>6389.8387360382003</c:v>
                </c:pt>
                <c:pt idx="30">
                  <c:v>7074.5676622209403</c:v>
                </c:pt>
                <c:pt idx="31">
                  <c:v>4983.8991352466901</c:v>
                </c:pt>
                <c:pt idx="32">
                  <c:v>5683.6690038182596</c:v>
                </c:pt>
                <c:pt idx="33">
                  <c:v>3392.47923416705</c:v>
                </c:pt>
                <c:pt idx="34">
                  <c:v>2826.4676171996298</c:v>
                </c:pt>
                <c:pt idx="35">
                  <c:v>1605.62940830766</c:v>
                </c:pt>
                <c:pt idx="36">
                  <c:v>1831.0351651579999</c:v>
                </c:pt>
                <c:pt idx="37">
                  <c:v>1165.9763509167601</c:v>
                </c:pt>
              </c:numCache>
            </c:numRef>
          </c:val>
          <c:extLst>
            <c:ext xmlns:c16="http://schemas.microsoft.com/office/drawing/2014/chart" uri="{C3380CC4-5D6E-409C-BE32-E72D297353CC}">
              <c16:uniqueId val="{00000008-7C62-4E14-829B-7DCABB6CFCB6}"/>
            </c:ext>
          </c:extLst>
        </c:ser>
        <c:ser>
          <c:idx val="1"/>
          <c:order val="1"/>
          <c:tx>
            <c:strRef>
              <c:f>'Figure C2.1.'!$G$34</c:f>
              <c:strCache>
                <c:ptCount val="1"/>
                <c:pt idx="0">
                  <c:v>Private expenditure</c:v>
                </c:pt>
              </c:strCache>
            </c:strRef>
          </c:tx>
          <c:spPr>
            <a:solidFill>
              <a:schemeClr val="accent2"/>
            </a:solidFill>
            <a:ln>
              <a:noFill/>
            </a:ln>
            <a:effectLst/>
            <a:extLst>
              <a:ext uri="{91240B29-F687-4F45-9708-019B960494DF}">
                <a14:hiddenLine xmlns:a14="http://schemas.microsoft.com/office/drawing/2010/main">
                  <a:noFill/>
                </a14:hiddenLine>
              </a:ext>
            </a:extLst>
          </c:spPr>
          <c:invertIfNegative val="0"/>
          <c:dPt>
            <c:idx val="12"/>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A-7C62-4E14-829B-7DCABB6CFCB6}"/>
              </c:ext>
            </c:extLst>
          </c:dPt>
          <c:dPt>
            <c:idx val="13"/>
            <c:invertIfNegative val="0"/>
            <c:bubble3D val="0"/>
            <c:extLst>
              <c:ext xmlns:c16="http://schemas.microsoft.com/office/drawing/2014/chart" uri="{C3380CC4-5D6E-409C-BE32-E72D297353CC}">
                <c16:uniqueId val="{0000000B-7C62-4E14-829B-7DCABB6CFCB6}"/>
              </c:ext>
            </c:extLst>
          </c:dPt>
          <c:dPt>
            <c:idx val="14"/>
            <c:invertIfNegative val="0"/>
            <c:bubble3D val="0"/>
            <c:spPr>
              <a:solidFill>
                <a:srgbClr val="EAA4C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D-7C62-4E14-829B-7DCABB6CFCB6}"/>
              </c:ext>
            </c:extLst>
          </c:dPt>
          <c:dPt>
            <c:idx val="15"/>
            <c:invertIfNegative val="0"/>
            <c:bubble3D val="0"/>
            <c:extLst>
              <c:ext xmlns:c16="http://schemas.microsoft.com/office/drawing/2014/chart" uri="{C3380CC4-5D6E-409C-BE32-E72D297353CC}">
                <c16:uniqueId val="{0000000E-7C62-4E14-829B-7DCABB6CFCB6}"/>
              </c:ext>
            </c:extLst>
          </c:dPt>
          <c:cat>
            <c:strRef>
              <c:f>'C2.1_MS'!$D$35:$D$72</c:f>
              <c:strCache>
                <c:ptCount val="38"/>
                <c:pt idx="0">
                  <c:v>Luxembourg</c:v>
                </c:pt>
                <c:pt idx="1">
                  <c:v>Iceland</c:v>
                </c:pt>
                <c:pt idx="2">
                  <c:v>Norway</c:v>
                </c:pt>
                <c:pt idx="3">
                  <c:v>Sweden</c:v>
                </c:pt>
                <c:pt idx="4">
                  <c:v>Finland</c:v>
                </c:pt>
                <c:pt idx="5">
                  <c:v>Germany</c:v>
                </c:pt>
                <c:pt idx="6">
                  <c:v>Korea</c:v>
                </c:pt>
                <c:pt idx="7">
                  <c:v>Austria</c:v>
                </c:pt>
                <c:pt idx="8">
                  <c:v>Denmark</c:v>
                </c:pt>
                <c:pt idx="9">
                  <c:v>Belgium</c:v>
                </c:pt>
                <c:pt idx="10">
                  <c:v>Slovenia</c:v>
                </c:pt>
                <c:pt idx="11">
                  <c:v>Australia</c:v>
                </c:pt>
                <c:pt idx="12">
                  <c:v>OECD average</c:v>
                </c:pt>
                <c:pt idx="13">
                  <c:v>Italy</c:v>
                </c:pt>
                <c:pt idx="14">
                  <c:v>EU25 average</c:v>
                </c:pt>
                <c:pt idx="15">
                  <c:v>Lithuania</c:v>
                </c:pt>
                <c:pt idx="16">
                  <c:v>France</c:v>
                </c:pt>
                <c:pt idx="17">
                  <c:v>Netherlands</c:v>
                </c:pt>
                <c:pt idx="18">
                  <c:v>United States</c:v>
                </c:pt>
                <c:pt idx="19">
                  <c:v>Spain</c:v>
                </c:pt>
                <c:pt idx="20">
                  <c:v>Japan</c:v>
                </c:pt>
                <c:pt idx="21">
                  <c:v>Poland</c:v>
                </c:pt>
                <c:pt idx="22">
                  <c:v>Portugal</c:v>
                </c:pt>
                <c:pt idx="23">
                  <c:v>Czechia</c:v>
                </c:pt>
                <c:pt idx="24">
                  <c:v>Bulgaria</c:v>
                </c:pt>
                <c:pt idx="25">
                  <c:v>Slovak Republic</c:v>
                </c:pt>
                <c:pt idx="26">
                  <c:v>Latvia</c:v>
                </c:pt>
                <c:pt idx="27">
                  <c:v>Hungary</c:v>
                </c:pt>
                <c:pt idx="28">
                  <c:v>Greece</c:v>
                </c:pt>
                <c:pt idx="29">
                  <c:v>Chile</c:v>
                </c:pt>
                <c:pt idx="30">
                  <c:v>Israel</c:v>
                </c:pt>
                <c:pt idx="31">
                  <c:v>United Kingdom</c:v>
                </c:pt>
                <c:pt idx="32">
                  <c:v>Romania</c:v>
                </c:pt>
                <c:pt idx="33">
                  <c:v>Türkiye</c:v>
                </c:pt>
                <c:pt idx="34">
                  <c:v>Mexico</c:v>
                </c:pt>
                <c:pt idx="35">
                  <c:v>China</c:v>
                </c:pt>
                <c:pt idx="36">
                  <c:v>Peru</c:v>
                </c:pt>
                <c:pt idx="37">
                  <c:v>South Africa</c:v>
                </c:pt>
              </c:strCache>
            </c:strRef>
          </c:cat>
          <c:val>
            <c:numRef>
              <c:f>'Figure C2.1.'!List_var2</c:f>
              <c:numCache>
                <c:formatCode>_(* #,##0_);_(* \(#,##0\);_(* "-"??_);_(@_)</c:formatCode>
                <c:ptCount val="38"/>
                <c:pt idx="0">
                  <c:v>883.8279000584007</c:v>
                </c:pt>
                <c:pt idx="1">
                  <c:v>2570.1276175351995</c:v>
                </c:pt>
                <c:pt idx="2">
                  <c:v>2736.5338401488007</c:v>
                </c:pt>
                <c:pt idx="3">
                  <c:v>1031.2294726642976</c:v>
                </c:pt>
                <c:pt idx="4">
                  <c:v>980.48340966810065</c:v>
                </c:pt>
                <c:pt idx="5">
                  <c:v>1312.786315663101</c:v>
                </c:pt>
                <c:pt idx="6">
                  <c:v>1365.8782904149011</c:v>
                </c:pt>
                <c:pt idx="7">
                  <c:v>1684.579616249599</c:v>
                </c:pt>
                <c:pt idx="8">
                  <c:v>3256.5485762576991</c:v>
                </c:pt>
                <c:pt idx="9">
                  <c:v>298.30353684319925</c:v>
                </c:pt>
                <c:pt idx="10">
                  <c:v>2577.0435662156997</c:v>
                </c:pt>
                <c:pt idx="11">
                  <c:v>3825.3980876338901</c:v>
                </c:pt>
                <c:pt idx="12">
                  <c:v>1546.3428053246007</c:v>
                </c:pt>
                <c:pt idx="13">
                  <c:v>2066.2158027523892</c:v>
                </c:pt>
                <c:pt idx="14">
                  <c:v>1291.1664942610005</c:v>
                </c:pt>
                <c:pt idx="15">
                  <c:v>1312.1096109986011</c:v>
                </c:pt>
                <c:pt idx="16">
                  <c:v>708.52135328880104</c:v>
                </c:pt>
                <c:pt idx="17">
                  <c:v>1571.1763616572407</c:v>
                </c:pt>
                <c:pt idx="18">
                  <c:v>2198.418740933861</c:v>
                </c:pt>
                <c:pt idx="19">
                  <c:v>1252.6173376123006</c:v>
                </c:pt>
                <c:pt idx="20">
                  <c:v>2224.2347203334803</c:v>
                </c:pt>
                <c:pt idx="21">
                  <c:v>1452.8912698433396</c:v>
                </c:pt>
                <c:pt idx="22">
                  <c:v>3102.9031331014994</c:v>
                </c:pt>
                <c:pt idx="23">
                  <c:v>865.23186572412123</c:v>
                </c:pt>
                <c:pt idx="24">
                  <c:v>87.478733084879423</c:v>
                </c:pt>
                <c:pt idx="25">
                  <c:v>888.79135395424964</c:v>
                </c:pt>
                <c:pt idx="26">
                  <c:v>621.56127963336894</c:v>
                </c:pt>
                <c:pt idx="27">
                  <c:v>802.60874896387941</c:v>
                </c:pt>
                <c:pt idx="28">
                  <c:v>1571.9245127799504</c:v>
                </c:pt>
                <c:pt idx="29">
                  <c:v>1473.0269620430799</c:v>
                </c:pt>
                <c:pt idx="30">
                  <c:v>788.12945608258997</c:v>
                </c:pt>
                <c:pt idx="31">
                  <c:v>2103.1569193570895</c:v>
                </c:pt>
                <c:pt idx="32">
                  <c:v>76.829116727630208</c:v>
                </c:pt>
                <c:pt idx="33">
                  <c:v>770.84738326136994</c:v>
                </c:pt>
                <c:pt idx="34">
                  <c:v>620.26130945516024</c:v>
                </c:pt>
                <c:pt idx="35">
                  <c:v>1183.7873174424299</c:v>
                </c:pt>
                <c:pt idx="36">
                  <c:v>181.4469351677601</c:v>
                </c:pt>
                <c:pt idx="37">
                  <c:v>136.97662230100991</c:v>
                </c:pt>
              </c:numCache>
            </c:numRef>
          </c:val>
          <c:extLst>
            <c:ext xmlns:c16="http://schemas.microsoft.com/office/drawing/2014/chart" uri="{C3380CC4-5D6E-409C-BE32-E72D297353CC}">
              <c16:uniqueId val="{0000000F-7C62-4E14-829B-7DCABB6CFCB6}"/>
            </c:ext>
          </c:extLst>
        </c:ser>
        <c:dLbls>
          <c:showLegendKey val="0"/>
          <c:showVal val="0"/>
          <c:showCatName val="0"/>
          <c:showSerName val="0"/>
          <c:showPercent val="0"/>
          <c:showBubbleSize val="0"/>
        </c:dLbls>
        <c:gapWidth val="150"/>
        <c:overlap val="100"/>
        <c:axId val="416356992"/>
        <c:axId val="416355456"/>
      </c:barChart>
      <c:catAx>
        <c:axId val="416356992"/>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416355456"/>
        <c:crosses val="autoZero"/>
        <c:auto val="1"/>
        <c:lblAlgn val="ctr"/>
        <c:lblOffset val="0"/>
        <c:tickLblSkip val="1"/>
        <c:noMultiLvlLbl val="0"/>
      </c:catAx>
      <c:valAx>
        <c:axId val="416355456"/>
        <c:scaling>
          <c:orientation val="minMax"/>
        </c:scaling>
        <c:delete val="0"/>
        <c:axPos val="l"/>
        <c:majorGridlines>
          <c:spPr>
            <a:ln w="12700" cap="flat" cmpd="sng" algn="ctr">
              <a:solidFill>
                <a:srgbClr val="D9D9D9"/>
              </a:solidFill>
              <a:prstDash val="solid"/>
              <a:round/>
            </a:ln>
            <a:effectLst/>
          </c:spPr>
        </c:majorGridlines>
        <c:numFmt formatCode="#\ ##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416356992"/>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4347968889908874E-2"/>
          <c:y val="1.9502734029929018E-2"/>
          <c:w val="0.92108388829614929"/>
          <c:h val="7.3135252612233817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384394144901564E-3"/>
          <c:y val="9.9199494773449567E-2"/>
          <c:w val="0.98907695073188728"/>
          <c:h val="0.89336347113916803"/>
        </c:manualLayout>
      </c:layout>
      <c:barChart>
        <c:barDir val="col"/>
        <c:grouping val="clustered"/>
        <c:varyColors val="0"/>
        <c:ser>
          <c:idx val="2"/>
          <c:order val="0"/>
          <c:tx>
            <c:strRef>
              <c:f>'Figure D2.1.MS'!$E$43</c:f>
              <c:strCache>
                <c:ptCount val="1"/>
                <c:pt idx="0">
                  <c:v>Children to teaching staff - 2023</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BAA2-4C35-A96A-2BDB27BA046E}"/>
              </c:ext>
            </c:extLst>
          </c:dPt>
          <c:dPt>
            <c:idx val="12"/>
            <c:invertIfNegative val="0"/>
            <c:bubble3D val="0"/>
            <c:extLst>
              <c:ext xmlns:c16="http://schemas.microsoft.com/office/drawing/2014/chart" uri="{C3380CC4-5D6E-409C-BE32-E72D297353CC}">
                <c16:uniqueId val="{00000001-BAA2-4C35-A96A-2BDB27BA046E}"/>
              </c:ext>
            </c:extLst>
          </c:dPt>
          <c:dPt>
            <c:idx val="15"/>
            <c:invertIfNegative val="0"/>
            <c:bubble3D val="0"/>
            <c:extLst>
              <c:ext xmlns:c16="http://schemas.microsoft.com/office/drawing/2014/chart" uri="{C3380CC4-5D6E-409C-BE32-E72D297353CC}">
                <c16:uniqueId val="{00000002-BAA2-4C35-A96A-2BDB27BA046E}"/>
              </c:ext>
            </c:extLst>
          </c:dPt>
          <c:dPt>
            <c:idx val="17"/>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4-BAA2-4C35-A96A-2BDB27BA046E}"/>
              </c:ext>
            </c:extLst>
          </c:dPt>
          <c:dPt>
            <c:idx val="19"/>
            <c:invertIfNegative val="0"/>
            <c:bubble3D val="0"/>
            <c:extLst>
              <c:ext xmlns:c16="http://schemas.microsoft.com/office/drawing/2014/chart" uri="{C3380CC4-5D6E-409C-BE32-E72D297353CC}">
                <c16:uniqueId val="{00000005-BAA2-4C35-A96A-2BDB27BA046E}"/>
              </c:ext>
            </c:extLst>
          </c:dPt>
          <c:dPt>
            <c:idx val="20"/>
            <c:invertIfNegative val="0"/>
            <c:bubble3D val="0"/>
            <c:extLst>
              <c:ext xmlns:c16="http://schemas.microsoft.com/office/drawing/2014/chart" uri="{C3380CC4-5D6E-409C-BE32-E72D297353CC}">
                <c16:uniqueId val="{00000006-BAA2-4C35-A96A-2BDB27BA046E}"/>
              </c:ext>
            </c:extLst>
          </c:dPt>
          <c:dPt>
            <c:idx val="26"/>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8-BAA2-4C35-A96A-2BDB27BA046E}"/>
              </c:ext>
            </c:extLst>
          </c:dPt>
          <c:cat>
            <c:strRef>
              <c:f>'Figure D2.1.'!List_country</c:f>
              <c:strCache>
                <c:ptCount val="45"/>
                <c:pt idx="0">
                  <c:v>Colombia¹ ²</c:v>
                </c:pt>
                <c:pt idx="1">
                  <c:v>United Kingdom¹</c:v>
                </c:pt>
                <c:pt idx="2">
                  <c:v>Saudi Arabia²</c:v>
                </c:pt>
                <c:pt idx="3">
                  <c:v>France¹</c:v>
                </c:pt>
                <c:pt idx="4">
                  <c:v>Peru¹ ²</c:v>
                </c:pt>
                <c:pt idx="5">
                  <c:v>Chile</c:v>
                </c:pt>
                <c:pt idx="6">
                  <c:v>Mexico¹</c:v>
                </c:pt>
                <c:pt idx="7">
                  <c:v>Brazil</c:v>
                </c:pt>
                <c:pt idx="8">
                  <c:v>Türkiye</c:v>
                </c:pt>
                <c:pt idx="9">
                  <c:v>Portugal</c:v>
                </c:pt>
                <c:pt idx="10">
                  <c:v>Netherlands</c:v>
                </c:pt>
                <c:pt idx="11">
                  <c:v>Slovenia</c:v>
                </c:pt>
                <c:pt idx="12">
                  <c:v>Romania</c:v>
                </c:pt>
                <c:pt idx="13">
                  <c:v>China</c:v>
                </c:pt>
                <c:pt idx="14">
                  <c:v>Sweden</c:v>
                </c:pt>
                <c:pt idx="15">
                  <c:v>United States</c:v>
                </c:pt>
                <c:pt idx="16">
                  <c:v>India¹</c:v>
                </c:pt>
                <c:pt idx="17">
                  <c:v>OECD average</c:v>
                </c:pt>
                <c:pt idx="18">
                  <c:v>Belgium</c:v>
                </c:pt>
                <c:pt idx="19">
                  <c:v>Poland</c:v>
                </c:pt>
                <c:pt idx="20">
                  <c:v>Austria</c:v>
                </c:pt>
                <c:pt idx="21">
                  <c:v>Hungary</c:v>
                </c:pt>
                <c:pt idx="22">
                  <c:v>Spain</c:v>
                </c:pt>
                <c:pt idx="23">
                  <c:v>Czechia</c:v>
                </c:pt>
                <c:pt idx="24">
                  <c:v>Slovak Republic</c:v>
                </c:pt>
                <c:pt idx="25">
                  <c:v>Korea</c:v>
                </c:pt>
                <c:pt idx="26">
                  <c:v>EU25 average</c:v>
                </c:pt>
                <c:pt idx="27">
                  <c:v>Bulgaria¹</c:v>
                </c:pt>
                <c:pt idx="28">
                  <c:v>Norway</c:v>
                </c:pt>
                <c:pt idx="29">
                  <c:v>Japan</c:v>
                </c:pt>
                <c:pt idx="30">
                  <c:v>Indonesia²</c:v>
                </c:pt>
                <c:pt idx="31">
                  <c:v>Italy</c:v>
                </c:pt>
                <c:pt idx="32">
                  <c:v>Latvia</c:v>
                </c:pt>
                <c:pt idx="33">
                  <c:v>Denmark¹</c:v>
                </c:pt>
                <c:pt idx="34">
                  <c:v>Costa Rica</c:v>
                </c:pt>
                <c:pt idx="35">
                  <c:v>Croatia</c:v>
                </c:pt>
                <c:pt idx="36">
                  <c:v>Luxembourg¹</c:v>
                </c:pt>
                <c:pt idx="37">
                  <c:v>Germany</c:v>
                </c:pt>
                <c:pt idx="38">
                  <c:v>Lithuania</c:v>
                </c:pt>
                <c:pt idx="39">
                  <c:v>Estonia</c:v>
                </c:pt>
                <c:pt idx="40">
                  <c:v>Greece</c:v>
                </c:pt>
                <c:pt idx="41">
                  <c:v>Finland</c:v>
                </c:pt>
                <c:pt idx="42">
                  <c:v>Iceland</c:v>
                </c:pt>
                <c:pt idx="43">
                  <c:v>New Zealand</c:v>
                </c:pt>
                <c:pt idx="44">
                  <c:v>Ireland</c:v>
                </c:pt>
              </c:strCache>
            </c:strRef>
          </c:cat>
          <c:val>
            <c:numRef>
              <c:f>'Figure D2.1.MS'!$E$44:$E$88</c:f>
              <c:numCache>
                <c:formatCode>0</c:formatCode>
                <c:ptCount val="45"/>
                <c:pt idx="0">
                  <c:v>40.134880000000003</c:v>
                </c:pt>
                <c:pt idx="1">
                  <c:v>32.483339999999998</c:v>
                </c:pt>
                <c:pt idx="2">
                  <c:v>23.352720000000001</c:v>
                </c:pt>
                <c:pt idx="3">
                  <c:v>21.73404</c:v>
                </c:pt>
                <c:pt idx="4">
                  <c:v>21.569659999999999</c:v>
                </c:pt>
                <c:pt idx="5">
                  <c:v>19.190460000000002</c:v>
                </c:pt>
                <c:pt idx="6">
                  <c:v>18.893979999999999</c:v>
                </c:pt>
                <c:pt idx="7">
                  <c:v>18.731290000000001</c:v>
                </c:pt>
                <c:pt idx="8">
                  <c:v>16.876729999999998</c:v>
                </c:pt>
                <c:pt idx="9">
                  <c:v>16.169920000000001</c:v>
                </c:pt>
                <c:pt idx="10">
                  <c:v>15.868539999999999</c:v>
                </c:pt>
                <c:pt idx="11">
                  <c:v>15.789289999999999</c:v>
                </c:pt>
                <c:pt idx="12">
                  <c:v>14.06634</c:v>
                </c:pt>
                <c:pt idx="13">
                  <c:v>14.01483</c:v>
                </c:pt>
                <c:pt idx="14">
                  <c:v>13.620229999999999</c:v>
                </c:pt>
                <c:pt idx="15">
                  <c:v>13.603899999999999</c:v>
                </c:pt>
                <c:pt idx="16">
                  <c:v>13.370480000000001</c:v>
                </c:pt>
                <c:pt idx="17">
                  <c:v>13.258033735294115</c:v>
                </c:pt>
                <c:pt idx="18">
                  <c:v>13.21758</c:v>
                </c:pt>
                <c:pt idx="19">
                  <c:v>13.08487</c:v>
                </c:pt>
                <c:pt idx="20">
                  <c:v>12.53881</c:v>
                </c:pt>
                <c:pt idx="21">
                  <c:v>12.51097</c:v>
                </c:pt>
                <c:pt idx="22">
                  <c:v>12.205109999999999</c:v>
                </c:pt>
                <c:pt idx="23">
                  <c:v>11.90602</c:v>
                </c:pt>
                <c:pt idx="24">
                  <c:v>11.78558</c:v>
                </c:pt>
                <c:pt idx="25">
                  <c:v>11.6999</c:v>
                </c:pt>
                <c:pt idx="26">
                  <c:v>11.685320600000001</c:v>
                </c:pt>
                <c:pt idx="27">
                  <c:v>11.496600000000001</c:v>
                </c:pt>
                <c:pt idx="28">
                  <c:v>11.417920000000001</c:v>
                </c:pt>
                <c:pt idx="29">
                  <c:v>11.36162</c:v>
                </c:pt>
                <c:pt idx="30">
                  <c:v>11.34125</c:v>
                </c:pt>
                <c:pt idx="31">
                  <c:v>11.110810000000001</c:v>
                </c:pt>
                <c:pt idx="32">
                  <c:v>10.911239999999999</c:v>
                </c:pt>
                <c:pt idx="33">
                  <c:v>10.27901</c:v>
                </c:pt>
                <c:pt idx="34">
                  <c:v>10.22348</c:v>
                </c:pt>
                <c:pt idx="35">
                  <c:v>10.09995</c:v>
                </c:pt>
                <c:pt idx="36">
                  <c:v>9.0869619999999998</c:v>
                </c:pt>
                <c:pt idx="37">
                  <c:v>8.9703610000000005</c:v>
                </c:pt>
                <c:pt idx="38">
                  <c:v>8.4625529999999998</c:v>
                </c:pt>
                <c:pt idx="39">
                  <c:v>8.3240619999999996</c:v>
                </c:pt>
                <c:pt idx="40">
                  <c:v>8.1482519999999994</c:v>
                </c:pt>
                <c:pt idx="41">
                  <c:v>7.653861</c:v>
                </c:pt>
                <c:pt idx="42">
                  <c:v>4.3531610000000001</c:v>
                </c:pt>
                <c:pt idx="43">
                  <c:v>4.0636510000000001</c:v>
                </c:pt>
                <c:pt idx="44">
                  <c:v>3.0920540000000001</c:v>
                </c:pt>
              </c:numCache>
            </c:numRef>
          </c:val>
          <c:extLst>
            <c:ext xmlns:c16="http://schemas.microsoft.com/office/drawing/2014/chart" uri="{C3380CC4-5D6E-409C-BE32-E72D297353CC}">
              <c16:uniqueId val="{00000009-BAA2-4C35-A96A-2BDB27BA046E}"/>
            </c:ext>
          </c:extLst>
        </c:ser>
        <c:dLbls>
          <c:showLegendKey val="0"/>
          <c:showVal val="0"/>
          <c:showCatName val="0"/>
          <c:showSerName val="0"/>
          <c:showPercent val="0"/>
          <c:showBubbleSize val="0"/>
        </c:dLbls>
        <c:gapWidth val="150"/>
        <c:axId val="392856704"/>
        <c:axId val="392858240"/>
      </c:barChart>
      <c:lineChart>
        <c:grouping val="standard"/>
        <c:varyColors val="0"/>
        <c:ser>
          <c:idx val="0"/>
          <c:order val="1"/>
          <c:tx>
            <c:strRef>
              <c:f>'Figure D2.1.MS'!$G$43</c:f>
              <c:strCache>
                <c:ptCount val="1"/>
                <c:pt idx="0">
                  <c:v>Children to contact staff (teachers and teachers' aides) - 2023</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circle"/>
            <c:size val="9"/>
            <c:spPr>
              <a:solidFill>
                <a:schemeClr val="accent1"/>
              </a:solidFill>
              <a:ln w="6350" cap="flat" cmpd="sng" algn="ctr">
                <a:solidFill>
                  <a:schemeClr val="accent1"/>
                </a:solidFill>
                <a:prstDash val="solid"/>
                <a:round/>
              </a:ln>
              <a:effectLst/>
            </c:spPr>
          </c:marker>
          <c:dPt>
            <c:idx val="17"/>
            <c:marker>
              <c:spPr>
                <a:solidFill>
                  <a:srgbClr val="FEA472"/>
                </a:solidFill>
                <a:ln w="6350" cap="flat" cmpd="sng" algn="ctr">
                  <a:solidFill>
                    <a:srgbClr val="FEA472"/>
                  </a:solidFill>
                  <a:prstDash val="solid"/>
                  <a:round/>
                </a:ln>
                <a:effectLst/>
              </c:spPr>
            </c:marker>
            <c:bubble3D val="0"/>
            <c:extLst>
              <c:ext xmlns:c16="http://schemas.microsoft.com/office/drawing/2014/chart" uri="{C3380CC4-5D6E-409C-BE32-E72D297353CC}">
                <c16:uniqueId val="{0000000A-AF81-4AD1-9B6F-E2A6456CC30D}"/>
              </c:ext>
            </c:extLst>
          </c:dPt>
          <c:dPt>
            <c:idx val="26"/>
            <c:marker>
              <c:spPr>
                <a:solidFill>
                  <a:srgbClr val="EAA4C8"/>
                </a:solidFill>
                <a:ln w="6350" cap="flat" cmpd="sng" algn="ctr">
                  <a:solidFill>
                    <a:srgbClr val="EAA4C8"/>
                  </a:solidFill>
                  <a:prstDash val="solid"/>
                  <a:round/>
                </a:ln>
                <a:effectLst/>
              </c:spPr>
            </c:marker>
            <c:bubble3D val="0"/>
            <c:extLst>
              <c:ext xmlns:c16="http://schemas.microsoft.com/office/drawing/2014/chart" uri="{C3380CC4-5D6E-409C-BE32-E72D297353CC}">
                <c16:uniqueId val="{0000000C-AF81-4AD1-9B6F-E2A6456CC30D}"/>
              </c:ext>
            </c:extLst>
          </c:dPt>
          <c:cat>
            <c:strRef>
              <c:f>'Figure D2.1.MS'!$D$44:$D$88</c:f>
              <c:strCache>
                <c:ptCount val="45"/>
                <c:pt idx="0">
                  <c:v>Colombia</c:v>
                </c:pt>
                <c:pt idx="1">
                  <c:v>United Kingdom</c:v>
                </c:pt>
                <c:pt idx="2">
                  <c:v>Saudi Arabia</c:v>
                </c:pt>
                <c:pt idx="3">
                  <c:v>France</c:v>
                </c:pt>
                <c:pt idx="4">
                  <c:v>Peru</c:v>
                </c:pt>
                <c:pt idx="5">
                  <c:v>Chile</c:v>
                </c:pt>
                <c:pt idx="6">
                  <c:v>Mexico</c:v>
                </c:pt>
                <c:pt idx="7">
                  <c:v>Brazil</c:v>
                </c:pt>
                <c:pt idx="8">
                  <c:v>Türkiye</c:v>
                </c:pt>
                <c:pt idx="9">
                  <c:v>Portugal</c:v>
                </c:pt>
                <c:pt idx="10">
                  <c:v>Netherlands</c:v>
                </c:pt>
                <c:pt idx="11">
                  <c:v>Slovenia</c:v>
                </c:pt>
                <c:pt idx="12">
                  <c:v>Romania</c:v>
                </c:pt>
                <c:pt idx="13">
                  <c:v>China</c:v>
                </c:pt>
                <c:pt idx="14">
                  <c:v>Sweden</c:v>
                </c:pt>
                <c:pt idx="15">
                  <c:v>United States</c:v>
                </c:pt>
                <c:pt idx="16">
                  <c:v>India</c:v>
                </c:pt>
                <c:pt idx="17">
                  <c:v>OECD average</c:v>
                </c:pt>
                <c:pt idx="18">
                  <c:v>Belgium</c:v>
                </c:pt>
                <c:pt idx="19">
                  <c:v>Poland</c:v>
                </c:pt>
                <c:pt idx="20">
                  <c:v>Austria</c:v>
                </c:pt>
                <c:pt idx="21">
                  <c:v>Hungary</c:v>
                </c:pt>
                <c:pt idx="22">
                  <c:v>Spain</c:v>
                </c:pt>
                <c:pt idx="23">
                  <c:v>Czechia</c:v>
                </c:pt>
                <c:pt idx="24">
                  <c:v>Slovak Republic</c:v>
                </c:pt>
                <c:pt idx="25">
                  <c:v>Korea</c:v>
                </c:pt>
                <c:pt idx="26">
                  <c:v>EU25 average</c:v>
                </c:pt>
                <c:pt idx="27">
                  <c:v>Bulgaria</c:v>
                </c:pt>
                <c:pt idx="28">
                  <c:v>Norway</c:v>
                </c:pt>
                <c:pt idx="29">
                  <c:v>Japan</c:v>
                </c:pt>
                <c:pt idx="30">
                  <c:v>Indonesia</c:v>
                </c:pt>
                <c:pt idx="31">
                  <c:v>Italy</c:v>
                </c:pt>
                <c:pt idx="32">
                  <c:v>Latvia</c:v>
                </c:pt>
                <c:pt idx="33">
                  <c:v>Denmark</c:v>
                </c:pt>
                <c:pt idx="34">
                  <c:v>Costa Rica</c:v>
                </c:pt>
                <c:pt idx="35">
                  <c:v>Croatia</c:v>
                </c:pt>
                <c:pt idx="36">
                  <c:v>Luxembourg</c:v>
                </c:pt>
                <c:pt idx="37">
                  <c:v>Germany</c:v>
                </c:pt>
                <c:pt idx="38">
                  <c:v>Lithuania</c:v>
                </c:pt>
                <c:pt idx="39">
                  <c:v>Estonia</c:v>
                </c:pt>
                <c:pt idx="40">
                  <c:v>Greece</c:v>
                </c:pt>
                <c:pt idx="41">
                  <c:v>Finland</c:v>
                </c:pt>
                <c:pt idx="42">
                  <c:v>Iceland</c:v>
                </c:pt>
                <c:pt idx="43">
                  <c:v>New Zealand</c:v>
                </c:pt>
                <c:pt idx="44">
                  <c:v>Ireland</c:v>
                </c:pt>
              </c:strCache>
            </c:strRef>
          </c:cat>
          <c:val>
            <c:numRef>
              <c:f>'Figure D2.1.MS'!$G$44:$G$88</c:f>
              <c:numCache>
                <c:formatCode>0</c:formatCode>
                <c:ptCount val="45"/>
                <c:pt idx="0">
                  <c:v>0</c:v>
                </c:pt>
                <c:pt idx="1">
                  <c:v>4.4233570000000002</c:v>
                </c:pt>
                <c:pt idx="2">
                  <c:v>0</c:v>
                </c:pt>
                <c:pt idx="3">
                  <c:v>13.19584</c:v>
                </c:pt>
                <c:pt idx="4">
                  <c:v>17.62397</c:v>
                </c:pt>
                <c:pt idx="5">
                  <c:v>7.9477599999999997</c:v>
                </c:pt>
                <c:pt idx="6">
                  <c:v>18.893979999999999</c:v>
                </c:pt>
                <c:pt idx="7">
                  <c:v>15.99417</c:v>
                </c:pt>
                <c:pt idx="8">
                  <c:v>0</c:v>
                </c:pt>
                <c:pt idx="9">
                  <c:v>0</c:v>
                </c:pt>
                <c:pt idx="10">
                  <c:v>12.35249</c:v>
                </c:pt>
                <c:pt idx="11">
                  <c:v>8.7535989999999995</c:v>
                </c:pt>
                <c:pt idx="12">
                  <c:v>13.39063</c:v>
                </c:pt>
                <c:pt idx="13">
                  <c:v>0</c:v>
                </c:pt>
                <c:pt idx="14">
                  <c:v>6.091672</c:v>
                </c:pt>
                <c:pt idx="15">
                  <c:v>10.21524</c:v>
                </c:pt>
                <c:pt idx="16">
                  <c:v>0</c:v>
                </c:pt>
                <c:pt idx="17">
                  <c:v>8.5463425909090915</c:v>
                </c:pt>
                <c:pt idx="18">
                  <c:v>0</c:v>
                </c:pt>
                <c:pt idx="19">
                  <c:v>0</c:v>
                </c:pt>
                <c:pt idx="20">
                  <c:v>7.7357199999999997</c:v>
                </c:pt>
                <c:pt idx="21">
                  <c:v>6.6483600000000003</c:v>
                </c:pt>
                <c:pt idx="22">
                  <c:v>0</c:v>
                </c:pt>
                <c:pt idx="23">
                  <c:v>10.72026</c:v>
                </c:pt>
                <c:pt idx="24">
                  <c:v>11.246689999999999</c:v>
                </c:pt>
                <c:pt idx="25">
                  <c:v>0</c:v>
                </c:pt>
                <c:pt idx="26">
                  <c:v>8.7919863750000005</c:v>
                </c:pt>
                <c:pt idx="27">
                  <c:v>0</c:v>
                </c:pt>
                <c:pt idx="28">
                  <c:v>4.7072770000000004</c:v>
                </c:pt>
                <c:pt idx="29">
                  <c:v>10.197609999999999</c:v>
                </c:pt>
                <c:pt idx="30">
                  <c:v>0</c:v>
                </c:pt>
                <c:pt idx="31">
                  <c:v>11.110810000000001</c:v>
                </c:pt>
                <c:pt idx="32">
                  <c:v>0</c:v>
                </c:pt>
                <c:pt idx="33">
                  <c:v>6.0106029999999997</c:v>
                </c:pt>
                <c:pt idx="34">
                  <c:v>0</c:v>
                </c:pt>
                <c:pt idx="35">
                  <c:v>0</c:v>
                </c:pt>
                <c:pt idx="36">
                  <c:v>9.0869619999999998</c:v>
                </c:pt>
                <c:pt idx="37">
                  <c:v>7.7430539999999999</c:v>
                </c:pt>
                <c:pt idx="38">
                  <c:v>5.3825649999999996</c:v>
                </c:pt>
                <c:pt idx="39">
                  <c:v>0</c:v>
                </c:pt>
                <c:pt idx="40">
                  <c:v>8.1482519999999994</c:v>
                </c:pt>
                <c:pt idx="41">
                  <c:v>0</c:v>
                </c:pt>
                <c:pt idx="42">
                  <c:v>4.3531610000000001</c:v>
                </c:pt>
                <c:pt idx="43">
                  <c:v>0</c:v>
                </c:pt>
                <c:pt idx="44">
                  <c:v>3.0542750000000001</c:v>
                </c:pt>
              </c:numCache>
            </c:numRef>
          </c:val>
          <c:smooth val="0"/>
          <c:extLst>
            <c:ext xmlns:c16="http://schemas.microsoft.com/office/drawing/2014/chart" uri="{C3380CC4-5D6E-409C-BE32-E72D297353CC}">
              <c16:uniqueId val="{0000000B-BAA2-4C35-A96A-2BDB27BA046E}"/>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ax val="45.000100000000003"/>
          <c:min val="1.0000000000000003E-4"/>
        </c:scaling>
        <c:delete val="0"/>
        <c:axPos val="l"/>
        <c:majorGridlines>
          <c:spPr>
            <a:ln w="12700" cap="flat" cmpd="sng" algn="ctr">
              <a:solidFill>
                <a:srgbClr val="D9D9D9"/>
              </a:solidFill>
              <a:prstDash val="solid"/>
              <a:round/>
            </a:ln>
            <a:effectLst/>
          </c:spPr>
        </c:majorGridlines>
        <c:numFmt formatCode="#,##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5.5390586857677365E-2"/>
          <c:y val="1.4874068174764445E-2"/>
          <c:w val="0.92718422380639898"/>
          <c:h val="5.5777755655366669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0.13285764016894772"/>
          <c:w val="0.98906927548920154"/>
          <c:h val="0.85718195830922828"/>
        </c:manualLayout>
      </c:layout>
      <c:barChart>
        <c:barDir val="col"/>
        <c:grouping val="stacked"/>
        <c:varyColors val="0"/>
        <c:ser>
          <c:idx val="2"/>
          <c:order val="0"/>
          <c:tx>
            <c:strRef>
              <c:f>'Figure C1.6.'!$E$34</c:f>
              <c:strCache>
                <c:ptCount val="1"/>
                <c:pt idx="0">
                  <c:v>Education</c:v>
                </c:pt>
              </c:strCache>
            </c:strRef>
          </c:tx>
          <c:spPr>
            <a:solidFill>
              <a:srgbClr val="FF0000"/>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7854-4EA9-924A-594213581C8B}"/>
              </c:ext>
            </c:extLst>
          </c:dPt>
          <c:dPt>
            <c:idx val="12"/>
            <c:invertIfNegative val="0"/>
            <c:bubble3D val="0"/>
            <c:extLst>
              <c:ext xmlns:c16="http://schemas.microsoft.com/office/drawing/2014/chart" uri="{C3380CC4-5D6E-409C-BE32-E72D297353CC}">
                <c16:uniqueId val="{00000001-7854-4EA9-924A-594213581C8B}"/>
              </c:ext>
            </c:extLst>
          </c:dPt>
          <c:dPt>
            <c:idx val="13"/>
            <c:invertIfNegative val="0"/>
            <c:bubble3D val="0"/>
            <c:extLst>
              <c:ext xmlns:c16="http://schemas.microsoft.com/office/drawing/2014/chart" uri="{C3380CC4-5D6E-409C-BE32-E72D297353CC}">
                <c16:uniqueId val="{00000002-7854-4EA9-924A-594213581C8B}"/>
              </c:ext>
            </c:extLst>
          </c:dPt>
          <c:dPt>
            <c:idx val="14"/>
            <c:invertIfNegative val="0"/>
            <c:bubble3D val="0"/>
            <c:spPr>
              <a:solidFill>
                <a:srgbClr val="FF00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4-7854-4EA9-924A-594213581C8B}"/>
              </c:ext>
            </c:extLst>
          </c:dPt>
          <c:dPt>
            <c:idx val="15"/>
            <c:invertIfNegative val="0"/>
            <c:bubble3D val="0"/>
            <c:extLst>
              <c:ext xmlns:c16="http://schemas.microsoft.com/office/drawing/2014/chart" uri="{C3380CC4-5D6E-409C-BE32-E72D297353CC}">
                <c16:uniqueId val="{00000005-7854-4EA9-924A-594213581C8B}"/>
              </c:ext>
            </c:extLst>
          </c:dPt>
          <c:dPt>
            <c:idx val="18"/>
            <c:invertIfNegative val="0"/>
            <c:bubble3D val="0"/>
            <c:spPr>
              <a:solidFill>
                <a:srgbClr val="FF00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7854-4EA9-924A-594213581C8B}"/>
              </c:ext>
            </c:extLst>
          </c:dPt>
          <c:dPt>
            <c:idx val="19"/>
            <c:invertIfNegative val="0"/>
            <c:bubble3D val="0"/>
            <c:extLst>
              <c:ext xmlns:c16="http://schemas.microsoft.com/office/drawing/2014/chart" uri="{C3380CC4-5D6E-409C-BE32-E72D297353CC}">
                <c16:uniqueId val="{00000008-7854-4EA9-924A-594213581C8B}"/>
              </c:ext>
            </c:extLst>
          </c:dPt>
          <c:dPt>
            <c:idx val="20"/>
            <c:invertIfNegative val="0"/>
            <c:bubble3D val="0"/>
            <c:extLst>
              <c:ext xmlns:c16="http://schemas.microsoft.com/office/drawing/2014/chart" uri="{C3380CC4-5D6E-409C-BE32-E72D297353CC}">
                <c16:uniqueId val="{00000009-7854-4EA9-924A-594213581C8B}"/>
              </c:ext>
            </c:extLst>
          </c:dPt>
          <c:dPt>
            <c:idx val="21"/>
            <c:invertIfNegative val="0"/>
            <c:bubble3D val="0"/>
            <c:extLst>
              <c:ext xmlns:c16="http://schemas.microsoft.com/office/drawing/2014/chart" uri="{C3380CC4-5D6E-409C-BE32-E72D297353CC}">
                <c16:uniqueId val="{0000000A-7854-4EA9-924A-594213581C8B}"/>
              </c:ext>
            </c:extLst>
          </c:dPt>
          <c:dPt>
            <c:idx val="22"/>
            <c:invertIfNegative val="0"/>
            <c:bubble3D val="0"/>
            <c:extLst>
              <c:ext xmlns:c16="http://schemas.microsoft.com/office/drawing/2014/chart" uri="{C3380CC4-5D6E-409C-BE32-E72D297353CC}">
                <c16:uniqueId val="{0000000B-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C1.6.'!$E$35:$E$71</c:f>
              <c:numCache>
                <c:formatCode>0</c:formatCode>
                <c:ptCount val="37"/>
                <c:pt idx="0">
                  <c:v>16.913972989979527</c:v>
                </c:pt>
                <c:pt idx="1">
                  <c:v>16.219986147002437</c:v>
                </c:pt>
                <c:pt idx="2">
                  <c:v>15.238375840566748</c:v>
                </c:pt>
                <c:pt idx="3">
                  <c:v>14.82546795770091</c:v>
                </c:pt>
                <c:pt idx="4">
                  <c:v>14.5479345869337</c:v>
                </c:pt>
                <c:pt idx="5">
                  <c:v>14.522485002935854</c:v>
                </c:pt>
                <c:pt idx="6">
                  <c:v>13.954906396328465</c:v>
                </c:pt>
                <c:pt idx="7">
                  <c:v>13.840031359057955</c:v>
                </c:pt>
                <c:pt idx="8">
                  <c:v>13.769194124134509</c:v>
                </c:pt>
                <c:pt idx="9">
                  <c:v>13.080509390670006</c:v>
                </c:pt>
                <c:pt idx="10">
                  <c:v>12.250113816489256</c:v>
                </c:pt>
                <c:pt idx="11">
                  <c:v>11.869388084106044</c:v>
                </c:pt>
                <c:pt idx="12">
                  <c:v>11.812930890313345</c:v>
                </c:pt>
                <c:pt idx="13">
                  <c:v>11.691169197664065</c:v>
                </c:pt>
                <c:pt idx="14">
                  <c:v>11.49768990031936</c:v>
                </c:pt>
                <c:pt idx="15">
                  <c:v>11.337179678979743</c:v>
                </c:pt>
                <c:pt idx="16">
                  <c:v>11.325204903264693</c:v>
                </c:pt>
                <c:pt idx="17">
                  <c:v>11.300761321911441</c:v>
                </c:pt>
                <c:pt idx="18">
                  <c:v>10.875288299537628</c:v>
                </c:pt>
                <c:pt idx="19">
                  <c:v>10.745238487799458</c:v>
                </c:pt>
                <c:pt idx="20">
                  <c:v>10.639773456847603</c:v>
                </c:pt>
                <c:pt idx="21">
                  <c:v>10.54105838478816</c:v>
                </c:pt>
                <c:pt idx="22">
                  <c:v>10.493968388628323</c:v>
                </c:pt>
                <c:pt idx="23">
                  <c:v>10.341859104257324</c:v>
                </c:pt>
                <c:pt idx="24">
                  <c:v>10.300176594216035</c:v>
                </c:pt>
                <c:pt idx="25">
                  <c:v>10.263888021459096</c:v>
                </c:pt>
                <c:pt idx="26">
                  <c:v>10.259687249064289</c:v>
                </c:pt>
                <c:pt idx="27">
                  <c:v>9.8548822621763055</c:v>
                </c:pt>
                <c:pt idx="28">
                  <c:v>9.3501527739700823</c:v>
                </c:pt>
                <c:pt idx="29">
                  <c:v>9.2576275567147182</c:v>
                </c:pt>
                <c:pt idx="30">
                  <c:v>9.2496678963145129</c:v>
                </c:pt>
                <c:pt idx="31">
                  <c:v>8.7805520425175594</c:v>
                </c:pt>
                <c:pt idx="32">
                  <c:v>8.2453093705464919</c:v>
                </c:pt>
                <c:pt idx="33">
                  <c:v>8.0366772736286602</c:v>
                </c:pt>
                <c:pt idx="34">
                  <c:v>7.9926866648144328</c:v>
                </c:pt>
                <c:pt idx="35">
                  <c:v>7.81431793301814</c:v>
                </c:pt>
                <c:pt idx="36">
                  <c:v>7.2989807425058073</c:v>
                </c:pt>
              </c:numCache>
            </c:numRef>
          </c:val>
          <c:extLst>
            <c:ext xmlns:c16="http://schemas.microsoft.com/office/drawing/2014/chart" uri="{C3380CC4-5D6E-409C-BE32-E72D297353CC}">
              <c16:uniqueId val="{0000000C-7854-4EA9-924A-594213581C8B}"/>
            </c:ext>
          </c:extLst>
        </c:ser>
        <c:ser>
          <c:idx val="5"/>
          <c:order val="1"/>
          <c:tx>
            <c:strRef>
              <c:f>'Figure C1.6.'!$F$34</c:f>
              <c:strCache>
                <c:ptCount val="1"/>
                <c:pt idx="0">
                  <c:v>Social protection</c:v>
                </c:pt>
              </c:strCache>
            </c:strRef>
          </c:tx>
          <c:spPr>
            <a:solidFill>
              <a:schemeClr val="accent6"/>
            </a:solidFill>
            <a:ln>
              <a:noFill/>
            </a:ln>
            <a:effectLst/>
            <a:extLst>
              <a:ext uri="{91240B29-F687-4F45-9708-019B960494DF}">
                <a14:hiddenLine xmlns:a14="http://schemas.microsoft.com/office/drawing/2010/main">
                  <a:noFill/>
                </a14:hiddenLine>
              </a:ext>
            </a:extLst>
          </c:spPr>
          <c:invertIfNegative val="0"/>
          <c:dPt>
            <c:idx val="12"/>
            <c:invertIfNegative val="0"/>
            <c:bubble3D val="0"/>
            <c:extLst>
              <c:ext xmlns:c16="http://schemas.microsoft.com/office/drawing/2014/chart" uri="{C3380CC4-5D6E-409C-BE32-E72D297353CC}">
                <c16:uniqueId val="{0000000D-7854-4EA9-924A-594213581C8B}"/>
              </c:ext>
            </c:extLst>
          </c:dPt>
          <c:dPt>
            <c:idx val="13"/>
            <c:invertIfNegative val="0"/>
            <c:bubble3D val="0"/>
            <c:extLst>
              <c:ext xmlns:c16="http://schemas.microsoft.com/office/drawing/2014/chart" uri="{C3380CC4-5D6E-409C-BE32-E72D297353CC}">
                <c16:uniqueId val="{0000000E-7854-4EA9-924A-594213581C8B}"/>
              </c:ext>
            </c:extLst>
          </c:dPt>
          <c:dPt>
            <c:idx val="14"/>
            <c:invertIfNegative val="0"/>
            <c:bubble3D val="0"/>
            <c:spPr>
              <a:solidFill>
                <a:srgbClr val="FE8644"/>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0-7854-4EA9-924A-594213581C8B}"/>
              </c:ext>
            </c:extLst>
          </c:dPt>
          <c:dPt>
            <c:idx val="15"/>
            <c:invertIfNegative val="0"/>
            <c:bubble3D val="0"/>
            <c:extLst>
              <c:ext xmlns:c16="http://schemas.microsoft.com/office/drawing/2014/chart" uri="{C3380CC4-5D6E-409C-BE32-E72D297353CC}">
                <c16:uniqueId val="{00000011-7854-4EA9-924A-594213581C8B}"/>
              </c:ext>
            </c:extLst>
          </c:dPt>
          <c:dPt>
            <c:idx val="18"/>
            <c:invertIfNegative val="0"/>
            <c:bubble3D val="0"/>
            <c:spPr>
              <a:solidFill>
                <a:srgbClr val="E464AF"/>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3-7854-4EA9-924A-594213581C8B}"/>
              </c:ext>
            </c:extLst>
          </c:dPt>
          <c:dPt>
            <c:idx val="19"/>
            <c:invertIfNegative val="0"/>
            <c:bubble3D val="0"/>
            <c:extLst>
              <c:ext xmlns:c16="http://schemas.microsoft.com/office/drawing/2014/chart" uri="{C3380CC4-5D6E-409C-BE32-E72D297353CC}">
                <c16:uniqueId val="{00000014-7854-4EA9-924A-594213581C8B}"/>
              </c:ext>
            </c:extLst>
          </c:dPt>
          <c:dPt>
            <c:idx val="20"/>
            <c:invertIfNegative val="0"/>
            <c:bubble3D val="0"/>
            <c:extLst>
              <c:ext xmlns:c16="http://schemas.microsoft.com/office/drawing/2014/chart" uri="{C3380CC4-5D6E-409C-BE32-E72D297353CC}">
                <c16:uniqueId val="{00000015-7854-4EA9-924A-594213581C8B}"/>
              </c:ext>
            </c:extLst>
          </c:dPt>
          <c:dPt>
            <c:idx val="21"/>
            <c:invertIfNegative val="0"/>
            <c:bubble3D val="0"/>
            <c:extLst>
              <c:ext xmlns:c16="http://schemas.microsoft.com/office/drawing/2014/chart" uri="{C3380CC4-5D6E-409C-BE32-E72D297353CC}">
                <c16:uniqueId val="{00000016-7854-4EA9-924A-594213581C8B}"/>
              </c:ext>
            </c:extLst>
          </c:dPt>
          <c:dPt>
            <c:idx val="22"/>
            <c:invertIfNegative val="0"/>
            <c:bubble3D val="0"/>
            <c:extLst>
              <c:ext xmlns:c16="http://schemas.microsoft.com/office/drawing/2014/chart" uri="{C3380CC4-5D6E-409C-BE32-E72D297353CC}">
                <c16:uniqueId val="{00000017-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C1.6.'!$F$35:$F$71</c:f>
              <c:numCache>
                <c:formatCode>0</c:formatCode>
                <c:ptCount val="37"/>
                <c:pt idx="0">
                  <c:v>39.313259411101029</c:v>
                </c:pt>
                <c:pt idx="1">
                  <c:v>28.199145578289414</c:v>
                </c:pt>
                <c:pt idx="2">
                  <c:v>31.033463646226327</c:v>
                </c:pt>
                <c:pt idx="3">
                  <c:v>23.861792720715343</c:v>
                </c:pt>
                <c:pt idx="4">
                  <c:v>37.862317540335077</c:v>
                </c:pt>
                <c:pt idx="5">
                  <c:v>31.288930320401459</c:v>
                </c:pt>
                <c:pt idx="6">
                  <c:v>30.975670492734192</c:v>
                </c:pt>
                <c:pt idx="7">
                  <c:v>20.15460185878376</c:v>
                </c:pt>
                <c:pt idx="8">
                  <c:v>37.500335355618347</c:v>
                </c:pt>
                <c:pt idx="9">
                  <c:v>24.360727727525276</c:v>
                </c:pt>
                <c:pt idx="10">
                  <c:v>35.511572874431231</c:v>
                </c:pt>
                <c:pt idx="11">
                  <c:v>37.655682107644886</c:v>
                </c:pt>
                <c:pt idx="12">
                  <c:v>41.643894867055408</c:v>
                </c:pt>
                <c:pt idx="13">
                  <c:v>36.4761706746119</c:v>
                </c:pt>
                <c:pt idx="14">
                  <c:v>35.109701025834234</c:v>
                </c:pt>
                <c:pt idx="15">
                  <c:v>37.590114848325193</c:v>
                </c:pt>
                <c:pt idx="16">
                  <c:v>45.986778743784107</c:v>
                </c:pt>
                <c:pt idx="17">
                  <c:v>27.848621751449933</c:v>
                </c:pt>
                <c:pt idx="18">
                  <c:v>36.656079328780152</c:v>
                </c:pt>
                <c:pt idx="19">
                  <c:v>42.273884467912183</c:v>
                </c:pt>
                <c:pt idx="20">
                  <c:v>24.880020250641806</c:v>
                </c:pt>
                <c:pt idx="21">
                  <c:v>35.942037620816514</c:v>
                </c:pt>
                <c:pt idx="22">
                  <c:v>35.548083247119742</c:v>
                </c:pt>
                <c:pt idx="23">
                  <c:v>30.694419900422538</c:v>
                </c:pt>
                <c:pt idx="24">
                  <c:v>36.364945712386437</c:v>
                </c:pt>
                <c:pt idx="25">
                  <c:v>39.151620141261084</c:v>
                </c:pt>
                <c:pt idx="26">
                  <c:v>32.871015209702627</c:v>
                </c:pt>
                <c:pt idx="27">
                  <c:v>37.402346370589022</c:v>
                </c:pt>
                <c:pt idx="28">
                  <c:v>40.65822906037311</c:v>
                </c:pt>
                <c:pt idx="29">
                  <c:v>40.69361717125436</c:v>
                </c:pt>
                <c:pt idx="30">
                  <c:v>40.616651110880653</c:v>
                </c:pt>
                <c:pt idx="31">
                  <c:v>40.94160047109218</c:v>
                </c:pt>
                <c:pt idx="32">
                  <c:v>31.683703845664429</c:v>
                </c:pt>
                <c:pt idx="33">
                  <c:v>39.913749752118392</c:v>
                </c:pt>
                <c:pt idx="34">
                  <c:v>37.341925307186962</c:v>
                </c:pt>
                <c:pt idx="35">
                  <c:v>25.078756176374874</c:v>
                </c:pt>
                <c:pt idx="36">
                  <c:v>39.271155336099916</c:v>
                </c:pt>
              </c:numCache>
            </c:numRef>
          </c:val>
          <c:extLst>
            <c:ext xmlns:c16="http://schemas.microsoft.com/office/drawing/2014/chart" uri="{C3380CC4-5D6E-409C-BE32-E72D297353CC}">
              <c16:uniqueId val="{00000018-7854-4EA9-924A-594213581C8B}"/>
            </c:ext>
          </c:extLst>
        </c:ser>
        <c:ser>
          <c:idx val="3"/>
          <c:order val="2"/>
          <c:tx>
            <c:strRef>
              <c:f>'Figure C1.6.'!$G$34</c:f>
              <c:strCache>
                <c:ptCount val="1"/>
                <c:pt idx="0">
                  <c:v>Health</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dPt>
            <c:idx val="12"/>
            <c:invertIfNegative val="0"/>
            <c:bubble3D val="0"/>
            <c:extLst>
              <c:ext xmlns:c16="http://schemas.microsoft.com/office/drawing/2014/chart" uri="{C3380CC4-5D6E-409C-BE32-E72D297353CC}">
                <c16:uniqueId val="{00000019-7854-4EA9-924A-594213581C8B}"/>
              </c:ext>
            </c:extLst>
          </c:dPt>
          <c:dPt>
            <c:idx val="13"/>
            <c:invertIfNegative val="0"/>
            <c:bubble3D val="0"/>
            <c:extLst>
              <c:ext xmlns:c16="http://schemas.microsoft.com/office/drawing/2014/chart" uri="{C3380CC4-5D6E-409C-BE32-E72D297353CC}">
                <c16:uniqueId val="{0000001A-7854-4EA9-924A-594213581C8B}"/>
              </c:ext>
            </c:extLst>
          </c:dPt>
          <c:dPt>
            <c:idx val="14"/>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C-7854-4EA9-924A-594213581C8B}"/>
              </c:ext>
            </c:extLst>
          </c:dPt>
          <c:dPt>
            <c:idx val="15"/>
            <c:invertIfNegative val="0"/>
            <c:bubble3D val="0"/>
            <c:extLst>
              <c:ext xmlns:c16="http://schemas.microsoft.com/office/drawing/2014/chart" uri="{C3380CC4-5D6E-409C-BE32-E72D297353CC}">
                <c16:uniqueId val="{0000001D-7854-4EA9-924A-594213581C8B}"/>
              </c:ext>
            </c:extLst>
          </c:dPt>
          <c:dPt>
            <c:idx val="18"/>
            <c:invertIfNegative val="0"/>
            <c:bubble3D val="0"/>
            <c:spPr>
              <a:solidFill>
                <a:srgbClr val="EAA4C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F-7854-4EA9-924A-594213581C8B}"/>
              </c:ext>
            </c:extLst>
          </c:dPt>
          <c:dPt>
            <c:idx val="19"/>
            <c:invertIfNegative val="0"/>
            <c:bubble3D val="0"/>
            <c:extLst>
              <c:ext xmlns:c16="http://schemas.microsoft.com/office/drawing/2014/chart" uri="{C3380CC4-5D6E-409C-BE32-E72D297353CC}">
                <c16:uniqueId val="{00000020-7854-4EA9-924A-594213581C8B}"/>
              </c:ext>
            </c:extLst>
          </c:dPt>
          <c:dPt>
            <c:idx val="20"/>
            <c:invertIfNegative val="0"/>
            <c:bubble3D val="0"/>
            <c:extLst>
              <c:ext xmlns:c16="http://schemas.microsoft.com/office/drawing/2014/chart" uri="{C3380CC4-5D6E-409C-BE32-E72D297353CC}">
                <c16:uniqueId val="{00000021-7854-4EA9-924A-594213581C8B}"/>
              </c:ext>
            </c:extLst>
          </c:dPt>
          <c:dPt>
            <c:idx val="21"/>
            <c:invertIfNegative val="0"/>
            <c:bubble3D val="0"/>
            <c:extLst>
              <c:ext xmlns:c16="http://schemas.microsoft.com/office/drawing/2014/chart" uri="{C3380CC4-5D6E-409C-BE32-E72D297353CC}">
                <c16:uniqueId val="{00000022-7854-4EA9-924A-594213581C8B}"/>
              </c:ext>
            </c:extLst>
          </c:dPt>
          <c:dPt>
            <c:idx val="22"/>
            <c:invertIfNegative val="0"/>
            <c:bubble3D val="0"/>
            <c:extLst>
              <c:ext xmlns:c16="http://schemas.microsoft.com/office/drawing/2014/chart" uri="{C3380CC4-5D6E-409C-BE32-E72D297353CC}">
                <c16:uniqueId val="{00000023-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C1.6.'!$G$35:$G$71</c:f>
              <c:numCache>
                <c:formatCode>0</c:formatCode>
                <c:ptCount val="37"/>
                <c:pt idx="0">
                  <c:v>6.6437547249882991</c:v>
                </c:pt>
                <c:pt idx="1">
                  <c:v>13.00736281810523</c:v>
                </c:pt>
                <c:pt idx="2">
                  <c:v>19.97733084280479</c:v>
                </c:pt>
                <c:pt idx="3">
                  <c:v>18.013732986058212</c:v>
                </c:pt>
                <c:pt idx="4">
                  <c:v>14.89062044279032</c:v>
                </c:pt>
                <c:pt idx="5">
                  <c:v>15.0709144728479</c:v>
                </c:pt>
                <c:pt idx="6">
                  <c:v>12.110760465830703</c:v>
                </c:pt>
                <c:pt idx="7">
                  <c:v>25.850459467037435</c:v>
                </c:pt>
                <c:pt idx="8">
                  <c:v>14.131595719919687</c:v>
                </c:pt>
                <c:pt idx="9">
                  <c:v>15.032999272365464</c:v>
                </c:pt>
                <c:pt idx="10">
                  <c:v>22.752203061902971</c:v>
                </c:pt>
                <c:pt idx="11">
                  <c:v>14.823219434353826</c:v>
                </c:pt>
                <c:pt idx="12">
                  <c:v>17.603641744035031</c:v>
                </c:pt>
                <c:pt idx="13">
                  <c:v>15.879073297657808</c:v>
                </c:pt>
                <c:pt idx="14">
                  <c:v>15.731874430720509</c:v>
                </c:pt>
                <c:pt idx="15">
                  <c:v>16.245281505235063</c:v>
                </c:pt>
                <c:pt idx="16">
                  <c:v>13.575046025433558</c:v>
                </c:pt>
                <c:pt idx="17">
                  <c:v>16.816504075967828</c:v>
                </c:pt>
                <c:pt idx="18">
                  <c:v>14.734793299625297</c:v>
                </c:pt>
                <c:pt idx="19">
                  <c:v>11.661694933467622</c:v>
                </c:pt>
                <c:pt idx="20">
                  <c:v>8.2313566371314302</c:v>
                </c:pt>
                <c:pt idx="21">
                  <c:v>12.191080165055665</c:v>
                </c:pt>
                <c:pt idx="22">
                  <c:v>14.179150589467163</c:v>
                </c:pt>
                <c:pt idx="23">
                  <c:v>20.268448308495778</c:v>
                </c:pt>
                <c:pt idx="24">
                  <c:v>13.648617797742546</c:v>
                </c:pt>
                <c:pt idx="25">
                  <c:v>15.872218593719293</c:v>
                </c:pt>
                <c:pt idx="26">
                  <c:v>18.626557325218975</c:v>
                </c:pt>
                <c:pt idx="27">
                  <c:v>17.07261337716356</c:v>
                </c:pt>
                <c:pt idx="28">
                  <c:v>17.338931222276781</c:v>
                </c:pt>
                <c:pt idx="29">
                  <c:v>14.483252857763837</c:v>
                </c:pt>
                <c:pt idx="30">
                  <c:v>15.559687304009442</c:v>
                </c:pt>
                <c:pt idx="31">
                  <c:v>15.553433929072799</c:v>
                </c:pt>
                <c:pt idx="32">
                  <c:v>11.703159574438441</c:v>
                </c:pt>
                <c:pt idx="33">
                  <c:v>20.123258867049277</c:v>
                </c:pt>
                <c:pt idx="34">
                  <c:v>11.702232538964124</c:v>
                </c:pt>
                <c:pt idx="35">
                  <c:v>23.400893851505927</c:v>
                </c:pt>
                <c:pt idx="36">
                  <c:v>12.077707793052907</c:v>
                </c:pt>
              </c:numCache>
            </c:numRef>
          </c:val>
          <c:extLst>
            <c:ext xmlns:c16="http://schemas.microsoft.com/office/drawing/2014/chart" uri="{C3380CC4-5D6E-409C-BE32-E72D297353CC}">
              <c16:uniqueId val="{00000024-7854-4EA9-924A-594213581C8B}"/>
            </c:ext>
          </c:extLst>
        </c:ser>
        <c:ser>
          <c:idx val="0"/>
          <c:order val="3"/>
          <c:tx>
            <c:strRef>
              <c:f>'Figure C1.6.'!$H$34</c:f>
              <c:strCache>
                <c:ptCount val="1"/>
                <c:pt idx="0">
                  <c:v>Economic affairs</c:v>
                </c:pt>
              </c:strCache>
            </c:strRef>
          </c:tx>
          <c:spPr>
            <a:solidFill>
              <a:schemeClr val="accent1"/>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12"/>
            <c:invertIfNegative val="0"/>
            <c:bubble3D val="0"/>
            <c:extLst>
              <c:ext xmlns:c16="http://schemas.microsoft.com/office/drawing/2014/chart" uri="{C3380CC4-5D6E-409C-BE32-E72D297353CC}">
                <c16:uniqueId val="{00000025-7854-4EA9-924A-594213581C8B}"/>
              </c:ext>
            </c:extLst>
          </c:dPt>
          <c:dPt>
            <c:idx val="13"/>
            <c:invertIfNegative val="0"/>
            <c:bubble3D val="0"/>
            <c:extLst>
              <c:ext xmlns:c16="http://schemas.microsoft.com/office/drawing/2014/chart" uri="{C3380CC4-5D6E-409C-BE32-E72D297353CC}">
                <c16:uniqueId val="{00000026-7854-4EA9-924A-594213581C8B}"/>
              </c:ext>
            </c:extLst>
          </c:dPt>
          <c:dPt>
            <c:idx val="14"/>
            <c:invertIfNegative val="0"/>
            <c:bubble3D val="0"/>
            <c:spPr>
              <a:solidFill>
                <a:srgbClr val="FABCA8"/>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28-7854-4EA9-924A-594213581C8B}"/>
              </c:ext>
            </c:extLst>
          </c:dPt>
          <c:dPt>
            <c:idx val="15"/>
            <c:invertIfNegative val="0"/>
            <c:bubble3D val="0"/>
            <c:extLst>
              <c:ext xmlns:c16="http://schemas.microsoft.com/office/drawing/2014/chart" uri="{C3380CC4-5D6E-409C-BE32-E72D297353CC}">
                <c16:uniqueId val="{00000029-7854-4EA9-924A-594213581C8B}"/>
              </c:ext>
            </c:extLst>
          </c:dPt>
          <c:dPt>
            <c:idx val="18"/>
            <c:invertIfNegative val="0"/>
            <c:bubble3D val="0"/>
            <c:spPr>
              <a:solidFill>
                <a:srgbClr val="F3CDE1"/>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2B-7854-4EA9-924A-594213581C8B}"/>
              </c:ext>
            </c:extLst>
          </c:dPt>
          <c:dPt>
            <c:idx val="19"/>
            <c:invertIfNegative val="0"/>
            <c:bubble3D val="0"/>
            <c:extLst>
              <c:ext xmlns:c16="http://schemas.microsoft.com/office/drawing/2014/chart" uri="{C3380CC4-5D6E-409C-BE32-E72D297353CC}">
                <c16:uniqueId val="{0000002C-7854-4EA9-924A-594213581C8B}"/>
              </c:ext>
            </c:extLst>
          </c:dPt>
          <c:dPt>
            <c:idx val="20"/>
            <c:invertIfNegative val="0"/>
            <c:bubble3D val="0"/>
            <c:extLst>
              <c:ext xmlns:c16="http://schemas.microsoft.com/office/drawing/2014/chart" uri="{C3380CC4-5D6E-409C-BE32-E72D297353CC}">
                <c16:uniqueId val="{0000002D-7854-4EA9-924A-594213581C8B}"/>
              </c:ext>
            </c:extLst>
          </c:dPt>
          <c:dPt>
            <c:idx val="21"/>
            <c:invertIfNegative val="0"/>
            <c:bubble3D val="0"/>
            <c:extLst>
              <c:ext xmlns:c16="http://schemas.microsoft.com/office/drawing/2014/chart" uri="{C3380CC4-5D6E-409C-BE32-E72D297353CC}">
                <c16:uniqueId val="{0000002E-7854-4EA9-924A-594213581C8B}"/>
              </c:ext>
            </c:extLst>
          </c:dPt>
          <c:dPt>
            <c:idx val="22"/>
            <c:invertIfNegative val="0"/>
            <c:bubble3D val="0"/>
            <c:extLst>
              <c:ext xmlns:c16="http://schemas.microsoft.com/office/drawing/2014/chart" uri="{C3380CC4-5D6E-409C-BE32-E72D297353CC}">
                <c16:uniqueId val="{0000002F-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C1.6.'!$H$35:$H$71</c:f>
              <c:numCache>
                <c:formatCode>0</c:formatCode>
                <c:ptCount val="37"/>
                <c:pt idx="0">
                  <c:v>11.799252682114274</c:v>
                </c:pt>
                <c:pt idx="1">
                  <c:v>7.3282547518534509</c:v>
                </c:pt>
                <c:pt idx="2">
                  <c:v>9.7400068150577717</c:v>
                </c:pt>
                <c:pt idx="3">
                  <c:v>10.806970148666576</c:v>
                </c:pt>
                <c:pt idx="4">
                  <c:v>10.128742091049258</c:v>
                </c:pt>
                <c:pt idx="5">
                  <c:v>11.387478132434218</c:v>
                </c:pt>
                <c:pt idx="6">
                  <c:v>14.736469126148519</c:v>
                </c:pt>
                <c:pt idx="7">
                  <c:v>8.2700326736711443</c:v>
                </c:pt>
                <c:pt idx="8">
                  <c:v>8.7776885913106266</c:v>
                </c:pt>
                <c:pt idx="9">
                  <c:v>15.46899881672211</c:v>
                </c:pt>
                <c:pt idx="10">
                  <c:v>9.0102542251001569</c:v>
                </c:pt>
                <c:pt idx="11">
                  <c:v>12.674440315836904</c:v>
                </c:pt>
                <c:pt idx="12">
                  <c:v>6.2959018739207178</c:v>
                </c:pt>
                <c:pt idx="13">
                  <c:v>13.581864291707626</c:v>
                </c:pt>
                <c:pt idx="14">
                  <c:v>11.627203292046499</c:v>
                </c:pt>
                <c:pt idx="15">
                  <c:v>11.843882597562535</c:v>
                </c:pt>
                <c:pt idx="16">
                  <c:v>8.1994064193195442</c:v>
                </c:pt>
                <c:pt idx="17">
                  <c:v>16.68985071779856</c:v>
                </c:pt>
                <c:pt idx="18">
                  <c:v>12.52827921461849</c:v>
                </c:pt>
                <c:pt idx="19">
                  <c:v>13.131538733427483</c:v>
                </c:pt>
                <c:pt idx="20">
                  <c:v>18.633452103681325</c:v>
                </c:pt>
                <c:pt idx="21">
                  <c:v>16.032879293879958</c:v>
                </c:pt>
                <c:pt idx="22">
                  <c:v>14.800653859460294</c:v>
                </c:pt>
                <c:pt idx="23">
                  <c:v>14.690142811820959</c:v>
                </c:pt>
                <c:pt idx="24">
                  <c:v>15.395893345151043</c:v>
                </c:pt>
                <c:pt idx="25">
                  <c:v>10.28381538318226</c:v>
                </c:pt>
                <c:pt idx="26">
                  <c:v>10.451745234531742</c:v>
                </c:pt>
                <c:pt idx="27">
                  <c:v>11.929047028042399</c:v>
                </c:pt>
                <c:pt idx="28">
                  <c:v>14.035024677884905</c:v>
                </c:pt>
                <c:pt idx="29">
                  <c:v>11.007824340041589</c:v>
                </c:pt>
                <c:pt idx="30">
                  <c:v>12.047585890161336</c:v>
                </c:pt>
                <c:pt idx="31">
                  <c:v>10.990722266808127</c:v>
                </c:pt>
                <c:pt idx="32">
                  <c:v>16.09322216776572</c:v>
                </c:pt>
                <c:pt idx="33">
                  <c:v>12.098337666206186</c:v>
                </c:pt>
                <c:pt idx="34">
                  <c:v>11.899405791516173</c:v>
                </c:pt>
                <c:pt idx="35">
                  <c:v>8.5546059081845272</c:v>
                </c:pt>
                <c:pt idx="36">
                  <c:v>10.838841318492417</c:v>
                </c:pt>
              </c:numCache>
            </c:numRef>
          </c:val>
          <c:extLst>
            <c:ext xmlns:c16="http://schemas.microsoft.com/office/drawing/2014/chart" uri="{C3380CC4-5D6E-409C-BE32-E72D297353CC}">
              <c16:uniqueId val="{00000030-7854-4EA9-924A-594213581C8B}"/>
            </c:ext>
          </c:extLst>
        </c:ser>
        <c:ser>
          <c:idx val="4"/>
          <c:order val="4"/>
          <c:tx>
            <c:strRef>
              <c:f>'Figure C1.6.'!$I$34</c:f>
              <c:strCache>
                <c:ptCount val="1"/>
                <c:pt idx="0">
                  <c:v>General public services</c:v>
                </c:pt>
              </c:strCache>
            </c:strRef>
          </c:tx>
          <c:spPr>
            <a:solidFill>
              <a:schemeClr val="accent5"/>
            </a:solidFill>
            <a:ln>
              <a:noFill/>
            </a:ln>
            <a:effectLst/>
            <a:extLst>
              <a:ext uri="{91240B29-F687-4F45-9708-019B960494DF}">
                <a14:hiddenLine xmlns:a14="http://schemas.microsoft.com/office/drawing/2010/main">
                  <a:noFill/>
                </a14:hiddenLine>
              </a:ext>
            </a:extLst>
          </c:spPr>
          <c:invertIfNegative val="0"/>
          <c:dPt>
            <c:idx val="12"/>
            <c:invertIfNegative val="0"/>
            <c:bubble3D val="0"/>
            <c:extLst>
              <c:ext xmlns:c16="http://schemas.microsoft.com/office/drawing/2014/chart" uri="{C3380CC4-5D6E-409C-BE32-E72D297353CC}">
                <c16:uniqueId val="{00000031-7854-4EA9-924A-594213581C8B}"/>
              </c:ext>
            </c:extLst>
          </c:dPt>
          <c:dPt>
            <c:idx val="13"/>
            <c:invertIfNegative val="0"/>
            <c:bubble3D val="0"/>
            <c:extLst>
              <c:ext xmlns:c16="http://schemas.microsoft.com/office/drawing/2014/chart" uri="{C3380CC4-5D6E-409C-BE32-E72D297353CC}">
                <c16:uniqueId val="{00000032-7854-4EA9-924A-594213581C8B}"/>
              </c:ext>
            </c:extLst>
          </c:dPt>
          <c:dPt>
            <c:idx val="14"/>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4-7854-4EA9-924A-594213581C8B}"/>
              </c:ext>
            </c:extLst>
          </c:dPt>
          <c:dPt>
            <c:idx val="15"/>
            <c:invertIfNegative val="0"/>
            <c:bubble3D val="0"/>
            <c:extLst>
              <c:ext xmlns:c16="http://schemas.microsoft.com/office/drawing/2014/chart" uri="{C3380CC4-5D6E-409C-BE32-E72D297353CC}">
                <c16:uniqueId val="{00000035-7854-4EA9-924A-594213581C8B}"/>
              </c:ext>
            </c:extLst>
          </c:dPt>
          <c:dPt>
            <c:idx val="18"/>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37-7854-4EA9-924A-594213581C8B}"/>
              </c:ext>
            </c:extLst>
          </c:dPt>
          <c:dPt>
            <c:idx val="19"/>
            <c:invertIfNegative val="0"/>
            <c:bubble3D val="0"/>
            <c:extLst>
              <c:ext xmlns:c16="http://schemas.microsoft.com/office/drawing/2014/chart" uri="{C3380CC4-5D6E-409C-BE32-E72D297353CC}">
                <c16:uniqueId val="{00000038-7854-4EA9-924A-594213581C8B}"/>
              </c:ext>
            </c:extLst>
          </c:dPt>
          <c:dPt>
            <c:idx val="20"/>
            <c:invertIfNegative val="0"/>
            <c:bubble3D val="0"/>
            <c:extLst>
              <c:ext xmlns:c16="http://schemas.microsoft.com/office/drawing/2014/chart" uri="{C3380CC4-5D6E-409C-BE32-E72D297353CC}">
                <c16:uniqueId val="{00000039-7854-4EA9-924A-594213581C8B}"/>
              </c:ext>
            </c:extLst>
          </c:dPt>
          <c:dPt>
            <c:idx val="21"/>
            <c:invertIfNegative val="0"/>
            <c:bubble3D val="0"/>
            <c:extLst>
              <c:ext xmlns:c16="http://schemas.microsoft.com/office/drawing/2014/chart" uri="{C3380CC4-5D6E-409C-BE32-E72D297353CC}">
                <c16:uniqueId val="{0000003A-7854-4EA9-924A-594213581C8B}"/>
              </c:ext>
            </c:extLst>
          </c:dPt>
          <c:dPt>
            <c:idx val="22"/>
            <c:invertIfNegative val="0"/>
            <c:bubble3D val="0"/>
            <c:extLst>
              <c:ext xmlns:c16="http://schemas.microsoft.com/office/drawing/2014/chart" uri="{C3380CC4-5D6E-409C-BE32-E72D297353CC}">
                <c16:uniqueId val="{0000003B-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C1.6.'!$I$35:$I$71</c:f>
              <c:numCache>
                <c:formatCode>0</c:formatCode>
                <c:ptCount val="37"/>
                <c:pt idx="0">
                  <c:v>12.689532208777216</c:v>
                </c:pt>
                <c:pt idx="1">
                  <c:v>11.837825009178141</c:v>
                </c:pt>
                <c:pt idx="2">
                  <c:v>10.342652155262231</c:v>
                </c:pt>
                <c:pt idx="3">
                  <c:v>19.381539841850518</c:v>
                </c:pt>
                <c:pt idx="4">
                  <c:v>10.532761668251121</c:v>
                </c:pt>
                <c:pt idx="5">
                  <c:v>9.6078063426534079</c:v>
                </c:pt>
                <c:pt idx="6">
                  <c:v>8.8898469572988521</c:v>
                </c:pt>
                <c:pt idx="7">
                  <c:v>17.556961541707132</c:v>
                </c:pt>
                <c:pt idx="8">
                  <c:v>9.175112190049834</c:v>
                </c:pt>
                <c:pt idx="9">
                  <c:v>13.148146856642049</c:v>
                </c:pt>
                <c:pt idx="10">
                  <c:v>9.7667704509703945</c:v>
                </c:pt>
                <c:pt idx="11">
                  <c:v>12.745253929305406</c:v>
                </c:pt>
                <c:pt idx="12">
                  <c:v>12.315719983897727</c:v>
                </c:pt>
                <c:pt idx="13">
                  <c:v>9.8375828386062718</c:v>
                </c:pt>
                <c:pt idx="14">
                  <c:v>12.532198501460593</c:v>
                </c:pt>
                <c:pt idx="15">
                  <c:v>8.2820017475505026</c:v>
                </c:pt>
                <c:pt idx="16">
                  <c:v>11.856544783893391</c:v>
                </c:pt>
                <c:pt idx="17">
                  <c:v>10.380023291244727</c:v>
                </c:pt>
                <c:pt idx="18">
                  <c:v>11.611164768618259</c:v>
                </c:pt>
                <c:pt idx="19">
                  <c:v>11.797941317921049</c:v>
                </c:pt>
                <c:pt idx="20">
                  <c:v>20.730951147803331</c:v>
                </c:pt>
                <c:pt idx="21">
                  <c:v>10.400475749323556</c:v>
                </c:pt>
                <c:pt idx="22">
                  <c:v>8.1970546264342143</c:v>
                </c:pt>
                <c:pt idx="23">
                  <c:v>10.38689053206755</c:v>
                </c:pt>
                <c:pt idx="24">
                  <c:v>11.368185511216753</c:v>
                </c:pt>
                <c:pt idx="25">
                  <c:v>13.598955626290779</c:v>
                </c:pt>
                <c:pt idx="26">
                  <c:v>13.639105585489791</c:v>
                </c:pt>
                <c:pt idx="27">
                  <c:v>10.758964510935193</c:v>
                </c:pt>
                <c:pt idx="28">
                  <c:v>10.748956601989919</c:v>
                </c:pt>
                <c:pt idx="29">
                  <c:v>12.450804168282053</c:v>
                </c:pt>
                <c:pt idx="30">
                  <c:v>12.688731191079375</c:v>
                </c:pt>
                <c:pt idx="31">
                  <c:v>10.885807354106776</c:v>
                </c:pt>
                <c:pt idx="32">
                  <c:v>13.301027865594476</c:v>
                </c:pt>
                <c:pt idx="33">
                  <c:v>8.9474591403256731</c:v>
                </c:pt>
                <c:pt idx="34">
                  <c:v>16.54821334145926</c:v>
                </c:pt>
                <c:pt idx="35">
                  <c:v>24.327151764387938</c:v>
                </c:pt>
                <c:pt idx="36">
                  <c:v>13.785699998165704</c:v>
                </c:pt>
              </c:numCache>
            </c:numRef>
          </c:val>
          <c:extLst>
            <c:ext xmlns:c16="http://schemas.microsoft.com/office/drawing/2014/chart" uri="{C3380CC4-5D6E-409C-BE32-E72D297353CC}">
              <c16:uniqueId val="{0000003C-7854-4EA9-924A-594213581C8B}"/>
            </c:ext>
          </c:extLst>
        </c:ser>
        <c:ser>
          <c:idx val="1"/>
          <c:order val="5"/>
          <c:tx>
            <c:strRef>
              <c:f>'Figure C1.6.'!$J$34</c:f>
              <c:strCache>
                <c:ptCount val="1"/>
                <c:pt idx="0">
                  <c:v>Defence</c:v>
                </c:pt>
              </c:strCache>
            </c:strRef>
          </c:tx>
          <c:spPr>
            <a:solidFill>
              <a:schemeClr val="accent2"/>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invertIfNegative val="0"/>
          <c:dPt>
            <c:idx val="12"/>
            <c:invertIfNegative val="0"/>
            <c:bubble3D val="0"/>
            <c:extLst>
              <c:ext xmlns:c16="http://schemas.microsoft.com/office/drawing/2014/chart" uri="{C3380CC4-5D6E-409C-BE32-E72D297353CC}">
                <c16:uniqueId val="{0000003D-7854-4EA9-924A-594213581C8B}"/>
              </c:ext>
            </c:extLst>
          </c:dPt>
          <c:dPt>
            <c:idx val="13"/>
            <c:invertIfNegative val="0"/>
            <c:bubble3D val="0"/>
            <c:extLst>
              <c:ext xmlns:c16="http://schemas.microsoft.com/office/drawing/2014/chart" uri="{C3380CC4-5D6E-409C-BE32-E72D297353CC}">
                <c16:uniqueId val="{0000003E-7854-4EA9-924A-594213581C8B}"/>
              </c:ext>
            </c:extLst>
          </c:dPt>
          <c:dPt>
            <c:idx val="14"/>
            <c:invertIfNegative val="0"/>
            <c:bubble3D val="0"/>
            <c:spPr>
              <a:solidFill>
                <a:srgbClr val="FE8644"/>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40-7854-4EA9-924A-594213581C8B}"/>
              </c:ext>
            </c:extLst>
          </c:dPt>
          <c:dPt>
            <c:idx val="15"/>
            <c:invertIfNegative val="0"/>
            <c:bubble3D val="0"/>
            <c:extLst>
              <c:ext xmlns:c16="http://schemas.microsoft.com/office/drawing/2014/chart" uri="{C3380CC4-5D6E-409C-BE32-E72D297353CC}">
                <c16:uniqueId val="{00000041-7854-4EA9-924A-594213581C8B}"/>
              </c:ext>
            </c:extLst>
          </c:dPt>
          <c:dPt>
            <c:idx val="18"/>
            <c:invertIfNegative val="0"/>
            <c:bubble3D val="0"/>
            <c:spPr>
              <a:solidFill>
                <a:srgbClr val="E464AF"/>
              </a:solidFill>
              <a:ln>
                <a:noFill/>
              </a:ln>
              <a:effectLst/>
              <a:extLst>
                <a:ext uri="{91240B29-F687-4F45-9708-019B960494DF}">
                  <a14:hiddenLine xmlns:a14="http://schemas.microsoft.com/office/drawing/2010/main" w="6350" cap="rnd" cmpd="sng" algn="ctr">
                    <a:solidFill>
                      <a:sysClr val="windowText" lastClr="000000"/>
                    </a:solidFill>
                    <a:prstDash val="solid"/>
                    <a:round/>
                  </a14:hiddenLine>
                </a:ext>
              </a:extLst>
            </c:spPr>
            <c:extLst>
              <c:ext xmlns:c16="http://schemas.microsoft.com/office/drawing/2014/chart" uri="{C3380CC4-5D6E-409C-BE32-E72D297353CC}">
                <c16:uniqueId val="{00000043-7854-4EA9-924A-594213581C8B}"/>
              </c:ext>
            </c:extLst>
          </c:dPt>
          <c:dPt>
            <c:idx val="19"/>
            <c:invertIfNegative val="0"/>
            <c:bubble3D val="0"/>
            <c:extLst>
              <c:ext xmlns:c16="http://schemas.microsoft.com/office/drawing/2014/chart" uri="{C3380CC4-5D6E-409C-BE32-E72D297353CC}">
                <c16:uniqueId val="{00000044-7854-4EA9-924A-594213581C8B}"/>
              </c:ext>
            </c:extLst>
          </c:dPt>
          <c:dPt>
            <c:idx val="20"/>
            <c:invertIfNegative val="0"/>
            <c:bubble3D val="0"/>
            <c:extLst>
              <c:ext xmlns:c16="http://schemas.microsoft.com/office/drawing/2014/chart" uri="{C3380CC4-5D6E-409C-BE32-E72D297353CC}">
                <c16:uniqueId val="{00000045-7854-4EA9-924A-594213581C8B}"/>
              </c:ext>
            </c:extLst>
          </c:dPt>
          <c:dPt>
            <c:idx val="21"/>
            <c:invertIfNegative val="0"/>
            <c:bubble3D val="0"/>
            <c:extLst>
              <c:ext xmlns:c16="http://schemas.microsoft.com/office/drawing/2014/chart" uri="{C3380CC4-5D6E-409C-BE32-E72D297353CC}">
                <c16:uniqueId val="{00000046-7854-4EA9-924A-594213581C8B}"/>
              </c:ext>
            </c:extLst>
          </c:dPt>
          <c:dPt>
            <c:idx val="22"/>
            <c:invertIfNegative val="0"/>
            <c:bubble3D val="0"/>
            <c:extLst>
              <c:ext xmlns:c16="http://schemas.microsoft.com/office/drawing/2014/chart" uri="{C3380CC4-5D6E-409C-BE32-E72D297353CC}">
                <c16:uniqueId val="{00000047-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C1.6.'!$J$35:$J$71</c:f>
              <c:numCache>
                <c:formatCode>0</c:formatCode>
                <c:ptCount val="37"/>
                <c:pt idx="0">
                  <c:v>2.6137311312952978</c:v>
                </c:pt>
                <c:pt idx="1">
                  <c:v>15.164376648828906</c:v>
                </c:pt>
                <c:pt idx="2">
                  <c:v>2.7770036060465295</c:v>
                </c:pt>
                <c:pt idx="3">
                  <c:v>0.1407099467733057</c:v>
                </c:pt>
                <c:pt idx="4">
                  <c:v>3.582443939999961</c:v>
                </c:pt>
                <c:pt idx="5">
                  <c:v>6.3487067112997062</c:v>
                </c:pt>
                <c:pt idx="6">
                  <c:v>7.1565382932573698</c:v>
                </c:pt>
                <c:pt idx="7">
                  <c:v>7.7801290163719994</c:v>
                </c:pt>
                <c:pt idx="8">
                  <c:v>6.7658449185103979</c:v>
                </c:pt>
                <c:pt idx="9">
                  <c:v>6.8882348701997627</c:v>
                </c:pt>
                <c:pt idx="10">
                  <c:v>1.0712079266142682</c:v>
                </c:pt>
                <c:pt idx="11">
                  <c:v>1.7775193068641348</c:v>
                </c:pt>
                <c:pt idx="12">
                  <c:v>3.8594453754268008</c:v>
                </c:pt>
                <c:pt idx="13">
                  <c:v>2.6415834495714829</c:v>
                </c:pt>
                <c:pt idx="14">
                  <c:v>3.7381260135393175</c:v>
                </c:pt>
                <c:pt idx="15">
                  <c:v>3.1124177989970017</c:v>
                </c:pt>
                <c:pt idx="16">
                  <c:v>2.5721829486415126</c:v>
                </c:pt>
                <c:pt idx="17">
                  <c:v>2.8142442150501457</c:v>
                </c:pt>
                <c:pt idx="18">
                  <c:v>3.2615778785529272</c:v>
                </c:pt>
                <c:pt idx="19">
                  <c:v>1.1540513875112661</c:v>
                </c:pt>
                <c:pt idx="20">
                  <c:v>3.7983009801979337</c:v>
                </c:pt>
                <c:pt idx="21">
                  <c:v>4.3608253153065188</c:v>
                </c:pt>
                <c:pt idx="22">
                  <c:v>3.7778809464763206</c:v>
                </c:pt>
                <c:pt idx="23">
                  <c:v>2.7271224050490215</c:v>
                </c:pt>
                <c:pt idx="24">
                  <c:v>2.5232996931423695</c:v>
                </c:pt>
                <c:pt idx="25">
                  <c:v>1.8216290296230513</c:v>
                </c:pt>
                <c:pt idx="26">
                  <c:v>4.7975172455015409</c:v>
                </c:pt>
                <c:pt idx="27">
                  <c:v>3.8235861398094726</c:v>
                </c:pt>
                <c:pt idx="28">
                  <c:v>1.1549405739976408</c:v>
                </c:pt>
                <c:pt idx="29">
                  <c:v>2.0540361141460779</c:v>
                </c:pt>
                <c:pt idx="30">
                  <c:v>2.2897623174664314</c:v>
                </c:pt>
                <c:pt idx="31">
                  <c:v>3.2039734737333805</c:v>
                </c:pt>
                <c:pt idx="32">
                  <c:v>4.2191438302831328</c:v>
                </c:pt>
                <c:pt idx="33">
                  <c:v>2.83120538654051</c:v>
                </c:pt>
                <c:pt idx="34">
                  <c:v>4.5161637254989824</c:v>
                </c:pt>
                <c:pt idx="35">
                  <c:v>2.0753604698772654</c:v>
                </c:pt>
                <c:pt idx="36">
                  <c:v>2.2361822871582637</c:v>
                </c:pt>
              </c:numCache>
            </c:numRef>
          </c:val>
          <c:extLst>
            <c:ext xmlns:c16="http://schemas.microsoft.com/office/drawing/2014/chart" uri="{C3380CC4-5D6E-409C-BE32-E72D297353CC}">
              <c16:uniqueId val="{00000048-7854-4EA9-924A-594213581C8B}"/>
            </c:ext>
          </c:extLst>
        </c:ser>
        <c:ser>
          <c:idx val="6"/>
          <c:order val="6"/>
          <c:tx>
            <c:strRef>
              <c:f>'Figure C1.6.'!$K$34</c:f>
              <c:strCache>
                <c:ptCount val="1"/>
                <c:pt idx="0">
                  <c:v>Other</c:v>
                </c:pt>
              </c:strCache>
            </c:strRef>
          </c:tx>
          <c:spPr>
            <a:solidFill>
              <a:schemeClr val="accent1">
                <a:lumMod val="60000"/>
              </a:schemeClr>
            </a:solidFill>
            <a:ln>
              <a:noFill/>
            </a:ln>
            <a:effectLst/>
            <a:extLst>
              <a:ext uri="{91240B29-F687-4F45-9708-019B960494DF}">
                <a14:hiddenLine xmlns:a14="http://schemas.microsoft.com/office/drawing/2010/main">
                  <a:noFill/>
                </a14:hiddenLine>
              </a:ext>
            </a:extLst>
          </c:spPr>
          <c:invertIfNegative val="0"/>
          <c:dPt>
            <c:idx val="12"/>
            <c:invertIfNegative val="0"/>
            <c:bubble3D val="0"/>
            <c:extLst>
              <c:ext xmlns:c16="http://schemas.microsoft.com/office/drawing/2014/chart" uri="{C3380CC4-5D6E-409C-BE32-E72D297353CC}">
                <c16:uniqueId val="{00000049-7854-4EA9-924A-594213581C8B}"/>
              </c:ext>
            </c:extLst>
          </c:dPt>
          <c:dPt>
            <c:idx val="13"/>
            <c:invertIfNegative val="0"/>
            <c:bubble3D val="0"/>
            <c:extLst>
              <c:ext xmlns:c16="http://schemas.microsoft.com/office/drawing/2014/chart" uri="{C3380CC4-5D6E-409C-BE32-E72D297353CC}">
                <c16:uniqueId val="{0000004A-7854-4EA9-924A-594213581C8B}"/>
              </c:ext>
            </c:extLst>
          </c:dPt>
          <c:dPt>
            <c:idx val="14"/>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4C-7854-4EA9-924A-594213581C8B}"/>
              </c:ext>
            </c:extLst>
          </c:dPt>
          <c:dPt>
            <c:idx val="15"/>
            <c:invertIfNegative val="0"/>
            <c:bubble3D val="0"/>
            <c:extLst>
              <c:ext xmlns:c16="http://schemas.microsoft.com/office/drawing/2014/chart" uri="{C3380CC4-5D6E-409C-BE32-E72D297353CC}">
                <c16:uniqueId val="{0000004D-7854-4EA9-924A-594213581C8B}"/>
              </c:ext>
            </c:extLst>
          </c:dPt>
          <c:dPt>
            <c:idx val="18"/>
            <c:invertIfNegative val="0"/>
            <c:bubble3D val="0"/>
            <c:spPr>
              <a:solidFill>
                <a:srgbClr val="EAA4C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4F-7854-4EA9-924A-594213581C8B}"/>
              </c:ext>
            </c:extLst>
          </c:dPt>
          <c:dPt>
            <c:idx val="19"/>
            <c:invertIfNegative val="0"/>
            <c:bubble3D val="0"/>
            <c:extLst>
              <c:ext xmlns:c16="http://schemas.microsoft.com/office/drawing/2014/chart" uri="{C3380CC4-5D6E-409C-BE32-E72D297353CC}">
                <c16:uniqueId val="{00000050-7854-4EA9-924A-594213581C8B}"/>
              </c:ext>
            </c:extLst>
          </c:dPt>
          <c:dPt>
            <c:idx val="20"/>
            <c:invertIfNegative val="0"/>
            <c:bubble3D val="0"/>
            <c:extLst>
              <c:ext xmlns:c16="http://schemas.microsoft.com/office/drawing/2014/chart" uri="{C3380CC4-5D6E-409C-BE32-E72D297353CC}">
                <c16:uniqueId val="{00000051-7854-4EA9-924A-594213581C8B}"/>
              </c:ext>
            </c:extLst>
          </c:dPt>
          <c:dPt>
            <c:idx val="21"/>
            <c:invertIfNegative val="0"/>
            <c:bubble3D val="0"/>
            <c:extLst>
              <c:ext xmlns:c16="http://schemas.microsoft.com/office/drawing/2014/chart" uri="{C3380CC4-5D6E-409C-BE32-E72D297353CC}">
                <c16:uniqueId val="{00000052-7854-4EA9-924A-594213581C8B}"/>
              </c:ext>
            </c:extLst>
          </c:dPt>
          <c:dPt>
            <c:idx val="22"/>
            <c:invertIfNegative val="0"/>
            <c:bubble3D val="0"/>
            <c:extLst>
              <c:ext xmlns:c16="http://schemas.microsoft.com/office/drawing/2014/chart" uri="{C3380CC4-5D6E-409C-BE32-E72D297353CC}">
                <c16:uniqueId val="{00000053-7854-4EA9-924A-594213581C8B}"/>
              </c:ext>
            </c:extLst>
          </c:dPt>
          <c:cat>
            <c:strRef>
              <c:f>'C1.6_MS'!$D$35:$D$71</c:f>
              <c:strCache>
                <c:ptCount val="37"/>
                <c:pt idx="0">
                  <c:v>Switzerland</c:v>
                </c:pt>
                <c:pt idx="1">
                  <c:v>Israel</c:v>
                </c:pt>
                <c:pt idx="2">
                  <c:v>Chile</c:v>
                </c:pt>
                <c:pt idx="3">
                  <c:v>Iceland</c:v>
                </c:pt>
                <c:pt idx="4">
                  <c:v>Sweden</c:v>
                </c:pt>
                <c:pt idx="5">
                  <c:v>Estonia</c:v>
                </c:pt>
                <c:pt idx="6">
                  <c:v>Latvia</c:v>
                </c:pt>
                <c:pt idx="7">
                  <c:v>United States</c:v>
                </c:pt>
                <c:pt idx="8">
                  <c:v>Lithuania</c:v>
                </c:pt>
                <c:pt idx="9">
                  <c:v>Korea</c:v>
                </c:pt>
                <c:pt idx="10">
                  <c:v>Ireland</c:v>
                </c:pt>
                <c:pt idx="11">
                  <c:v>Belgium</c:v>
                </c:pt>
                <c:pt idx="12">
                  <c:v>Denmark</c:v>
                </c:pt>
                <c:pt idx="13">
                  <c:v>Slovenia</c:v>
                </c:pt>
                <c:pt idx="14">
                  <c:v>OECD average</c:v>
                </c:pt>
                <c:pt idx="15">
                  <c:v>Netherlands</c:v>
                </c:pt>
                <c:pt idx="16">
                  <c:v>Finland</c:v>
                </c:pt>
                <c:pt idx="17">
                  <c:v>Croatia</c:v>
                </c:pt>
                <c:pt idx="18">
                  <c:v>EU25 average</c:v>
                </c:pt>
                <c:pt idx="19">
                  <c:v>Luxembourg</c:v>
                </c:pt>
                <c:pt idx="20">
                  <c:v>Hungary</c:v>
                </c:pt>
                <c:pt idx="21">
                  <c:v>Poland</c:v>
                </c:pt>
                <c:pt idx="22">
                  <c:v>Bulgaria</c:v>
                </c:pt>
                <c:pt idx="23">
                  <c:v>Czechia</c:v>
                </c:pt>
                <c:pt idx="24">
                  <c:v>Slovak Republic</c:v>
                </c:pt>
                <c:pt idx="25">
                  <c:v>Portugal</c:v>
                </c:pt>
                <c:pt idx="26">
                  <c:v>United Kingdom</c:v>
                </c:pt>
                <c:pt idx="27">
                  <c:v>Norway</c:v>
                </c:pt>
                <c:pt idx="28">
                  <c:v>Austria</c:v>
                </c:pt>
                <c:pt idx="29">
                  <c:v>Spain</c:v>
                </c:pt>
                <c:pt idx="30">
                  <c:v>Germany</c:v>
                </c:pt>
                <c:pt idx="31">
                  <c:v>France</c:v>
                </c:pt>
                <c:pt idx="32">
                  <c:v>Romania</c:v>
                </c:pt>
                <c:pt idx="33">
                  <c:v>Japan</c:v>
                </c:pt>
                <c:pt idx="34">
                  <c:v>Greece</c:v>
                </c:pt>
                <c:pt idx="35">
                  <c:v>Colombia</c:v>
                </c:pt>
                <c:pt idx="36">
                  <c:v>Italy</c:v>
                </c:pt>
              </c:strCache>
            </c:strRef>
          </c:cat>
          <c:val>
            <c:numRef>
              <c:f>'Figure C1.6.'!$K$35:$K$71</c:f>
              <c:numCache>
                <c:formatCode>0</c:formatCode>
                <c:ptCount val="37"/>
                <c:pt idx="0">
                  <c:v>10.026496851744348</c:v>
                </c:pt>
                <c:pt idx="1">
                  <c:v>8.2430490467424278</c:v>
                </c:pt>
                <c:pt idx="2">
                  <c:v>10.891167094035609</c:v>
                </c:pt>
                <c:pt idx="3">
                  <c:v>12.969786398235133</c:v>
                </c:pt>
                <c:pt idx="4">
                  <c:v>8.4551797306405643</c:v>
                </c:pt>
                <c:pt idx="5">
                  <c:v>11.773679017427467</c:v>
                </c:pt>
                <c:pt idx="6">
                  <c:v>12.175808268401894</c:v>
                </c:pt>
                <c:pt idx="7">
                  <c:v>6.5477840833705736</c:v>
                </c:pt>
                <c:pt idx="8">
                  <c:v>9.8802291004565923</c:v>
                </c:pt>
                <c:pt idx="9">
                  <c:v>12.020383065875336</c:v>
                </c:pt>
                <c:pt idx="10">
                  <c:v>9.6378776444917271</c:v>
                </c:pt>
                <c:pt idx="11">
                  <c:v>8.4544968218888066</c:v>
                </c:pt>
                <c:pt idx="12">
                  <c:v>6.4684652653509573</c:v>
                </c:pt>
                <c:pt idx="13">
                  <c:v>9.8925562501808333</c:v>
                </c:pt>
                <c:pt idx="14">
                  <c:v>9.7632068360794957</c:v>
                </c:pt>
                <c:pt idx="15">
                  <c:v>11.589121823349963</c:v>
                </c:pt>
                <c:pt idx="16">
                  <c:v>6.484836175663192</c:v>
                </c:pt>
                <c:pt idx="17">
                  <c:v>14.149994626577358</c:v>
                </c:pt>
                <c:pt idx="18">
                  <c:v>10.332817210267251</c:v>
                </c:pt>
                <c:pt idx="19">
                  <c:v>9.2356506719609541</c:v>
                </c:pt>
                <c:pt idx="20">
                  <c:v>13.086145423696575</c:v>
                </c:pt>
                <c:pt idx="21">
                  <c:v>10.531643470829652</c:v>
                </c:pt>
                <c:pt idx="22">
                  <c:v>13.003208342413942</c:v>
                </c:pt>
                <c:pt idx="23">
                  <c:v>10.89111693788683</c:v>
                </c:pt>
                <c:pt idx="24">
                  <c:v>10.398881346144808</c:v>
                </c:pt>
                <c:pt idx="25">
                  <c:v>9.0078732044644347</c:v>
                </c:pt>
                <c:pt idx="26">
                  <c:v>9.354372150491038</c:v>
                </c:pt>
                <c:pt idx="27">
                  <c:v>9.1585603112840452</c:v>
                </c:pt>
                <c:pt idx="28">
                  <c:v>6.7137650895075645</c:v>
                </c:pt>
                <c:pt idx="29">
                  <c:v>10.052837791797366</c:v>
                </c:pt>
                <c:pt idx="30">
                  <c:v>7.5479142900882481</c:v>
                </c:pt>
                <c:pt idx="31">
                  <c:v>9.6439104626691758</c:v>
                </c:pt>
                <c:pt idx="32">
                  <c:v>14.75443334570731</c:v>
                </c:pt>
                <c:pt idx="33">
                  <c:v>8.0493119141313016</c:v>
                </c:pt>
                <c:pt idx="34">
                  <c:v>9.9993726305600621</c:v>
                </c:pt>
                <c:pt idx="35">
                  <c:v>8.7489138966513469</c:v>
                </c:pt>
                <c:pt idx="36">
                  <c:v>14.491432524524983</c:v>
                </c:pt>
              </c:numCache>
            </c:numRef>
          </c:val>
          <c:extLst>
            <c:ext xmlns:c16="http://schemas.microsoft.com/office/drawing/2014/chart" uri="{C3380CC4-5D6E-409C-BE32-E72D297353CC}">
              <c16:uniqueId val="{00000054-7854-4EA9-924A-594213581C8B}"/>
            </c:ext>
          </c:extLst>
        </c:ser>
        <c:dLbls>
          <c:showLegendKey val="0"/>
          <c:showVal val="0"/>
          <c:showCatName val="0"/>
          <c:showSerName val="0"/>
          <c:showPercent val="0"/>
          <c:showBubbleSize val="0"/>
        </c:dLbls>
        <c:gapWidth val="150"/>
        <c:overlap val="100"/>
        <c:axId val="392856704"/>
        <c:axId val="392858240"/>
      </c:bar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ax val="10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majorUnit val="20"/>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4"/>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5"/>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6"/>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5.7992149987974077E-2"/>
          <c:y val="2.2818661712441742E-2"/>
          <c:w val="0.92678280242347066"/>
          <c:h val="8.5569981421656532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364711223213731E-2"/>
          <c:y val="0.14812996170178488"/>
          <c:w val="0.91846638388805391"/>
          <c:h val="0.58085854245660073"/>
        </c:manualLayout>
      </c:layout>
      <c:barChart>
        <c:barDir val="col"/>
        <c:grouping val="stacked"/>
        <c:varyColors val="0"/>
        <c:ser>
          <c:idx val="1"/>
          <c:order val="0"/>
          <c:tx>
            <c:strRef>
              <c:f>'Figure C1.5.'!$F$34</c:f>
              <c:strCache>
                <c:ptCount val="1"/>
                <c:pt idx="0">
                  <c:v>Primary</c:v>
                </c:pt>
              </c:strCache>
            </c:strRef>
          </c:tx>
          <c:spPr>
            <a:solidFill>
              <a:schemeClr val="accent2"/>
            </a:solidFill>
            <a:ln>
              <a:noFill/>
            </a:ln>
            <a:effectLst/>
          </c:spPr>
          <c:invertIfNegative val="0"/>
          <c:dPt>
            <c:idx val="16"/>
            <c:invertIfNegative val="0"/>
            <c:bubble3D val="0"/>
            <c:spPr>
              <a:solidFill>
                <a:srgbClr val="DD2C00"/>
              </a:solidFill>
              <a:ln>
                <a:noFill/>
              </a:ln>
              <a:effectLst/>
            </c:spPr>
            <c:extLst>
              <c:ext xmlns:c16="http://schemas.microsoft.com/office/drawing/2014/chart" uri="{C3380CC4-5D6E-409C-BE32-E72D297353CC}">
                <c16:uniqueId val="{00000001-E9C7-4BC9-9F27-8022678D573C}"/>
              </c:ext>
            </c:extLst>
          </c:dPt>
          <c:dPt>
            <c:idx val="21"/>
            <c:invertIfNegative val="0"/>
            <c:bubble3D val="0"/>
            <c:spPr>
              <a:solidFill>
                <a:srgbClr val="AC147A"/>
              </a:solidFill>
              <a:ln>
                <a:noFill/>
              </a:ln>
              <a:effectLst/>
            </c:spPr>
            <c:extLst>
              <c:ext xmlns:c16="http://schemas.microsoft.com/office/drawing/2014/chart" uri="{C3380CC4-5D6E-409C-BE32-E72D297353CC}">
                <c16:uniqueId val="{00000003-E9C7-4BC9-9F27-8022678D573C}"/>
              </c:ext>
            </c:extLst>
          </c:dPt>
          <c:cat>
            <c:strRef>
              <c:f>'C1.5_MS'!$D$35:$D$76</c:f>
              <c:strCache>
                <c:ptCount val="42"/>
                <c:pt idx="0">
                  <c:v>Norway</c:v>
                </c:pt>
                <c:pt idx="1">
                  <c:v>United Kingdom</c:v>
                </c:pt>
                <c:pt idx="2">
                  <c:v>Israel</c:v>
                </c:pt>
                <c:pt idx="3">
                  <c:v>Chile</c:v>
                </c:pt>
                <c:pt idx="4">
                  <c:v>United States</c:v>
                </c:pt>
                <c:pt idx="5">
                  <c:v>Korea</c:v>
                </c:pt>
                <c:pt idx="6">
                  <c:v>Belgium</c:v>
                </c:pt>
                <c:pt idx="7">
                  <c:v>Iceland</c:v>
                </c:pt>
                <c:pt idx="8">
                  <c:v>Australia</c:v>
                </c:pt>
                <c:pt idx="9">
                  <c:v>France</c:v>
                </c:pt>
                <c:pt idx="10">
                  <c:v>Sweden</c:v>
                </c:pt>
                <c:pt idx="11">
                  <c:v>Denmark</c:v>
                </c:pt>
                <c:pt idx="12">
                  <c:v>Finland</c:v>
                </c:pt>
                <c:pt idx="13">
                  <c:v>New Zealand</c:v>
                </c:pt>
                <c:pt idx="14">
                  <c:v>Netherlands</c:v>
                </c:pt>
                <c:pt idx="15">
                  <c:v>Portugal</c:v>
                </c:pt>
                <c:pt idx="16">
                  <c:v>OECD average</c:v>
                </c:pt>
                <c:pt idx="17">
                  <c:v>Austria</c:v>
                </c:pt>
                <c:pt idx="18">
                  <c:v>Slovenia</c:v>
                </c:pt>
                <c:pt idx="19">
                  <c:v>Spain</c:v>
                </c:pt>
                <c:pt idx="20">
                  <c:v>Estonia</c:v>
                </c:pt>
                <c:pt idx="21">
                  <c:v>EU25 average</c:v>
                </c:pt>
                <c:pt idx="22">
                  <c:v>Germany</c:v>
                </c:pt>
                <c:pt idx="23">
                  <c:v>Mexico</c:v>
                </c:pt>
                <c:pt idx="24">
                  <c:v>Peru</c:v>
                </c:pt>
                <c:pt idx="25">
                  <c:v>Canada</c:v>
                </c:pt>
                <c:pt idx="26">
                  <c:v>Czechia</c:v>
                </c:pt>
                <c:pt idx="27">
                  <c:v>Slovak Republic</c:v>
                </c:pt>
                <c:pt idx="28">
                  <c:v>Poland</c:v>
                </c:pt>
                <c:pt idx="29">
                  <c:v>China</c:v>
                </c:pt>
                <c:pt idx="30">
                  <c:v>Japan</c:v>
                </c:pt>
                <c:pt idx="31">
                  <c:v>Greece</c:v>
                </c:pt>
                <c:pt idx="32">
                  <c:v>Italy</c:v>
                </c:pt>
                <c:pt idx="33">
                  <c:v>Latvia</c:v>
                </c:pt>
                <c:pt idx="34">
                  <c:v>Lithuania</c:v>
                </c:pt>
                <c:pt idx="35">
                  <c:v>Ireland</c:v>
                </c:pt>
                <c:pt idx="36">
                  <c:v>Hungary</c:v>
                </c:pt>
                <c:pt idx="37">
                  <c:v>Türkiye</c:v>
                </c:pt>
                <c:pt idx="38">
                  <c:v>Luxembourg</c:v>
                </c:pt>
                <c:pt idx="39">
                  <c:v>Bulgaria</c:v>
                </c:pt>
                <c:pt idx="40">
                  <c:v>Croatia</c:v>
                </c:pt>
                <c:pt idx="41">
                  <c:v>Romania</c:v>
                </c:pt>
              </c:strCache>
            </c:strRef>
          </c:cat>
          <c:val>
            <c:numRef>
              <c:f>'Figure C1.5.'!List_var2</c:f>
              <c:numCache>
                <c:formatCode>_(* #,##0.0_);_(* \(#,##0.0\);_(* "-"??_);_(@_)</c:formatCode>
                <c:ptCount val="42"/>
                <c:pt idx="0">
                  <c:v>2.0643220813462801</c:v>
                </c:pt>
                <c:pt idx="1">
                  <c:v>1.7990482382409501</c:v>
                </c:pt>
                <c:pt idx="2">
                  <c:v>2.6001300831302601</c:v>
                </c:pt>
                <c:pt idx="3">
                  <c:v>1.5847393370818299</c:v>
                </c:pt>
                <c:pt idx="4">
                  <c:v>1.6216875154103401</c:v>
                </c:pt>
                <c:pt idx="5">
                  <c:v>1.85611279522365</c:v>
                </c:pt>
                <c:pt idx="6">
                  <c:v>1.56523682474513</c:v>
                </c:pt>
                <c:pt idx="7">
                  <c:v>2.2228266121370899</c:v>
                </c:pt>
                <c:pt idx="8">
                  <c:v>1.6981236782572899</c:v>
                </c:pt>
                <c:pt idx="9">
                  <c:v>1.23325180243538</c:v>
                </c:pt>
                <c:pt idx="10">
                  <c:v>1.8510231072505301</c:v>
                </c:pt>
                <c:pt idx="11">
                  <c:v>1.5608344683803801</c:v>
                </c:pt>
                <c:pt idx="12">
                  <c:v>1.33449788325648</c:v>
                </c:pt>
                <c:pt idx="13">
                  <c:v>1.3985948063839899</c:v>
                </c:pt>
                <c:pt idx="14">
                  <c:v>1.2471847148548001</c:v>
                </c:pt>
                <c:pt idx="15">
                  <c:v>1.4038400450794</c:v>
                </c:pt>
                <c:pt idx="16">
                  <c:v>1.3998605557967649</c:v>
                </c:pt>
                <c:pt idx="17">
                  <c:v>0.95384726172773504</c:v>
                </c:pt>
                <c:pt idx="18">
                  <c:v>1.6507295271793301</c:v>
                </c:pt>
                <c:pt idx="19">
                  <c:v>1.30392401034983</c:v>
                </c:pt>
                <c:pt idx="20">
                  <c:v>1.6092888568813499</c:v>
                </c:pt>
                <c:pt idx="21">
                  <c:v>1.2326394759897485</c:v>
                </c:pt>
                <c:pt idx="22">
                  <c:v>0.72027011646875805</c:v>
                </c:pt>
                <c:pt idx="23">
                  <c:v>1.51826925031768</c:v>
                </c:pt>
                <c:pt idx="24">
                  <c:v>1.3845683904855</c:v>
                </c:pt>
                <c:pt idx="25">
                  <c:v>2.2014345495722201</c:v>
                </c:pt>
                <c:pt idx="26">
                  <c:v>0.88114452910011998</c:v>
                </c:pt>
                <c:pt idx="27">
                  <c:v>1.08818538985978</c:v>
                </c:pt>
                <c:pt idx="28">
                  <c:v>1.09371868224225</c:v>
                </c:pt>
                <c:pt idx="29">
                  <c:v>1.27236733423182</c:v>
                </c:pt>
                <c:pt idx="30">
                  <c:v>1.09787424115668</c:v>
                </c:pt>
                <c:pt idx="31">
                  <c:v>1.1524783122881599</c:v>
                </c:pt>
                <c:pt idx="32">
                  <c:v>1.15855041190536</c:v>
                </c:pt>
                <c:pt idx="33">
                  <c:v>1.2373466520128</c:v>
                </c:pt>
                <c:pt idx="34">
                  <c:v>0.80350051405768996</c:v>
                </c:pt>
                <c:pt idx="35">
                  <c:v>0.95687825017828498</c:v>
                </c:pt>
                <c:pt idx="36">
                  <c:v>0.68913264603186397</c:v>
                </c:pt>
                <c:pt idx="37">
                  <c:v>0.64732333309549805</c:v>
                </c:pt>
                <c:pt idx="38">
                  <c:v>1.1897689252476</c:v>
                </c:pt>
                <c:pt idx="39">
                  <c:v>0.734201566710313</c:v>
                </c:pt>
                <c:pt idx="40">
                  <c:v>1.62634715798913</c:v>
                </c:pt>
                <c:pt idx="41">
                  <c:v>0.38691417467343198</c:v>
                </c:pt>
              </c:numCache>
            </c:numRef>
          </c:val>
          <c:extLst>
            <c:ext xmlns:c16="http://schemas.microsoft.com/office/drawing/2014/chart" uri="{C3380CC4-5D6E-409C-BE32-E72D297353CC}">
              <c16:uniqueId val="{00000004-E9C7-4BC9-9F27-8022678D573C}"/>
            </c:ext>
          </c:extLst>
        </c:ser>
        <c:ser>
          <c:idx val="2"/>
          <c:order val="1"/>
          <c:tx>
            <c:strRef>
              <c:f>'Figure C1.5.'!$G$34</c:f>
              <c:strCache>
                <c:ptCount val="1"/>
                <c:pt idx="0">
                  <c:v>Secondary</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16"/>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6-E9C7-4BC9-9F27-8022678D573C}"/>
              </c:ext>
            </c:extLst>
          </c:dPt>
          <c:dPt>
            <c:idx val="21"/>
            <c:invertIfNegative val="0"/>
            <c:bubble3D val="0"/>
            <c:spPr>
              <a:solidFill>
                <a:srgbClr val="E464AF"/>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8-E9C7-4BC9-9F27-8022678D573C}"/>
              </c:ext>
            </c:extLst>
          </c:dPt>
          <c:cat>
            <c:strRef>
              <c:f>'C1.5_MS'!$D$35:$D$76</c:f>
              <c:strCache>
                <c:ptCount val="42"/>
                <c:pt idx="0">
                  <c:v>Norway</c:v>
                </c:pt>
                <c:pt idx="1">
                  <c:v>United Kingdom</c:v>
                </c:pt>
                <c:pt idx="2">
                  <c:v>Israel</c:v>
                </c:pt>
                <c:pt idx="3">
                  <c:v>Chile</c:v>
                </c:pt>
                <c:pt idx="4">
                  <c:v>United States</c:v>
                </c:pt>
                <c:pt idx="5">
                  <c:v>Korea</c:v>
                </c:pt>
                <c:pt idx="6">
                  <c:v>Belgium</c:v>
                </c:pt>
                <c:pt idx="7">
                  <c:v>Iceland</c:v>
                </c:pt>
                <c:pt idx="8">
                  <c:v>Australia</c:v>
                </c:pt>
                <c:pt idx="9">
                  <c:v>France</c:v>
                </c:pt>
                <c:pt idx="10">
                  <c:v>Sweden</c:v>
                </c:pt>
                <c:pt idx="11">
                  <c:v>Denmark</c:v>
                </c:pt>
                <c:pt idx="12">
                  <c:v>Finland</c:v>
                </c:pt>
                <c:pt idx="13">
                  <c:v>New Zealand</c:v>
                </c:pt>
                <c:pt idx="14">
                  <c:v>Netherlands</c:v>
                </c:pt>
                <c:pt idx="15">
                  <c:v>Portugal</c:v>
                </c:pt>
                <c:pt idx="16">
                  <c:v>OECD average</c:v>
                </c:pt>
                <c:pt idx="17">
                  <c:v>Austria</c:v>
                </c:pt>
                <c:pt idx="18">
                  <c:v>Slovenia</c:v>
                </c:pt>
                <c:pt idx="19">
                  <c:v>Spain</c:v>
                </c:pt>
                <c:pt idx="20">
                  <c:v>Estonia</c:v>
                </c:pt>
                <c:pt idx="21">
                  <c:v>EU25 average</c:v>
                </c:pt>
                <c:pt idx="22">
                  <c:v>Germany</c:v>
                </c:pt>
                <c:pt idx="23">
                  <c:v>Mexico</c:v>
                </c:pt>
                <c:pt idx="24">
                  <c:v>Peru</c:v>
                </c:pt>
                <c:pt idx="25">
                  <c:v>Canada</c:v>
                </c:pt>
                <c:pt idx="26">
                  <c:v>Czechia</c:v>
                </c:pt>
                <c:pt idx="27">
                  <c:v>Slovak Republic</c:v>
                </c:pt>
                <c:pt idx="28">
                  <c:v>Poland</c:v>
                </c:pt>
                <c:pt idx="29">
                  <c:v>China</c:v>
                </c:pt>
                <c:pt idx="30">
                  <c:v>Japan</c:v>
                </c:pt>
                <c:pt idx="31">
                  <c:v>Greece</c:v>
                </c:pt>
                <c:pt idx="32">
                  <c:v>Italy</c:v>
                </c:pt>
                <c:pt idx="33">
                  <c:v>Latvia</c:v>
                </c:pt>
                <c:pt idx="34">
                  <c:v>Lithuania</c:v>
                </c:pt>
                <c:pt idx="35">
                  <c:v>Ireland</c:v>
                </c:pt>
                <c:pt idx="36">
                  <c:v>Hungary</c:v>
                </c:pt>
                <c:pt idx="37">
                  <c:v>Türkiye</c:v>
                </c:pt>
                <c:pt idx="38">
                  <c:v>Luxembourg</c:v>
                </c:pt>
                <c:pt idx="39">
                  <c:v>Bulgaria</c:v>
                </c:pt>
                <c:pt idx="40">
                  <c:v>Croatia</c:v>
                </c:pt>
                <c:pt idx="41">
                  <c:v>Romania</c:v>
                </c:pt>
              </c:strCache>
            </c:strRef>
          </c:cat>
          <c:val>
            <c:numRef>
              <c:f>'Figure C1.5.'!List_var3</c:f>
              <c:numCache>
                <c:formatCode>_(* #,##0.0_);_(* \(#,##0.0\);_(* "-"??_);_(@_)</c:formatCode>
                <c:ptCount val="42"/>
                <c:pt idx="0">
                  <c:v>2.2600449297935699</c:v>
                </c:pt>
                <c:pt idx="1">
                  <c:v>2.2427128065523498</c:v>
                </c:pt>
                <c:pt idx="2">
                  <c:v>2.1420170534652501</c:v>
                </c:pt>
                <c:pt idx="3">
                  <c:v>1.8555355029562299</c:v>
                </c:pt>
                <c:pt idx="4">
                  <c:v>1.84109660713433</c:v>
                </c:pt>
                <c:pt idx="5">
                  <c:v>2.3370010253559599</c:v>
                </c:pt>
                <c:pt idx="6">
                  <c:v>2.45006715658119</c:v>
                </c:pt>
                <c:pt idx="7">
                  <c:v>1.9857463576938901</c:v>
                </c:pt>
                <c:pt idx="8">
                  <c:v>2.0689547824130399</c:v>
                </c:pt>
                <c:pt idx="9">
                  <c:v>2.4592467900739399</c:v>
                </c:pt>
                <c:pt idx="10">
                  <c:v>1.93255761755204</c:v>
                </c:pt>
                <c:pt idx="11">
                  <c:v>1.8234892262082401</c:v>
                </c:pt>
                <c:pt idx="12">
                  <c:v>2.33841416601298</c:v>
                </c:pt>
                <c:pt idx="13">
                  <c:v>2.19596263671388</c:v>
                </c:pt>
                <c:pt idx="14">
                  <c:v>2.1402563304143398</c:v>
                </c:pt>
                <c:pt idx="15">
                  <c:v>2.1693103218105398</c:v>
                </c:pt>
                <c:pt idx="16">
                  <c:v>1.8883620744474963</c:v>
                </c:pt>
                <c:pt idx="17">
                  <c:v>1.9266378483713</c:v>
                </c:pt>
                <c:pt idx="18">
                  <c:v>1.7454704417242</c:v>
                </c:pt>
                <c:pt idx="19">
                  <c:v>1.85467600027895</c:v>
                </c:pt>
                <c:pt idx="20">
                  <c:v>1.49859759697422</c:v>
                </c:pt>
                <c:pt idx="21">
                  <c:v>1.8795373500590704</c:v>
                </c:pt>
                <c:pt idx="22">
                  <c:v>2.1848297229282898</c:v>
                </c:pt>
                <c:pt idx="23">
                  <c:v>1.50965922952607</c:v>
                </c:pt>
                <c:pt idx="24">
                  <c:v>1.48112992389413</c:v>
                </c:pt>
                <c:pt idx="25">
                  <c:v>0</c:v>
                </c:pt>
                <c:pt idx="26">
                  <c:v>2.25903966508077</c:v>
                </c:pt>
                <c:pt idx="27">
                  <c:v>1.93908285408057</c:v>
                </c:pt>
                <c:pt idx="28">
                  <c:v>1.8642153952131499</c:v>
                </c:pt>
                <c:pt idx="29">
                  <c:v>1.5756346618502699</c:v>
                </c:pt>
                <c:pt idx="30">
                  <c:v>1.4340154380791501</c:v>
                </c:pt>
                <c:pt idx="31">
                  <c:v>1.3991847459534901</c:v>
                </c:pt>
                <c:pt idx="32">
                  <c:v>1.7507953248878301</c:v>
                </c:pt>
                <c:pt idx="33">
                  <c:v>1.43167293323278</c:v>
                </c:pt>
                <c:pt idx="34">
                  <c:v>1.66455752198221</c:v>
                </c:pt>
                <c:pt idx="35">
                  <c:v>1.6822659336049699</c:v>
                </c:pt>
                <c:pt idx="36">
                  <c:v>1.4443901537517301</c:v>
                </c:pt>
                <c:pt idx="37">
                  <c:v>1.46075736680526</c:v>
                </c:pt>
                <c:pt idx="38">
                  <c:v>1.69496664279062</c:v>
                </c:pt>
                <c:pt idx="39">
                  <c:v>1.55492188576608</c:v>
                </c:pt>
                <c:pt idx="40">
                  <c:v>0</c:v>
                </c:pt>
                <c:pt idx="41">
                  <c:v>1.3616869900320301</c:v>
                </c:pt>
              </c:numCache>
            </c:numRef>
          </c:val>
          <c:extLst>
            <c:ext xmlns:c16="http://schemas.microsoft.com/office/drawing/2014/chart" uri="{C3380CC4-5D6E-409C-BE32-E72D297353CC}">
              <c16:uniqueId val="{00000009-E9C7-4BC9-9F27-8022678D573C}"/>
            </c:ext>
          </c:extLst>
        </c:ser>
        <c:ser>
          <c:idx val="3"/>
          <c:order val="2"/>
          <c:tx>
            <c:strRef>
              <c:f>'Figure C1.5.'!$H$34</c:f>
              <c:strCache>
                <c:ptCount val="1"/>
                <c:pt idx="0">
                  <c:v>Post-secondary non-tertiary</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dPt>
            <c:idx val="16"/>
            <c:invertIfNegative val="0"/>
            <c:bubble3D val="0"/>
            <c:spPr>
              <a:solidFill>
                <a:srgbClr val="FE8644"/>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B-E9C7-4BC9-9F27-8022678D573C}"/>
              </c:ext>
            </c:extLst>
          </c:dPt>
          <c:dPt>
            <c:idx val="21"/>
            <c:invertIfNegative val="0"/>
            <c:bubble3D val="0"/>
            <c:spPr>
              <a:solidFill>
                <a:srgbClr val="EB8DC5"/>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D-E9C7-4BC9-9F27-8022678D573C}"/>
              </c:ext>
            </c:extLst>
          </c:dPt>
          <c:cat>
            <c:strRef>
              <c:f>'C1.5_MS'!$D$35:$D$76</c:f>
              <c:strCache>
                <c:ptCount val="42"/>
                <c:pt idx="0">
                  <c:v>Norway</c:v>
                </c:pt>
                <c:pt idx="1">
                  <c:v>United Kingdom</c:v>
                </c:pt>
                <c:pt idx="2">
                  <c:v>Israel</c:v>
                </c:pt>
                <c:pt idx="3">
                  <c:v>Chile</c:v>
                </c:pt>
                <c:pt idx="4">
                  <c:v>United States</c:v>
                </c:pt>
                <c:pt idx="5">
                  <c:v>Korea</c:v>
                </c:pt>
                <c:pt idx="6">
                  <c:v>Belgium</c:v>
                </c:pt>
                <c:pt idx="7">
                  <c:v>Iceland</c:v>
                </c:pt>
                <c:pt idx="8">
                  <c:v>Australia</c:v>
                </c:pt>
                <c:pt idx="9">
                  <c:v>France</c:v>
                </c:pt>
                <c:pt idx="10">
                  <c:v>Sweden</c:v>
                </c:pt>
                <c:pt idx="11">
                  <c:v>Denmark</c:v>
                </c:pt>
                <c:pt idx="12">
                  <c:v>Finland</c:v>
                </c:pt>
                <c:pt idx="13">
                  <c:v>New Zealand</c:v>
                </c:pt>
                <c:pt idx="14">
                  <c:v>Netherlands</c:v>
                </c:pt>
                <c:pt idx="15">
                  <c:v>Portugal</c:v>
                </c:pt>
                <c:pt idx="16">
                  <c:v>OECD average</c:v>
                </c:pt>
                <c:pt idx="17">
                  <c:v>Austria</c:v>
                </c:pt>
                <c:pt idx="18">
                  <c:v>Slovenia</c:v>
                </c:pt>
                <c:pt idx="19">
                  <c:v>Spain</c:v>
                </c:pt>
                <c:pt idx="20">
                  <c:v>Estonia</c:v>
                </c:pt>
                <c:pt idx="21">
                  <c:v>EU25 average</c:v>
                </c:pt>
                <c:pt idx="22">
                  <c:v>Germany</c:v>
                </c:pt>
                <c:pt idx="23">
                  <c:v>Mexico</c:v>
                </c:pt>
                <c:pt idx="24">
                  <c:v>Peru</c:v>
                </c:pt>
                <c:pt idx="25">
                  <c:v>Canada</c:v>
                </c:pt>
                <c:pt idx="26">
                  <c:v>Czechia</c:v>
                </c:pt>
                <c:pt idx="27">
                  <c:v>Slovak Republic</c:v>
                </c:pt>
                <c:pt idx="28">
                  <c:v>Poland</c:v>
                </c:pt>
                <c:pt idx="29">
                  <c:v>China</c:v>
                </c:pt>
                <c:pt idx="30">
                  <c:v>Japan</c:v>
                </c:pt>
                <c:pt idx="31">
                  <c:v>Greece</c:v>
                </c:pt>
                <c:pt idx="32">
                  <c:v>Italy</c:v>
                </c:pt>
                <c:pt idx="33">
                  <c:v>Latvia</c:v>
                </c:pt>
                <c:pt idx="34">
                  <c:v>Lithuania</c:v>
                </c:pt>
                <c:pt idx="35">
                  <c:v>Ireland</c:v>
                </c:pt>
                <c:pt idx="36">
                  <c:v>Hungary</c:v>
                </c:pt>
                <c:pt idx="37">
                  <c:v>Türkiye</c:v>
                </c:pt>
                <c:pt idx="38">
                  <c:v>Luxembourg</c:v>
                </c:pt>
                <c:pt idx="39">
                  <c:v>Bulgaria</c:v>
                </c:pt>
                <c:pt idx="40">
                  <c:v>Croatia</c:v>
                </c:pt>
                <c:pt idx="41">
                  <c:v>Romania</c:v>
                </c:pt>
              </c:strCache>
            </c:strRef>
          </c:cat>
          <c:val>
            <c:numRef>
              <c:f>'Figure C1.5.'!List_var4</c:f>
              <c:numCache>
                <c:formatCode>_(* #,##0.0_);_(* \(#,##0.0\);_(* "-"??_);_(@_)</c:formatCode>
                <c:ptCount val="42"/>
                <c:pt idx="0">
                  <c:v>4.7883082639419802E-2</c:v>
                </c:pt>
                <c:pt idx="1">
                  <c:v>0</c:v>
                </c:pt>
                <c:pt idx="2">
                  <c:v>7.8213037354660595E-3</c:v>
                </c:pt>
                <c:pt idx="3">
                  <c:v>0</c:v>
                </c:pt>
                <c:pt idx="4">
                  <c:v>2.03367254275547E-2</c:v>
                </c:pt>
                <c:pt idx="5">
                  <c:v>0</c:v>
                </c:pt>
                <c:pt idx="6">
                  <c:v>0</c:v>
                </c:pt>
                <c:pt idx="7">
                  <c:v>6.6066002954905001E-2</c:v>
                </c:pt>
                <c:pt idx="8">
                  <c:v>8.4234626274419994E-2</c:v>
                </c:pt>
                <c:pt idx="9">
                  <c:v>1.7774865511677E-2</c:v>
                </c:pt>
                <c:pt idx="10">
                  <c:v>3.2111744334517502E-2</c:v>
                </c:pt>
                <c:pt idx="11">
                  <c:v>0</c:v>
                </c:pt>
                <c:pt idx="12">
                  <c:v>0</c:v>
                </c:pt>
                <c:pt idx="13">
                  <c:v>0.227414266330529</c:v>
                </c:pt>
                <c:pt idx="14">
                  <c:v>0</c:v>
                </c:pt>
                <c:pt idx="15">
                  <c:v>0</c:v>
                </c:pt>
                <c:pt idx="16">
                  <c:v>6.5076436961981274E-2</c:v>
                </c:pt>
                <c:pt idx="17">
                  <c:v>1.2904844517186801E-2</c:v>
                </c:pt>
                <c:pt idx="18">
                  <c:v>0</c:v>
                </c:pt>
                <c:pt idx="19">
                  <c:v>0</c:v>
                </c:pt>
                <c:pt idx="20">
                  <c:v>5.9268214946681497E-2</c:v>
                </c:pt>
                <c:pt idx="21">
                  <c:v>6.0856611255954124E-2</c:v>
                </c:pt>
                <c:pt idx="22">
                  <c:v>0.208115128292677</c:v>
                </c:pt>
                <c:pt idx="23">
                  <c:v>0</c:v>
                </c:pt>
                <c:pt idx="24">
                  <c:v>0</c:v>
                </c:pt>
                <c:pt idx="25">
                  <c:v>0</c:v>
                </c:pt>
                <c:pt idx="26">
                  <c:v>4.0829662370848599E-3</c:v>
                </c:pt>
                <c:pt idx="27">
                  <c:v>3.5274919147598699E-2</c:v>
                </c:pt>
                <c:pt idx="28">
                  <c:v>4.5234522281130299E-2</c:v>
                </c:pt>
                <c:pt idx="29">
                  <c:v>0</c:v>
                </c:pt>
                <c:pt idx="30">
                  <c:v>0</c:v>
                </c:pt>
                <c:pt idx="31">
                  <c:v>0.13643653888030399</c:v>
                </c:pt>
                <c:pt idx="32">
                  <c:v>0</c:v>
                </c:pt>
                <c:pt idx="33">
                  <c:v>4.0734846061633502E-2</c:v>
                </c:pt>
                <c:pt idx="34">
                  <c:v>7.8054462719283901E-2</c:v>
                </c:pt>
                <c:pt idx="35">
                  <c:v>0.16781213157865199</c:v>
                </c:pt>
                <c:pt idx="36">
                  <c:v>7.2038657291970398E-2</c:v>
                </c:pt>
                <c:pt idx="37">
                  <c:v>0</c:v>
                </c:pt>
                <c:pt idx="38">
                  <c:v>3.0053270389144701E-3</c:v>
                </c:pt>
                <c:pt idx="39">
                  <c:v>3.1248508961743901E-3</c:v>
                </c:pt>
                <c:pt idx="40">
                  <c:v>0</c:v>
                </c:pt>
                <c:pt idx="41">
                  <c:v>2.7480661268847399E-2</c:v>
                </c:pt>
              </c:numCache>
            </c:numRef>
          </c:val>
          <c:extLst>
            <c:ext xmlns:c16="http://schemas.microsoft.com/office/drawing/2014/chart" uri="{C3380CC4-5D6E-409C-BE32-E72D297353CC}">
              <c16:uniqueId val="{0000000E-E9C7-4BC9-9F27-8022678D573C}"/>
            </c:ext>
          </c:extLst>
        </c:ser>
        <c:ser>
          <c:idx val="4"/>
          <c:order val="3"/>
          <c:tx>
            <c:strRef>
              <c:f>'Figure C1.5.'!$I$34</c:f>
              <c:strCache>
                <c:ptCount val="1"/>
                <c:pt idx="0">
                  <c:v>Tertiary</c:v>
                </c:pt>
              </c:strCache>
            </c:strRef>
          </c:tx>
          <c:spPr>
            <a:solidFill>
              <a:schemeClr val="accent5"/>
            </a:solidFill>
            <a:ln>
              <a:noFill/>
            </a:ln>
            <a:effectLst/>
            <a:extLst>
              <a:ext uri="{91240B29-F687-4F45-9708-019B960494DF}">
                <a14:hiddenLine xmlns:a14="http://schemas.microsoft.com/office/drawing/2010/main">
                  <a:noFill/>
                </a14:hiddenLine>
              </a:ext>
            </a:extLst>
          </c:spPr>
          <c:invertIfNegative val="0"/>
          <c:dPt>
            <c:idx val="16"/>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0-E9C7-4BC9-9F27-8022678D573C}"/>
              </c:ext>
            </c:extLst>
          </c:dPt>
          <c:dPt>
            <c:idx val="21"/>
            <c:invertIfNegative val="0"/>
            <c:bubble3D val="0"/>
            <c:spPr>
              <a:solidFill>
                <a:srgbClr val="EAA4C8"/>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12-E9C7-4BC9-9F27-8022678D573C}"/>
              </c:ext>
            </c:extLst>
          </c:dPt>
          <c:cat>
            <c:strRef>
              <c:f>'C1.5_MS'!$D$35:$D$76</c:f>
              <c:strCache>
                <c:ptCount val="42"/>
                <c:pt idx="0">
                  <c:v>Norway</c:v>
                </c:pt>
                <c:pt idx="1">
                  <c:v>United Kingdom</c:v>
                </c:pt>
                <c:pt idx="2">
                  <c:v>Israel</c:v>
                </c:pt>
                <c:pt idx="3">
                  <c:v>Chile</c:v>
                </c:pt>
                <c:pt idx="4">
                  <c:v>United States</c:v>
                </c:pt>
                <c:pt idx="5">
                  <c:v>Korea</c:v>
                </c:pt>
                <c:pt idx="6">
                  <c:v>Belgium</c:v>
                </c:pt>
                <c:pt idx="7">
                  <c:v>Iceland</c:v>
                </c:pt>
                <c:pt idx="8">
                  <c:v>Australia</c:v>
                </c:pt>
                <c:pt idx="9">
                  <c:v>France</c:v>
                </c:pt>
                <c:pt idx="10">
                  <c:v>Sweden</c:v>
                </c:pt>
                <c:pt idx="11">
                  <c:v>Denmark</c:v>
                </c:pt>
                <c:pt idx="12">
                  <c:v>Finland</c:v>
                </c:pt>
                <c:pt idx="13">
                  <c:v>New Zealand</c:v>
                </c:pt>
                <c:pt idx="14">
                  <c:v>Netherlands</c:v>
                </c:pt>
                <c:pt idx="15">
                  <c:v>Portugal</c:v>
                </c:pt>
                <c:pt idx="16">
                  <c:v>OECD average</c:v>
                </c:pt>
                <c:pt idx="17">
                  <c:v>Austria</c:v>
                </c:pt>
                <c:pt idx="18">
                  <c:v>Slovenia</c:v>
                </c:pt>
                <c:pt idx="19">
                  <c:v>Spain</c:v>
                </c:pt>
                <c:pt idx="20">
                  <c:v>Estonia</c:v>
                </c:pt>
                <c:pt idx="21">
                  <c:v>EU25 average</c:v>
                </c:pt>
                <c:pt idx="22">
                  <c:v>Germany</c:v>
                </c:pt>
                <c:pt idx="23">
                  <c:v>Mexico</c:v>
                </c:pt>
                <c:pt idx="24">
                  <c:v>Peru</c:v>
                </c:pt>
                <c:pt idx="25">
                  <c:v>Canada</c:v>
                </c:pt>
                <c:pt idx="26">
                  <c:v>Czechia</c:v>
                </c:pt>
                <c:pt idx="27">
                  <c:v>Slovak Republic</c:v>
                </c:pt>
                <c:pt idx="28">
                  <c:v>Poland</c:v>
                </c:pt>
                <c:pt idx="29">
                  <c:v>China</c:v>
                </c:pt>
                <c:pt idx="30">
                  <c:v>Japan</c:v>
                </c:pt>
                <c:pt idx="31">
                  <c:v>Greece</c:v>
                </c:pt>
                <c:pt idx="32">
                  <c:v>Italy</c:v>
                </c:pt>
                <c:pt idx="33">
                  <c:v>Latvia</c:v>
                </c:pt>
                <c:pt idx="34">
                  <c:v>Lithuania</c:v>
                </c:pt>
                <c:pt idx="35">
                  <c:v>Ireland</c:v>
                </c:pt>
                <c:pt idx="36">
                  <c:v>Hungary</c:v>
                </c:pt>
                <c:pt idx="37">
                  <c:v>Türkiye</c:v>
                </c:pt>
                <c:pt idx="38">
                  <c:v>Luxembourg</c:v>
                </c:pt>
                <c:pt idx="39">
                  <c:v>Bulgaria</c:v>
                </c:pt>
                <c:pt idx="40">
                  <c:v>Croatia</c:v>
                </c:pt>
                <c:pt idx="41">
                  <c:v>Romania</c:v>
                </c:pt>
              </c:strCache>
            </c:strRef>
          </c:cat>
          <c:val>
            <c:numRef>
              <c:f>'Figure C1.5.'!List_var5</c:f>
              <c:numCache>
                <c:formatCode>_(* #,##0.0_);_(* \(#,##0.0\);_(* "-"??_);_(@_)</c:formatCode>
                <c:ptCount val="42"/>
                <c:pt idx="0">
                  <c:v>1.87355708757402</c:v>
                </c:pt>
                <c:pt idx="1">
                  <c:v>2.0819411387805502</c:v>
                </c:pt>
                <c:pt idx="2">
                  <c:v>1.33988001166778</c:v>
                </c:pt>
                <c:pt idx="3">
                  <c:v>2.4881565076196299</c:v>
                </c:pt>
                <c:pt idx="4">
                  <c:v>2.3100603924826499</c:v>
                </c:pt>
                <c:pt idx="5">
                  <c:v>1.43765400649536</c:v>
                </c:pt>
                <c:pt idx="6">
                  <c:v>1.56541201736237</c:v>
                </c:pt>
                <c:pt idx="7">
                  <c:v>1.3005820573290501</c:v>
                </c:pt>
                <c:pt idx="8">
                  <c:v>1.5601021709039</c:v>
                </c:pt>
                <c:pt idx="9">
                  <c:v>1.65648942640283</c:v>
                </c:pt>
                <c:pt idx="10">
                  <c:v>1.4953733056832901</c:v>
                </c:pt>
                <c:pt idx="11">
                  <c:v>1.8699633495654</c:v>
                </c:pt>
                <c:pt idx="12">
                  <c:v>1.5221319355167799</c:v>
                </c:pt>
                <c:pt idx="13">
                  <c:v>1.29775737770253</c:v>
                </c:pt>
                <c:pt idx="14">
                  <c:v>1.62673991379399</c:v>
                </c:pt>
                <c:pt idx="15">
                  <c:v>1.24154326586393</c:v>
                </c:pt>
                <c:pt idx="16">
                  <c:v>1.4155584823554874</c:v>
                </c:pt>
                <c:pt idx="17">
                  <c:v>1.7950055228150199</c:v>
                </c:pt>
                <c:pt idx="18">
                  <c:v>1.1982543470827101</c:v>
                </c:pt>
                <c:pt idx="19">
                  <c:v>1.3653903419336699</c:v>
                </c:pt>
                <c:pt idx="20">
                  <c:v>1.28436326457308</c:v>
                </c:pt>
                <c:pt idx="21">
                  <c:v>1.2595368362969694</c:v>
                </c:pt>
                <c:pt idx="22">
                  <c:v>1.2675349343045399</c:v>
                </c:pt>
                <c:pt idx="23">
                  <c:v>1.2778012068856199</c:v>
                </c:pt>
                <c:pt idx="24">
                  <c:v>1.36289728776817</c:v>
                </c:pt>
                <c:pt idx="25">
                  <c:v>2.0129442316850099</c:v>
                </c:pt>
                <c:pt idx="26">
                  <c:v>1.0416601562733601</c:v>
                </c:pt>
                <c:pt idx="27">
                  <c:v>1.1177488621502401</c:v>
                </c:pt>
                <c:pt idx="28">
                  <c:v>1.1071555257563199</c:v>
                </c:pt>
                <c:pt idx="29">
                  <c:v>1.25597252996718</c:v>
                </c:pt>
                <c:pt idx="30">
                  <c:v>1.3703938640528299</c:v>
                </c:pt>
                <c:pt idx="31">
                  <c:v>1.20461777115466</c:v>
                </c:pt>
                <c:pt idx="32">
                  <c:v>0.96163217074750895</c:v>
                </c:pt>
                <c:pt idx="33">
                  <c:v>1.0646958187528199</c:v>
                </c:pt>
                <c:pt idx="34">
                  <c:v>1.1204607531867199</c:v>
                </c:pt>
                <c:pt idx="35">
                  <c:v>0.76126489931673902</c:v>
                </c:pt>
                <c:pt idx="36">
                  <c:v>1.2098171213609601</c:v>
                </c:pt>
                <c:pt idx="37">
                  <c:v>1.3050653836949999</c:v>
                </c:pt>
                <c:pt idx="38">
                  <c:v>0.44888388541114299</c:v>
                </c:pt>
                <c:pt idx="39">
                  <c:v>1.0344842353410599</c:v>
                </c:pt>
                <c:pt idx="40">
                  <c:v>1.0467729521520099</c:v>
                </c:pt>
                <c:pt idx="41">
                  <c:v>0.71121678621037099</c:v>
                </c:pt>
              </c:numCache>
            </c:numRef>
          </c:val>
          <c:extLst>
            <c:ext xmlns:c16="http://schemas.microsoft.com/office/drawing/2014/chart" uri="{C3380CC4-5D6E-409C-BE32-E72D297353CC}">
              <c16:uniqueId val="{00000013-E9C7-4BC9-9F27-8022678D573C}"/>
            </c:ext>
          </c:extLst>
        </c:ser>
        <c:ser>
          <c:idx val="0"/>
          <c:order val="4"/>
          <c:tx>
            <c:strRef>
              <c:f>'Figure C1.5.'!$E$34</c:f>
              <c:strCache>
                <c:ptCount val="1"/>
                <c:pt idx="0">
                  <c:v>Early childhood education</c:v>
                </c:pt>
              </c:strCache>
            </c:strRef>
          </c:tx>
          <c:spPr>
            <a:noFill/>
            <a:ln>
              <a:solidFill>
                <a:schemeClr val="accent1"/>
              </a:solidFill>
            </a:ln>
            <a:effectLst/>
          </c:spPr>
          <c:invertIfNegative val="0"/>
          <c:dPt>
            <c:idx val="16"/>
            <c:invertIfNegative val="0"/>
            <c:bubble3D val="0"/>
            <c:spPr>
              <a:noFill/>
              <a:ln>
                <a:solidFill>
                  <a:schemeClr val="accent1"/>
                </a:solidFill>
              </a:ln>
              <a:effectLst/>
            </c:spPr>
            <c:extLst>
              <c:ext xmlns:c16="http://schemas.microsoft.com/office/drawing/2014/chart" uri="{C3380CC4-5D6E-409C-BE32-E72D297353CC}">
                <c16:uniqueId val="{00000015-E9C7-4BC9-9F27-8022678D573C}"/>
              </c:ext>
            </c:extLst>
          </c:dPt>
          <c:dPt>
            <c:idx val="21"/>
            <c:invertIfNegative val="0"/>
            <c:bubble3D val="0"/>
            <c:spPr>
              <a:noFill/>
              <a:ln>
                <a:solidFill>
                  <a:schemeClr val="accent1"/>
                </a:solidFill>
              </a:ln>
              <a:effectLst/>
            </c:spPr>
            <c:extLst>
              <c:ext xmlns:c16="http://schemas.microsoft.com/office/drawing/2014/chart" uri="{C3380CC4-5D6E-409C-BE32-E72D297353CC}">
                <c16:uniqueId val="{00000017-E9C7-4BC9-9F27-8022678D573C}"/>
              </c:ext>
            </c:extLst>
          </c:dPt>
          <c:cat>
            <c:strRef>
              <c:f>'C1.5_MS'!$D$35:$D$76</c:f>
              <c:strCache>
                <c:ptCount val="42"/>
                <c:pt idx="0">
                  <c:v>Norway</c:v>
                </c:pt>
                <c:pt idx="1">
                  <c:v>United Kingdom</c:v>
                </c:pt>
                <c:pt idx="2">
                  <c:v>Israel</c:v>
                </c:pt>
                <c:pt idx="3">
                  <c:v>Chile</c:v>
                </c:pt>
                <c:pt idx="4">
                  <c:v>United States</c:v>
                </c:pt>
                <c:pt idx="5">
                  <c:v>Korea</c:v>
                </c:pt>
                <c:pt idx="6">
                  <c:v>Belgium</c:v>
                </c:pt>
                <c:pt idx="7">
                  <c:v>Iceland</c:v>
                </c:pt>
                <c:pt idx="8">
                  <c:v>Australia</c:v>
                </c:pt>
                <c:pt idx="9">
                  <c:v>France</c:v>
                </c:pt>
                <c:pt idx="10">
                  <c:v>Sweden</c:v>
                </c:pt>
                <c:pt idx="11">
                  <c:v>Denmark</c:v>
                </c:pt>
                <c:pt idx="12">
                  <c:v>Finland</c:v>
                </c:pt>
                <c:pt idx="13">
                  <c:v>New Zealand</c:v>
                </c:pt>
                <c:pt idx="14">
                  <c:v>Netherlands</c:v>
                </c:pt>
                <c:pt idx="15">
                  <c:v>Portugal</c:v>
                </c:pt>
                <c:pt idx="16">
                  <c:v>OECD average</c:v>
                </c:pt>
                <c:pt idx="17">
                  <c:v>Austria</c:v>
                </c:pt>
                <c:pt idx="18">
                  <c:v>Slovenia</c:v>
                </c:pt>
                <c:pt idx="19">
                  <c:v>Spain</c:v>
                </c:pt>
                <c:pt idx="20">
                  <c:v>Estonia</c:v>
                </c:pt>
                <c:pt idx="21">
                  <c:v>EU25 average</c:v>
                </c:pt>
                <c:pt idx="22">
                  <c:v>Germany</c:v>
                </c:pt>
                <c:pt idx="23">
                  <c:v>Mexico</c:v>
                </c:pt>
                <c:pt idx="24">
                  <c:v>Peru</c:v>
                </c:pt>
                <c:pt idx="25">
                  <c:v>Canada</c:v>
                </c:pt>
                <c:pt idx="26">
                  <c:v>Czechia</c:v>
                </c:pt>
                <c:pt idx="27">
                  <c:v>Slovak Republic</c:v>
                </c:pt>
                <c:pt idx="28">
                  <c:v>Poland</c:v>
                </c:pt>
                <c:pt idx="29">
                  <c:v>China</c:v>
                </c:pt>
                <c:pt idx="30">
                  <c:v>Japan</c:v>
                </c:pt>
                <c:pt idx="31">
                  <c:v>Greece</c:v>
                </c:pt>
                <c:pt idx="32">
                  <c:v>Italy</c:v>
                </c:pt>
                <c:pt idx="33">
                  <c:v>Latvia</c:v>
                </c:pt>
                <c:pt idx="34">
                  <c:v>Lithuania</c:v>
                </c:pt>
                <c:pt idx="35">
                  <c:v>Ireland</c:v>
                </c:pt>
                <c:pt idx="36">
                  <c:v>Hungary</c:v>
                </c:pt>
                <c:pt idx="37">
                  <c:v>Türkiye</c:v>
                </c:pt>
                <c:pt idx="38">
                  <c:v>Luxembourg</c:v>
                </c:pt>
                <c:pt idx="39">
                  <c:v>Bulgaria</c:v>
                </c:pt>
                <c:pt idx="40">
                  <c:v>Croatia</c:v>
                </c:pt>
                <c:pt idx="41">
                  <c:v>Romania</c:v>
                </c:pt>
              </c:strCache>
            </c:strRef>
          </c:cat>
          <c:val>
            <c:numRef>
              <c:f>'Figure C1.5.'!List_var1</c:f>
              <c:numCache>
                <c:formatCode>_(* #,##0.0_);_(* \(#,##0.0\);_(* "-"??_);_(@_)</c:formatCode>
                <c:ptCount val="42"/>
                <c:pt idx="0">
                  <c:v>1.7923355696766501</c:v>
                </c:pt>
                <c:pt idx="1">
                  <c:v>0.355086595814256</c:v>
                </c:pt>
                <c:pt idx="2">
                  <c:v>1.1523387503586699</c:v>
                </c:pt>
                <c:pt idx="3">
                  <c:v>0.98784249917794498</c:v>
                </c:pt>
                <c:pt idx="4">
                  <c:v>0</c:v>
                </c:pt>
                <c:pt idx="5">
                  <c:v>0</c:v>
                </c:pt>
                <c:pt idx="6">
                  <c:v>0</c:v>
                </c:pt>
                <c:pt idx="7">
                  <c:v>1.8756383705539099</c:v>
                </c:pt>
                <c:pt idx="8">
                  <c:v>0.68411668392584701</c:v>
                </c:pt>
                <c:pt idx="9">
                  <c:v>0.71120174284062698</c:v>
                </c:pt>
                <c:pt idx="10">
                  <c:v>1.66214897566345</c:v>
                </c:pt>
                <c:pt idx="11">
                  <c:v>1.17491321863772</c:v>
                </c:pt>
                <c:pt idx="12">
                  <c:v>1.21173000420428</c:v>
                </c:pt>
                <c:pt idx="13">
                  <c:v>0</c:v>
                </c:pt>
                <c:pt idx="14">
                  <c:v>0.41510200968372102</c:v>
                </c:pt>
                <c:pt idx="15">
                  <c:v>0</c:v>
                </c:pt>
                <c:pt idx="16">
                  <c:v>0.8843760272562472</c:v>
                </c:pt>
                <c:pt idx="17">
                  <c:v>0.75978930823148005</c:v>
                </c:pt>
                <c:pt idx="18">
                  <c:v>1.10741068511255</c:v>
                </c:pt>
                <c:pt idx="19">
                  <c:v>0.72336383368391999</c:v>
                </c:pt>
                <c:pt idx="20">
                  <c:v>1.2422095390297201</c:v>
                </c:pt>
                <c:pt idx="21">
                  <c:v>0.83564764682773884</c:v>
                </c:pt>
                <c:pt idx="22">
                  <c:v>1.10298898541927</c:v>
                </c:pt>
                <c:pt idx="23">
                  <c:v>0.49598154410528</c:v>
                </c:pt>
                <c:pt idx="24">
                  <c:v>0.59631438342543697</c:v>
                </c:pt>
                <c:pt idx="25">
                  <c:v>0</c:v>
                </c:pt>
                <c:pt idx="26">
                  <c:v>0.61454238793266203</c:v>
                </c:pt>
                <c:pt idx="27">
                  <c:v>0.71135366127528898</c:v>
                </c:pt>
                <c:pt idx="28">
                  <c:v>0.87235541290146601</c:v>
                </c:pt>
                <c:pt idx="29">
                  <c:v>0.41169728817341</c:v>
                </c:pt>
                <c:pt idx="30">
                  <c:v>0.16583874580727201</c:v>
                </c:pt>
                <c:pt idx="31">
                  <c:v>0</c:v>
                </c:pt>
                <c:pt idx="32">
                  <c:v>0.47194638254474103</c:v>
                </c:pt>
                <c:pt idx="33">
                  <c:v>1.1314185654026001</c:v>
                </c:pt>
                <c:pt idx="34">
                  <c:v>1.1171682104210301</c:v>
                </c:pt>
                <c:pt idx="35">
                  <c:v>0.15549448948347599</c:v>
                </c:pt>
                <c:pt idx="36">
                  <c:v>0.65004258102107004</c:v>
                </c:pt>
                <c:pt idx="37">
                  <c:v>0</c:v>
                </c:pt>
                <c:pt idx="38">
                  <c:v>0.53379398300977299</c:v>
                </c:pt>
                <c:pt idx="39">
                  <c:v>0.82152811172233497</c:v>
                </c:pt>
                <c:pt idx="40">
                  <c:v>0.76792931871026104</c:v>
                </c:pt>
                <c:pt idx="41">
                  <c:v>0.39272509194285499</c:v>
                </c:pt>
              </c:numCache>
            </c:numRef>
          </c:val>
          <c:extLst>
            <c:ext xmlns:c16="http://schemas.microsoft.com/office/drawing/2014/chart" uri="{C3380CC4-5D6E-409C-BE32-E72D297353CC}">
              <c16:uniqueId val="{00000018-E9C7-4BC9-9F27-8022678D573C}"/>
            </c:ext>
          </c:extLst>
        </c:ser>
        <c:dLbls>
          <c:showLegendKey val="0"/>
          <c:showVal val="0"/>
          <c:showCatName val="0"/>
          <c:showSerName val="0"/>
          <c:showPercent val="0"/>
          <c:showBubbleSize val="0"/>
        </c:dLbls>
        <c:gapWidth val="150"/>
        <c:overlap val="100"/>
        <c:axId val="416356992"/>
        <c:axId val="416355456"/>
      </c:barChart>
      <c:catAx>
        <c:axId val="416356992"/>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416355456"/>
        <c:crosses val="autoZero"/>
        <c:auto val="1"/>
        <c:lblAlgn val="ctr"/>
        <c:lblOffset val="0"/>
        <c:tickLblSkip val="1"/>
        <c:noMultiLvlLbl val="0"/>
      </c:catAx>
      <c:valAx>
        <c:axId val="416355456"/>
        <c:scaling>
          <c:orientation val="minMax"/>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416356992"/>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4"/>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5364746660926815E-2"/>
          <c:y val="2.1074876797016993E-2"/>
          <c:w val="0.91846640144584923"/>
          <c:h val="7.9030787988813717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16760246741307E-2"/>
          <c:y val="0.15740740740740741"/>
          <c:w val="0.9253442805408818"/>
          <c:h val="0.65714676290463692"/>
        </c:manualLayout>
      </c:layout>
      <c:barChart>
        <c:barDir val="col"/>
        <c:grouping val="clustered"/>
        <c:varyColors val="0"/>
        <c:ser>
          <c:idx val="2"/>
          <c:order val="1"/>
          <c:tx>
            <c:strRef>
              <c:f>'Figure C1.4.'!$G$34</c:f>
              <c:strCache>
                <c:ptCount val="1"/>
                <c:pt idx="0">
                  <c:v>Change in expenditure</c:v>
                </c:pt>
              </c:strCache>
            </c:strRef>
          </c:tx>
          <c:spPr>
            <a:solidFill>
              <a:schemeClr val="accent3"/>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invertIfNegative val="0"/>
          <c:dPt>
            <c:idx val="9"/>
            <c:invertIfNegative val="0"/>
            <c:bubble3D val="0"/>
            <c:spPr>
              <a:solidFill>
                <a:schemeClr val="accent3"/>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1-13CA-45AC-88F9-09EA06C03F21}"/>
              </c:ext>
            </c:extLst>
          </c:dPt>
          <c:dPt>
            <c:idx val="10"/>
            <c:invertIfNegative val="0"/>
            <c:bubble3D val="0"/>
            <c:spPr>
              <a:solidFill>
                <a:schemeClr val="accent3"/>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3-13CA-45AC-88F9-09EA06C03F21}"/>
              </c:ext>
            </c:extLst>
          </c:dPt>
          <c:dPt>
            <c:idx val="14"/>
            <c:invertIfNegative val="0"/>
            <c:bubble3D val="0"/>
            <c:spPr>
              <a:solidFill>
                <a:srgbClr val="AC147A"/>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5-13CA-45AC-88F9-09EA06C03F21}"/>
              </c:ext>
            </c:extLst>
          </c:dPt>
          <c:dPt>
            <c:idx val="15"/>
            <c:invertIfNegative val="0"/>
            <c:bubble3D val="0"/>
            <c:spPr>
              <a:solidFill>
                <a:schemeClr val="accent3"/>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7-13CA-45AC-88F9-09EA06C03F21}"/>
              </c:ext>
            </c:extLst>
          </c:dPt>
          <c:dPt>
            <c:idx val="16"/>
            <c:invertIfNegative val="0"/>
            <c:bubble3D val="0"/>
            <c:spPr>
              <a:solidFill>
                <a:schemeClr val="accent3"/>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9-13CA-45AC-88F9-09EA06C03F21}"/>
              </c:ext>
            </c:extLst>
          </c:dPt>
          <c:dPt>
            <c:idx val="17"/>
            <c:invertIfNegative val="0"/>
            <c:bubble3D val="0"/>
            <c:spPr>
              <a:solidFill>
                <a:srgbClr val="DD2C00"/>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B-13CA-45AC-88F9-09EA06C03F21}"/>
              </c:ext>
            </c:extLst>
          </c:dPt>
          <c:cat>
            <c:strRef>
              <c:f>'Figure C1.4.'!List_country</c:f>
              <c:strCache>
                <c:ptCount val="36"/>
                <c:pt idx="0">
                  <c:v>Korea</c:v>
                </c:pt>
                <c:pt idx="1">
                  <c:v>Bulgaria</c:v>
                </c:pt>
                <c:pt idx="2">
                  <c:v>Lithuania</c:v>
                </c:pt>
                <c:pt idx="3">
                  <c:v>Romania</c:v>
                </c:pt>
                <c:pt idx="4">
                  <c:v>Ireland</c:v>
                </c:pt>
                <c:pt idx="5">
                  <c:v>Czechia</c:v>
                </c:pt>
                <c:pt idx="6">
                  <c:v>Israel</c:v>
                </c:pt>
                <c:pt idx="7">
                  <c:v>Poland</c:v>
                </c:pt>
                <c:pt idx="8">
                  <c:v>Slovak Republic</c:v>
                </c:pt>
                <c:pt idx="9">
                  <c:v>New Zealand</c:v>
                </c:pt>
                <c:pt idx="10">
                  <c:v>Estonia</c:v>
                </c:pt>
                <c:pt idx="11">
                  <c:v>Chile¹</c:v>
                </c:pt>
                <c:pt idx="12">
                  <c:v>Iceland</c:v>
                </c:pt>
                <c:pt idx="13">
                  <c:v>Netherlands</c:v>
                </c:pt>
                <c:pt idx="14">
                  <c:v>EU25 average</c:v>
                </c:pt>
                <c:pt idx="15">
                  <c:v>Slovenia</c:v>
                </c:pt>
                <c:pt idx="16">
                  <c:v>Germany</c:v>
                </c:pt>
                <c:pt idx="17">
                  <c:v>OECD average</c:v>
                </c:pt>
                <c:pt idx="18">
                  <c:v>Spain</c:v>
                </c:pt>
                <c:pt idx="19">
                  <c:v>Portugal</c:v>
                </c:pt>
                <c:pt idx="20">
                  <c:v>Canada²</c:v>
                </c:pt>
                <c:pt idx="21">
                  <c:v>Italy</c:v>
                </c:pt>
                <c:pt idx="22">
                  <c:v>Luxembourg</c:v>
                </c:pt>
                <c:pt idx="23">
                  <c:v>United Kingdom</c:v>
                </c:pt>
                <c:pt idx="24">
                  <c:v>Belgium</c:v>
                </c:pt>
                <c:pt idx="25">
                  <c:v>France</c:v>
                </c:pt>
                <c:pt idx="26">
                  <c:v>Hungary</c:v>
                </c:pt>
                <c:pt idx="27">
                  <c:v>Sweden</c:v>
                </c:pt>
                <c:pt idx="28">
                  <c:v>Japan</c:v>
                </c:pt>
                <c:pt idx="29">
                  <c:v>Greece</c:v>
                </c:pt>
                <c:pt idx="30">
                  <c:v>Norway</c:v>
                </c:pt>
                <c:pt idx="31">
                  <c:v>Austria</c:v>
                </c:pt>
                <c:pt idx="32">
                  <c:v>Finland</c:v>
                </c:pt>
                <c:pt idx="33">
                  <c:v>Mexico</c:v>
                </c:pt>
                <c:pt idx="34">
                  <c:v>Latvia</c:v>
                </c:pt>
                <c:pt idx="35">
                  <c:v>Türkiye</c:v>
                </c:pt>
              </c:strCache>
            </c:strRef>
          </c:cat>
          <c:val>
            <c:numRef>
              <c:f>'Figure C1.4.'!List_var3</c:f>
              <c:numCache>
                <c:formatCode>_(* #,##0_);_(* \(#,##0\);_(* "-"??_);_(@_)</c:formatCode>
                <c:ptCount val="36"/>
                <c:pt idx="0">
                  <c:v>49.279220747670202</c:v>
                </c:pt>
                <c:pt idx="1">
                  <c:v>54.122026812318403</c:v>
                </c:pt>
                <c:pt idx="2">
                  <c:v>34.440014123730897</c:v>
                </c:pt>
                <c:pt idx="3">
                  <c:v>28.783846665608699</c:v>
                </c:pt>
                <c:pt idx="4">
                  <c:v>40.397405524853397</c:v>
                </c:pt>
                <c:pt idx="5">
                  <c:v>40.000038138128097</c:v>
                </c:pt>
                <c:pt idx="6">
                  <c:v>43.586701664386403</c:v>
                </c:pt>
                <c:pt idx="7">
                  <c:v>24.0357226997521</c:v>
                </c:pt>
                <c:pt idx="8">
                  <c:v>25.861609255657498</c:v>
                </c:pt>
                <c:pt idx="9">
                  <c:v>25.314575298853001</c:v>
                </c:pt>
                <c:pt idx="10">
                  <c:v>34.801727844233099</c:v>
                </c:pt>
                <c:pt idx="11">
                  <c:v>24.613726299168398</c:v>
                </c:pt>
                <c:pt idx="12">
                  <c:v>22.9413583788503</c:v>
                </c:pt>
                <c:pt idx="13">
                  <c:v>12.706281684670101</c:v>
                </c:pt>
                <c:pt idx="14">
                  <c:v>18.2659030036892</c:v>
                </c:pt>
                <c:pt idx="15">
                  <c:v>28.350166718599802</c:v>
                </c:pt>
                <c:pt idx="16">
                  <c:v>13.7085428053432</c:v>
                </c:pt>
                <c:pt idx="17">
                  <c:v>15.6733300812973</c:v>
                </c:pt>
                <c:pt idx="18">
                  <c:v>15.3882092865492</c:v>
                </c:pt>
                <c:pt idx="19">
                  <c:v>4.56008011559216</c:v>
                </c:pt>
                <c:pt idx="20">
                  <c:v>13.510678447757799</c:v>
                </c:pt>
                <c:pt idx="21">
                  <c:v>5.4706117096036797</c:v>
                </c:pt>
                <c:pt idx="22">
                  <c:v>21.519401614656701</c:v>
                </c:pt>
                <c:pt idx="23">
                  <c:v>4.4560449861690197</c:v>
                </c:pt>
                <c:pt idx="24">
                  <c:v>8.0374720822360093</c:v>
                </c:pt>
                <c:pt idx="25">
                  <c:v>7.7574333958997297</c:v>
                </c:pt>
                <c:pt idx="26">
                  <c:v>-1.31511482943574</c:v>
                </c:pt>
                <c:pt idx="27">
                  <c:v>20.957690454743101</c:v>
                </c:pt>
                <c:pt idx="28">
                  <c:v>-1.6965973995766599</c:v>
                </c:pt>
                <c:pt idx="29">
                  <c:v>3.4912807732033602</c:v>
                </c:pt>
                <c:pt idx="30">
                  <c:v>4.0472843201776501</c:v>
                </c:pt>
                <c:pt idx="31">
                  <c:v>3.5949054115555601</c:v>
                </c:pt>
                <c:pt idx="32">
                  <c:v>0.88115330014613003</c:v>
                </c:pt>
                <c:pt idx="33">
                  <c:v>-13.5594421946558</c:v>
                </c:pt>
                <c:pt idx="34">
                  <c:v>-7.4347365027944896</c:v>
                </c:pt>
                <c:pt idx="35">
                  <c:v>-8.1568835542112907</c:v>
                </c:pt>
              </c:numCache>
            </c:numRef>
          </c:val>
          <c:extLst>
            <c:ext xmlns:c16="http://schemas.microsoft.com/office/drawing/2014/chart" uri="{C3380CC4-5D6E-409C-BE32-E72D297353CC}">
              <c16:uniqueId val="{0000000C-13CA-45AC-88F9-09EA06C03F21}"/>
            </c:ext>
          </c:extLst>
        </c:ser>
        <c:ser>
          <c:idx val="1"/>
          <c:order val="2"/>
          <c:tx>
            <c:strRef>
              <c:f>'Figure C1.4.'!$F$34</c:f>
              <c:strCache>
                <c:ptCount val="1"/>
                <c:pt idx="0">
                  <c:v>Change in the number of students</c:v>
                </c:pt>
              </c:strCache>
            </c:strRef>
          </c:tx>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invertIfNegative val="0"/>
          <c:dPt>
            <c:idx val="9"/>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0E-13CA-45AC-88F9-09EA06C03F21}"/>
              </c:ext>
            </c:extLst>
          </c:dPt>
          <c:dPt>
            <c:idx val="10"/>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0-13CA-45AC-88F9-09EA06C03F21}"/>
              </c:ext>
            </c:extLst>
          </c:dPt>
          <c:dPt>
            <c:idx val="14"/>
            <c:invertIfNegative val="0"/>
            <c:bubble3D val="0"/>
            <c:spPr>
              <a:solidFill>
                <a:srgbClr val="EAA4C8"/>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2-13CA-45AC-88F9-09EA06C03F21}"/>
              </c:ext>
            </c:extLst>
          </c:dPt>
          <c:dPt>
            <c:idx val="15"/>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4-13CA-45AC-88F9-09EA06C03F21}"/>
              </c:ext>
            </c:extLst>
          </c:dPt>
          <c:dPt>
            <c:idx val="16"/>
            <c:invertIfNegative val="0"/>
            <c:bubble3D val="0"/>
            <c:spPr>
              <a:solidFill>
                <a:schemeClr val="accent2"/>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6-13CA-45AC-88F9-09EA06C03F21}"/>
              </c:ext>
            </c:extLst>
          </c:dPt>
          <c:dPt>
            <c:idx val="17"/>
            <c:invertIfNegative val="0"/>
            <c:bubble3D val="0"/>
            <c:spPr>
              <a:solidFill>
                <a:srgbClr val="FE8644"/>
              </a:solidFill>
              <a:ln>
                <a:noFill/>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8-13CA-45AC-88F9-09EA06C03F21}"/>
              </c:ext>
            </c:extLst>
          </c:dPt>
          <c:cat>
            <c:strRef>
              <c:f>'Figure C1.4.'!List_country</c:f>
              <c:strCache>
                <c:ptCount val="36"/>
                <c:pt idx="0">
                  <c:v>Korea</c:v>
                </c:pt>
                <c:pt idx="1">
                  <c:v>Bulgaria</c:v>
                </c:pt>
                <c:pt idx="2">
                  <c:v>Lithuania</c:v>
                </c:pt>
                <c:pt idx="3">
                  <c:v>Romania</c:v>
                </c:pt>
                <c:pt idx="4">
                  <c:v>Ireland</c:v>
                </c:pt>
                <c:pt idx="5">
                  <c:v>Czechia</c:v>
                </c:pt>
                <c:pt idx="6">
                  <c:v>Israel</c:v>
                </c:pt>
                <c:pt idx="7">
                  <c:v>Poland</c:v>
                </c:pt>
                <c:pt idx="8">
                  <c:v>Slovak Republic</c:v>
                </c:pt>
                <c:pt idx="9">
                  <c:v>New Zealand</c:v>
                </c:pt>
                <c:pt idx="10">
                  <c:v>Estonia</c:v>
                </c:pt>
                <c:pt idx="11">
                  <c:v>Chile¹</c:v>
                </c:pt>
                <c:pt idx="12">
                  <c:v>Iceland</c:v>
                </c:pt>
                <c:pt idx="13">
                  <c:v>Netherlands</c:v>
                </c:pt>
                <c:pt idx="14">
                  <c:v>EU25 average</c:v>
                </c:pt>
                <c:pt idx="15">
                  <c:v>Slovenia</c:v>
                </c:pt>
                <c:pt idx="16">
                  <c:v>Germany</c:v>
                </c:pt>
                <c:pt idx="17">
                  <c:v>OECD average</c:v>
                </c:pt>
                <c:pt idx="18">
                  <c:v>Spain</c:v>
                </c:pt>
                <c:pt idx="19">
                  <c:v>Portugal</c:v>
                </c:pt>
                <c:pt idx="20">
                  <c:v>Canada²</c:v>
                </c:pt>
                <c:pt idx="21">
                  <c:v>Italy</c:v>
                </c:pt>
                <c:pt idx="22">
                  <c:v>Luxembourg</c:v>
                </c:pt>
                <c:pt idx="23">
                  <c:v>United Kingdom</c:v>
                </c:pt>
                <c:pt idx="24">
                  <c:v>Belgium</c:v>
                </c:pt>
                <c:pt idx="25">
                  <c:v>France</c:v>
                </c:pt>
                <c:pt idx="26">
                  <c:v>Hungary</c:v>
                </c:pt>
                <c:pt idx="27">
                  <c:v>Sweden</c:v>
                </c:pt>
                <c:pt idx="28">
                  <c:v>Japan</c:v>
                </c:pt>
                <c:pt idx="29">
                  <c:v>Greece</c:v>
                </c:pt>
                <c:pt idx="30">
                  <c:v>Norway</c:v>
                </c:pt>
                <c:pt idx="31">
                  <c:v>Austria</c:v>
                </c:pt>
                <c:pt idx="32">
                  <c:v>Finland</c:v>
                </c:pt>
                <c:pt idx="33">
                  <c:v>Mexico</c:v>
                </c:pt>
                <c:pt idx="34">
                  <c:v>Latvia</c:v>
                </c:pt>
                <c:pt idx="35">
                  <c:v>Türkiye</c:v>
                </c:pt>
              </c:strCache>
            </c:strRef>
          </c:cat>
          <c:val>
            <c:numRef>
              <c:f>'Figure C1.4.'!List_var2</c:f>
              <c:numCache>
                <c:formatCode>_(* #,##0_);_(* \(#,##0\);_(* "-"??_);_(@_)</c:formatCode>
                <c:ptCount val="36"/>
                <c:pt idx="0">
                  <c:v>-13.2724483585278</c:v>
                </c:pt>
                <c:pt idx="1">
                  <c:v>-6.2042969613036396</c:v>
                </c:pt>
                <c:pt idx="2">
                  <c:v>-5.8040263194583197</c:v>
                </c:pt>
                <c:pt idx="3">
                  <c:v>-6.1164799974791304</c:v>
                </c:pt>
                <c:pt idx="4">
                  <c:v>5.0262463687672803</c:v>
                </c:pt>
                <c:pt idx="5">
                  <c:v>10.9399411040856</c:v>
                </c:pt>
                <c:pt idx="6">
                  <c:v>15.948599968538799</c:v>
                </c:pt>
                <c:pt idx="7">
                  <c:v>0.70325722758160003</c:v>
                </c:pt>
                <c:pt idx="8">
                  <c:v>2.8836570973067799</c:v>
                </c:pt>
                <c:pt idx="9">
                  <c:v>2.7175327491975398</c:v>
                </c:pt>
                <c:pt idx="10">
                  <c:v>12.545795195532101</c:v>
                </c:pt>
                <c:pt idx="11">
                  <c:v>4.1520427030210696</c:v>
                </c:pt>
                <c:pt idx="12">
                  <c:v>3.2245733877723</c:v>
                </c:pt>
                <c:pt idx="13">
                  <c:v>-3.7657104826495602</c:v>
                </c:pt>
                <c:pt idx="14">
                  <c:v>1.4808736351964</c:v>
                </c:pt>
                <c:pt idx="15">
                  <c:v>11.246580823655799</c:v>
                </c:pt>
                <c:pt idx="16">
                  <c:v>-0.39325134077932999</c:v>
                </c:pt>
                <c:pt idx="17">
                  <c:v>2.0678601692864902</c:v>
                </c:pt>
                <c:pt idx="18">
                  <c:v>2.6286997619571202</c:v>
                </c:pt>
                <c:pt idx="19">
                  <c:v>-6.5382940532962301</c:v>
                </c:pt>
                <c:pt idx="20">
                  <c:v>3.2727343460095502</c:v>
                </c:pt>
                <c:pt idx="21">
                  <c:v>-3.5908475541468401</c:v>
                </c:pt>
                <c:pt idx="22">
                  <c:v>11.110097847534499</c:v>
                </c:pt>
                <c:pt idx="23">
                  <c:v>-2.2387506844167802</c:v>
                </c:pt>
                <c:pt idx="24">
                  <c:v>1.1942611251856601</c:v>
                </c:pt>
                <c:pt idx="25">
                  <c:v>1.40773648556792</c:v>
                </c:pt>
                <c:pt idx="26">
                  <c:v>-6.8281512569557803</c:v>
                </c:pt>
                <c:pt idx="27">
                  <c:v>14.8692707643961</c:v>
                </c:pt>
                <c:pt idx="28">
                  <c:v>-6.4353183467108899</c:v>
                </c:pt>
                <c:pt idx="29">
                  <c:v>1.11017007691453</c:v>
                </c:pt>
                <c:pt idx="30">
                  <c:v>3.12169364895058</c:v>
                </c:pt>
                <c:pt idx="31">
                  <c:v>2.8314116854236002</c:v>
                </c:pt>
                <c:pt idx="32">
                  <c:v>0.69927625952896</c:v>
                </c:pt>
                <c:pt idx="33">
                  <c:v>-4.2698240812036898</c:v>
                </c:pt>
                <c:pt idx="34">
                  <c:v>2.5271705349020999</c:v>
                </c:pt>
                <c:pt idx="35">
                  <c:v>5.9897253090844496</c:v>
                </c:pt>
              </c:numCache>
            </c:numRef>
          </c:val>
          <c:extLst>
            <c:ext xmlns:c16="http://schemas.microsoft.com/office/drawing/2014/chart" uri="{C3380CC4-5D6E-409C-BE32-E72D297353CC}">
              <c16:uniqueId val="{00000019-13CA-45AC-88F9-09EA06C03F21}"/>
            </c:ext>
          </c:extLst>
        </c:ser>
        <c:dLbls>
          <c:showLegendKey val="0"/>
          <c:showVal val="0"/>
          <c:showCatName val="0"/>
          <c:showSerName val="0"/>
          <c:showPercent val="0"/>
          <c:showBubbleSize val="0"/>
        </c:dLbls>
        <c:gapWidth val="75"/>
        <c:axId val="1370185120"/>
        <c:axId val="1370182240"/>
      </c:barChart>
      <c:lineChart>
        <c:grouping val="standard"/>
        <c:varyColors val="0"/>
        <c:ser>
          <c:idx val="0"/>
          <c:order val="0"/>
          <c:tx>
            <c:strRef>
              <c:f>'Figure C1.4.'!$E$34</c:f>
              <c:strCache>
                <c:ptCount val="1"/>
                <c:pt idx="0">
                  <c:v>Change in expenditure per student</c:v>
                </c:pt>
              </c:strCache>
            </c:strRef>
          </c:tx>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marker>
            <c:symbol val="diamond"/>
            <c:size val="7"/>
            <c:spPr>
              <a:solidFill>
                <a:schemeClr val="accent1"/>
              </a:solidFill>
              <a:ln w="9525">
                <a:solidFill>
                  <a:schemeClr val="accent1"/>
                </a:solidFill>
              </a:ln>
              <a:effectLst/>
            </c:spPr>
          </c:marker>
          <c:dPt>
            <c:idx val="9"/>
            <c:marker>
              <c:symbol val="diamond"/>
              <c:size val="7"/>
              <c:spPr>
                <a:solidFill>
                  <a:schemeClr val="accent1"/>
                </a:solidFill>
                <a:ln w="9525">
                  <a:solidFill>
                    <a:schemeClr val="accent1"/>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B-13CA-45AC-88F9-09EA06C03F21}"/>
              </c:ext>
            </c:extLst>
          </c:dPt>
          <c:dPt>
            <c:idx val="14"/>
            <c:marker>
              <c:symbol val="diamond"/>
              <c:size val="7"/>
              <c:spPr>
                <a:solidFill>
                  <a:srgbClr val="E464AF"/>
                </a:solidFill>
                <a:ln w="9525">
                  <a:solidFill>
                    <a:srgbClr val="E464AF"/>
                  </a:solidFill>
                </a:ln>
                <a:effectLst/>
              </c:spPr>
            </c:marker>
            <c:bubble3D val="0"/>
            <c:extLst>
              <c:ext xmlns:c16="http://schemas.microsoft.com/office/drawing/2014/chart" uri="{C3380CC4-5D6E-409C-BE32-E72D297353CC}">
                <c16:uniqueId val="{0000001C-6438-4ADB-9A38-F0A0341C240A}"/>
              </c:ext>
            </c:extLst>
          </c:dPt>
          <c:dPt>
            <c:idx val="15"/>
            <c:marker>
              <c:symbol val="diamond"/>
              <c:size val="7"/>
              <c:spPr>
                <a:solidFill>
                  <a:schemeClr val="accent1"/>
                </a:solidFill>
                <a:ln w="9525">
                  <a:solidFill>
                    <a:schemeClr val="accent1"/>
                  </a:solidFill>
                </a:ln>
                <a:effectLst/>
              </c:spPr>
            </c:marker>
            <c:bubble3D val="0"/>
            <c:spPr>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D-13CA-45AC-88F9-09EA06C03F21}"/>
              </c:ext>
            </c:extLst>
          </c:dPt>
          <c:dPt>
            <c:idx val="17"/>
            <c:marker>
              <c:symbol val="diamond"/>
              <c:size val="7"/>
              <c:spPr>
                <a:solidFill>
                  <a:srgbClr val="F79779"/>
                </a:solidFill>
                <a:ln w="9525">
                  <a:solidFill>
                    <a:srgbClr val="F79779"/>
                  </a:solidFill>
                </a:ln>
                <a:effectLst/>
              </c:spPr>
            </c:marker>
            <c:bubble3D val="0"/>
            <c:extLst>
              <c:ext xmlns:c16="http://schemas.microsoft.com/office/drawing/2014/chart" uri="{C3380CC4-5D6E-409C-BE32-E72D297353CC}">
                <c16:uniqueId val="{0000001D-6438-4ADB-9A38-F0A0341C240A}"/>
              </c:ext>
            </c:extLst>
          </c:dPt>
          <c:cat>
            <c:strRef>
              <c:f>'C1.4_MS'!$D$35:$D$70</c:f>
              <c:strCache>
                <c:ptCount val="36"/>
                <c:pt idx="0">
                  <c:v>Korea</c:v>
                </c:pt>
                <c:pt idx="1">
                  <c:v>Bulgaria</c:v>
                </c:pt>
                <c:pt idx="2">
                  <c:v>Lithuania</c:v>
                </c:pt>
                <c:pt idx="3">
                  <c:v>Romania</c:v>
                </c:pt>
                <c:pt idx="4">
                  <c:v>Ireland</c:v>
                </c:pt>
                <c:pt idx="5">
                  <c:v>Czechia</c:v>
                </c:pt>
                <c:pt idx="6">
                  <c:v>Israel</c:v>
                </c:pt>
                <c:pt idx="7">
                  <c:v>Poland</c:v>
                </c:pt>
                <c:pt idx="8">
                  <c:v>Slovak Republic</c:v>
                </c:pt>
                <c:pt idx="9">
                  <c:v>New Zealand</c:v>
                </c:pt>
                <c:pt idx="10">
                  <c:v>Estonia</c:v>
                </c:pt>
                <c:pt idx="11">
                  <c:v>Chile</c:v>
                </c:pt>
                <c:pt idx="12">
                  <c:v>Iceland</c:v>
                </c:pt>
                <c:pt idx="13">
                  <c:v>Netherlands</c:v>
                </c:pt>
                <c:pt idx="14">
                  <c:v>EU25 average</c:v>
                </c:pt>
                <c:pt idx="15">
                  <c:v>Slovenia</c:v>
                </c:pt>
                <c:pt idx="16">
                  <c:v>Germany</c:v>
                </c:pt>
                <c:pt idx="17">
                  <c:v>OECD average</c:v>
                </c:pt>
                <c:pt idx="18">
                  <c:v>Spain</c:v>
                </c:pt>
                <c:pt idx="19">
                  <c:v>Portugal</c:v>
                </c:pt>
                <c:pt idx="20">
                  <c:v>Canada</c:v>
                </c:pt>
                <c:pt idx="21">
                  <c:v>Italy</c:v>
                </c:pt>
                <c:pt idx="22">
                  <c:v>Luxembourg</c:v>
                </c:pt>
                <c:pt idx="23">
                  <c:v>United Kingdom</c:v>
                </c:pt>
                <c:pt idx="24">
                  <c:v>Belgium</c:v>
                </c:pt>
                <c:pt idx="25">
                  <c:v>France</c:v>
                </c:pt>
                <c:pt idx="26">
                  <c:v>Hungary</c:v>
                </c:pt>
                <c:pt idx="27">
                  <c:v>Sweden</c:v>
                </c:pt>
                <c:pt idx="28">
                  <c:v>Japan</c:v>
                </c:pt>
                <c:pt idx="29">
                  <c:v>Greece</c:v>
                </c:pt>
                <c:pt idx="30">
                  <c:v>Norway</c:v>
                </c:pt>
                <c:pt idx="31">
                  <c:v>Austria</c:v>
                </c:pt>
                <c:pt idx="32">
                  <c:v>Finland</c:v>
                </c:pt>
                <c:pt idx="33">
                  <c:v>Mexico</c:v>
                </c:pt>
                <c:pt idx="34">
                  <c:v>Latvia</c:v>
                </c:pt>
                <c:pt idx="35">
                  <c:v>Türkiye</c:v>
                </c:pt>
              </c:strCache>
            </c:strRef>
          </c:cat>
          <c:val>
            <c:numRef>
              <c:f>'Figure C1.4.'!List_var1</c:f>
              <c:numCache>
                <c:formatCode>_(* #,##0_);_(* \(#,##0\);_(* "-"??_);_(@_)</c:formatCode>
                <c:ptCount val="36"/>
                <c:pt idx="0">
                  <c:v>72.124334104096505</c:v>
                </c:pt>
                <c:pt idx="1">
                  <c:v>64.316724347952302</c:v>
                </c:pt>
                <c:pt idx="2">
                  <c:v>42.723737406944302</c:v>
                </c:pt>
                <c:pt idx="3">
                  <c:v>37.1740712982971</c:v>
                </c:pt>
                <c:pt idx="4">
                  <c:v>33.678399808645601</c:v>
                </c:pt>
                <c:pt idx="5">
                  <c:v>26.194440653956001</c:v>
                </c:pt>
                <c:pt idx="6">
                  <c:v>23.836511784831199</c:v>
                </c:pt>
                <c:pt idx="7">
                  <c:v>23.1695241192057</c:v>
                </c:pt>
                <c:pt idx="8">
                  <c:v>22.3339185315102</c:v>
                </c:pt>
                <c:pt idx="9">
                  <c:v>21.9992068976475</c:v>
                </c:pt>
                <c:pt idx="10">
                  <c:v>19.775001464990002</c:v>
                </c:pt>
                <c:pt idx="11">
                  <c:v>19.645974351642099</c:v>
                </c:pt>
                <c:pt idx="12">
                  <c:v>19.1008636257672</c:v>
                </c:pt>
                <c:pt idx="13">
                  <c:v>17.116551958696601</c:v>
                </c:pt>
                <c:pt idx="14">
                  <c:v>16.386620634981298</c:v>
                </c:pt>
                <c:pt idx="15">
                  <c:v>15.3744823151521</c:v>
                </c:pt>
                <c:pt idx="16">
                  <c:v>14.157468581137801</c:v>
                </c:pt>
                <c:pt idx="17">
                  <c:v>13.4931589384507</c:v>
                </c:pt>
                <c:pt idx="18">
                  <c:v>12.432691395474899</c:v>
                </c:pt>
                <c:pt idx="19">
                  <c:v>11.8747823576185</c:v>
                </c:pt>
                <c:pt idx="20">
                  <c:v>9.9135015322110505</c:v>
                </c:pt>
                <c:pt idx="21">
                  <c:v>9.3989616482107206</c:v>
                </c:pt>
                <c:pt idx="22">
                  <c:v>9.36845882487283</c:v>
                </c:pt>
                <c:pt idx="23">
                  <c:v>6.8481077292441004</c:v>
                </c:pt>
                <c:pt idx="24">
                  <c:v>6.7624496497728401</c:v>
                </c:pt>
                <c:pt idx="25">
                  <c:v>6.2615507755026298</c:v>
                </c:pt>
                <c:pt idx="26">
                  <c:v>5.9170623980257702</c:v>
                </c:pt>
                <c:pt idx="27">
                  <c:v>5.3003032489294499</c:v>
                </c:pt>
                <c:pt idx="28">
                  <c:v>5.0646471119245797</c:v>
                </c:pt>
                <c:pt idx="29">
                  <c:v>2.3549665621940399</c:v>
                </c:pt>
                <c:pt idx="30">
                  <c:v>0.89757124662695997</c:v>
                </c:pt>
                <c:pt idx="31">
                  <c:v>0.74247130679024997</c:v>
                </c:pt>
                <c:pt idx="32">
                  <c:v>0.18061404944851001</c:v>
                </c:pt>
                <c:pt idx="33">
                  <c:v>-9.7039601403555604</c:v>
                </c:pt>
                <c:pt idx="34">
                  <c:v>-9.7163580987592795</c:v>
                </c:pt>
                <c:pt idx="35">
                  <c:v>-13.347151171532801</c:v>
                </c:pt>
              </c:numCache>
            </c:numRef>
          </c:val>
          <c:smooth val="0"/>
          <c:extLst>
            <c:ext xmlns:c16="http://schemas.microsoft.com/office/drawing/2014/chart" uri="{C3380CC4-5D6E-409C-BE32-E72D297353CC}">
              <c16:uniqueId val="{0000001E-13CA-45AC-88F9-09EA06C03F21}"/>
            </c:ext>
          </c:extLst>
        </c:ser>
        <c:dLbls>
          <c:showLegendKey val="0"/>
          <c:showVal val="0"/>
          <c:showCatName val="0"/>
          <c:showSerName val="0"/>
          <c:showPercent val="0"/>
          <c:showBubbleSize val="0"/>
        </c:dLbls>
        <c:marker val="1"/>
        <c:smooth val="0"/>
        <c:axId val="1370185120"/>
        <c:axId val="1370182240"/>
      </c:lineChart>
      <c:catAx>
        <c:axId val="137018512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370182240"/>
        <c:crosses val="autoZero"/>
        <c:auto val="1"/>
        <c:lblAlgn val="ctr"/>
        <c:lblOffset val="0"/>
        <c:tickLblSkip val="1"/>
        <c:noMultiLvlLbl val="0"/>
      </c:catAx>
      <c:valAx>
        <c:axId val="1370182240"/>
        <c:scaling>
          <c:orientation val="minMax"/>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370185120"/>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5.5316804801031787E-2"/>
          <c:y val="1.9120458891013385E-2"/>
          <c:w val="0.92577318361043492"/>
          <c:h val="7.1701720841300193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384394144901564E-3"/>
          <c:y val="9.9199494773449567E-2"/>
          <c:w val="0.98907695073188728"/>
          <c:h val="0.89336347113916803"/>
        </c:manualLayout>
      </c:layout>
      <c:barChart>
        <c:barDir val="col"/>
        <c:grouping val="clustered"/>
        <c:varyColors val="0"/>
        <c:ser>
          <c:idx val="2"/>
          <c:order val="0"/>
          <c:tx>
            <c:strRef>
              <c:f>'Figure D2.3.MS'!$E$43</c:f>
              <c:strCache>
                <c:ptCount val="1"/>
                <c:pt idx="0">
                  <c:v>2023</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8"/>
            <c:invertIfNegative val="0"/>
            <c:bubble3D val="0"/>
            <c:extLst>
              <c:ext xmlns:c16="http://schemas.microsoft.com/office/drawing/2014/chart" uri="{C3380CC4-5D6E-409C-BE32-E72D297353CC}">
                <c16:uniqueId val="{00000000-3700-4175-93DC-3372D03E648C}"/>
              </c:ext>
            </c:extLst>
          </c:dPt>
          <c:dPt>
            <c:idx val="12"/>
            <c:invertIfNegative val="0"/>
            <c:bubble3D val="0"/>
            <c:extLst>
              <c:ext xmlns:c16="http://schemas.microsoft.com/office/drawing/2014/chart" uri="{C3380CC4-5D6E-409C-BE32-E72D297353CC}">
                <c16:uniqueId val="{00000001-3700-4175-93DC-3372D03E648C}"/>
              </c:ext>
            </c:extLst>
          </c:dPt>
          <c:dPt>
            <c:idx val="14"/>
            <c:invertIfNegative val="0"/>
            <c:bubble3D val="0"/>
            <c:spPr>
              <a:solidFill>
                <a:srgbClr val="F25602"/>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3700-4175-93DC-3372D03E648C}"/>
              </c:ext>
            </c:extLst>
          </c:dPt>
          <c:dPt>
            <c:idx val="15"/>
            <c:invertIfNegative val="0"/>
            <c:bubble3D val="0"/>
            <c:extLst>
              <c:ext xmlns:c16="http://schemas.microsoft.com/office/drawing/2014/chart" uri="{C3380CC4-5D6E-409C-BE32-E72D297353CC}">
                <c16:uniqueId val="{00000004-3700-4175-93DC-3372D03E648C}"/>
              </c:ext>
            </c:extLst>
          </c:dPt>
          <c:dPt>
            <c:idx val="19"/>
            <c:invertIfNegative val="0"/>
            <c:bubble3D val="0"/>
            <c:extLst>
              <c:ext xmlns:c16="http://schemas.microsoft.com/office/drawing/2014/chart" uri="{C3380CC4-5D6E-409C-BE32-E72D297353CC}">
                <c16:uniqueId val="{00000005-3700-4175-93DC-3372D03E648C}"/>
              </c:ext>
            </c:extLst>
          </c:dPt>
          <c:dPt>
            <c:idx val="20"/>
            <c:invertIfNegative val="0"/>
            <c:bubble3D val="0"/>
            <c:extLst>
              <c:ext xmlns:c16="http://schemas.microsoft.com/office/drawing/2014/chart" uri="{C3380CC4-5D6E-409C-BE32-E72D297353CC}">
                <c16:uniqueId val="{00000006-3700-4175-93DC-3372D03E648C}"/>
              </c:ext>
            </c:extLst>
          </c:dPt>
          <c:dPt>
            <c:idx val="22"/>
            <c:invertIfNegative val="0"/>
            <c:bubble3D val="0"/>
            <c:spPr>
              <a:solidFill>
                <a:srgbClr val="AC147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8-3700-4175-93DC-3372D03E648C}"/>
              </c:ext>
            </c:extLst>
          </c:dPt>
          <c:cat>
            <c:strRef>
              <c:f>'Figure D2.3.MS'!$D$44:$D$82</c:f>
              <c:strCache>
                <c:ptCount val="39"/>
                <c:pt idx="0">
                  <c:v>Chile</c:v>
                </c:pt>
                <c:pt idx="1">
                  <c:v>Israel</c:v>
                </c:pt>
                <c:pt idx="2">
                  <c:v>Japan</c:v>
                </c:pt>
                <c:pt idx="3">
                  <c:v>United Kingdom</c:v>
                </c:pt>
                <c:pt idx="4">
                  <c:v>Mexico</c:v>
                </c:pt>
                <c:pt idx="5">
                  <c:v>Australia</c:v>
                </c:pt>
                <c:pt idx="6">
                  <c:v>Netherlands</c:v>
                </c:pt>
                <c:pt idx="7">
                  <c:v>Colombia</c:v>
                </c:pt>
                <c:pt idx="8">
                  <c:v>Hungary</c:v>
                </c:pt>
                <c:pt idx="9">
                  <c:v>Korea</c:v>
                </c:pt>
                <c:pt idx="10">
                  <c:v>France</c:v>
                </c:pt>
                <c:pt idx="11">
                  <c:v>Spain</c:v>
                </c:pt>
                <c:pt idx="12">
                  <c:v>Germany</c:v>
                </c:pt>
                <c:pt idx="13">
                  <c:v>Bulgaria</c:v>
                </c:pt>
                <c:pt idx="14">
                  <c:v>OECD average</c:v>
                </c:pt>
                <c:pt idx="15">
                  <c:v>Türkiye</c:v>
                </c:pt>
                <c:pt idx="16">
                  <c:v>Sweden</c:v>
                </c:pt>
                <c:pt idx="17">
                  <c:v>Portugal</c:v>
                </c:pt>
                <c:pt idx="18">
                  <c:v>United States</c:v>
                </c:pt>
                <c:pt idx="19">
                  <c:v>Czechia</c:v>
                </c:pt>
                <c:pt idx="20">
                  <c:v>Brazil</c:v>
                </c:pt>
                <c:pt idx="21">
                  <c:v>Romania</c:v>
                </c:pt>
                <c:pt idx="22">
                  <c:v>EU25 average</c:v>
                </c:pt>
                <c:pt idx="23">
                  <c:v>Denmark</c:v>
                </c:pt>
                <c:pt idx="24">
                  <c:v>Finland</c:v>
                </c:pt>
                <c:pt idx="25">
                  <c:v>Lithuania</c:v>
                </c:pt>
                <c:pt idx="26">
                  <c:v>Slovak Republic</c:v>
                </c:pt>
                <c:pt idx="27">
                  <c:v>Austria</c:v>
                </c:pt>
                <c:pt idx="28">
                  <c:v>Estonia</c:v>
                </c:pt>
                <c:pt idx="29">
                  <c:v>Slovenia</c:v>
                </c:pt>
                <c:pt idx="30">
                  <c:v>Iceland</c:v>
                </c:pt>
                <c:pt idx="31">
                  <c:v>Poland</c:v>
                </c:pt>
                <c:pt idx="32">
                  <c:v>Italy</c:v>
                </c:pt>
                <c:pt idx="33">
                  <c:v>Latvia</c:v>
                </c:pt>
                <c:pt idx="34">
                  <c:v>Greece</c:v>
                </c:pt>
                <c:pt idx="35">
                  <c:v>Luxembourg</c:v>
                </c:pt>
                <c:pt idx="36">
                  <c:v>Croatia</c:v>
                </c:pt>
                <c:pt idx="37">
                  <c:v>Costa Rica</c:v>
                </c:pt>
                <c:pt idx="38">
                  <c:v>Peru</c:v>
                </c:pt>
              </c:strCache>
            </c:strRef>
          </c:cat>
          <c:val>
            <c:numRef>
              <c:f>'Figure D2.3.MS'!$E$44:$E$82</c:f>
              <c:numCache>
                <c:formatCode>0</c:formatCode>
                <c:ptCount val="39"/>
                <c:pt idx="0">
                  <c:v>30.616420000000002</c:v>
                </c:pt>
                <c:pt idx="1">
                  <c:v>27.375990000000002</c:v>
                </c:pt>
                <c:pt idx="2">
                  <c:v>26.704450000000001</c:v>
                </c:pt>
                <c:pt idx="3">
                  <c:v>25.961069999999999</c:v>
                </c:pt>
                <c:pt idx="4">
                  <c:v>23.134699999999999</c:v>
                </c:pt>
                <c:pt idx="5">
                  <c:v>23.06221</c:v>
                </c:pt>
                <c:pt idx="6">
                  <c:v>22.400020000000001</c:v>
                </c:pt>
                <c:pt idx="7">
                  <c:v>22.168880000000001</c:v>
                </c:pt>
                <c:pt idx="8">
                  <c:v>22.168839999999999</c:v>
                </c:pt>
                <c:pt idx="9">
                  <c:v>21.638929999999998</c:v>
                </c:pt>
                <c:pt idx="10">
                  <c:v>21.55996</c:v>
                </c:pt>
                <c:pt idx="11">
                  <c:v>21.0319</c:v>
                </c:pt>
                <c:pt idx="12">
                  <c:v>21.02384</c:v>
                </c:pt>
                <c:pt idx="13">
                  <c:v>20.787430000000001</c:v>
                </c:pt>
                <c:pt idx="14">
                  <c:v>20.607982187499996</c:v>
                </c:pt>
                <c:pt idx="15">
                  <c:v>20.557700000000001</c:v>
                </c:pt>
                <c:pt idx="16">
                  <c:v>20.45973</c:v>
                </c:pt>
                <c:pt idx="17">
                  <c:v>20.390789999999999</c:v>
                </c:pt>
                <c:pt idx="18">
                  <c:v>20.062729999999998</c:v>
                </c:pt>
                <c:pt idx="19">
                  <c:v>19.915199999999999</c:v>
                </c:pt>
                <c:pt idx="20">
                  <c:v>19.852799999999998</c:v>
                </c:pt>
                <c:pt idx="21">
                  <c:v>19.27796</c:v>
                </c:pt>
                <c:pt idx="22">
                  <c:v>19.148119130434782</c:v>
                </c:pt>
                <c:pt idx="23">
                  <c:v>19.084579999999999</c:v>
                </c:pt>
                <c:pt idx="24">
                  <c:v>18.693570000000001</c:v>
                </c:pt>
                <c:pt idx="25">
                  <c:v>18.655349999999999</c:v>
                </c:pt>
                <c:pt idx="26">
                  <c:v>18.511859999999999</c:v>
                </c:pt>
                <c:pt idx="27">
                  <c:v>18.445029999999999</c:v>
                </c:pt>
                <c:pt idx="28">
                  <c:v>18.439679999999999</c:v>
                </c:pt>
                <c:pt idx="29">
                  <c:v>18.368839999999999</c:v>
                </c:pt>
                <c:pt idx="30">
                  <c:v>18.243200000000002</c:v>
                </c:pt>
                <c:pt idx="31">
                  <c:v>18.088609999999999</c:v>
                </c:pt>
                <c:pt idx="32">
                  <c:v>17.918320000000001</c:v>
                </c:pt>
                <c:pt idx="33">
                  <c:v>17.221720000000001</c:v>
                </c:pt>
                <c:pt idx="34">
                  <c:v>16.939540000000001</c:v>
                </c:pt>
                <c:pt idx="35">
                  <c:v>15.633900000000001</c:v>
                </c:pt>
                <c:pt idx="36">
                  <c:v>15.39007</c:v>
                </c:pt>
                <c:pt idx="37">
                  <c:v>14.977869999999999</c:v>
                </c:pt>
                <c:pt idx="38">
                  <c:v>13.946870000000001</c:v>
                </c:pt>
              </c:numCache>
            </c:numRef>
          </c:val>
          <c:extLst>
            <c:ext xmlns:c16="http://schemas.microsoft.com/office/drawing/2014/chart" uri="{C3380CC4-5D6E-409C-BE32-E72D297353CC}">
              <c16:uniqueId val="{00000009-3700-4175-93DC-3372D03E648C}"/>
            </c:ext>
          </c:extLst>
        </c:ser>
        <c:dLbls>
          <c:showLegendKey val="0"/>
          <c:showVal val="0"/>
          <c:showCatName val="0"/>
          <c:showSerName val="0"/>
          <c:showPercent val="0"/>
          <c:showBubbleSize val="0"/>
        </c:dLbls>
        <c:gapWidth val="150"/>
        <c:axId val="392856704"/>
        <c:axId val="392858240"/>
      </c:barChart>
      <c:lineChart>
        <c:grouping val="standard"/>
        <c:varyColors val="0"/>
        <c:ser>
          <c:idx val="1"/>
          <c:order val="1"/>
          <c:tx>
            <c:strRef>
              <c:f>'Figure D2.3.MS'!$F$43</c:f>
              <c:strCache>
                <c:ptCount val="1"/>
                <c:pt idx="0">
                  <c:v>2013</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9"/>
            <c:spPr>
              <a:solidFill>
                <a:schemeClr val="accent2"/>
              </a:solidFill>
              <a:ln w="6350" cap="flat" cmpd="sng" algn="ctr">
                <a:solidFill>
                  <a:schemeClr val="accent2"/>
                </a:solidFill>
                <a:prstDash val="solid"/>
                <a:round/>
              </a:ln>
              <a:effectLst/>
            </c:spPr>
          </c:marker>
          <c:dPt>
            <c:idx val="14"/>
            <c:marker>
              <c:spPr>
                <a:solidFill>
                  <a:srgbClr val="FEA472"/>
                </a:solidFill>
                <a:ln w="6350" cap="flat" cmpd="sng" algn="ctr">
                  <a:solidFill>
                    <a:srgbClr val="FEA472"/>
                  </a:solidFill>
                  <a:prstDash val="solid"/>
                  <a:round/>
                </a:ln>
                <a:effectLst/>
              </c:spPr>
            </c:marker>
            <c:bubble3D val="0"/>
            <c:extLst>
              <c:ext xmlns:c16="http://schemas.microsoft.com/office/drawing/2014/chart" uri="{C3380CC4-5D6E-409C-BE32-E72D297353CC}">
                <c16:uniqueId val="{00000007-BA37-4390-92D9-B0EDC1E97C2F}"/>
              </c:ext>
            </c:extLst>
          </c:dPt>
          <c:dPt>
            <c:idx val="22"/>
            <c:marker>
              <c:spPr>
                <a:solidFill>
                  <a:srgbClr val="E464AF"/>
                </a:solidFill>
                <a:ln w="6350" cap="flat" cmpd="sng" algn="ctr">
                  <a:solidFill>
                    <a:srgbClr val="E464AF"/>
                  </a:solidFill>
                  <a:prstDash val="solid"/>
                  <a:round/>
                </a:ln>
                <a:effectLst/>
              </c:spPr>
            </c:marker>
            <c:bubble3D val="0"/>
            <c:extLst>
              <c:ext xmlns:c16="http://schemas.microsoft.com/office/drawing/2014/chart" uri="{C3380CC4-5D6E-409C-BE32-E72D297353CC}">
                <c16:uniqueId val="{00000008-BA37-4390-92D9-B0EDC1E97C2F}"/>
              </c:ext>
            </c:extLst>
          </c:dPt>
          <c:cat>
            <c:strRef>
              <c:f>'Figure D2.3.MS'!$D$44:$D$82</c:f>
              <c:strCache>
                <c:ptCount val="39"/>
                <c:pt idx="0">
                  <c:v>Chile</c:v>
                </c:pt>
                <c:pt idx="1">
                  <c:v>Israel</c:v>
                </c:pt>
                <c:pt idx="2">
                  <c:v>Japan</c:v>
                </c:pt>
                <c:pt idx="3">
                  <c:v>United Kingdom</c:v>
                </c:pt>
                <c:pt idx="4">
                  <c:v>Mexico</c:v>
                </c:pt>
                <c:pt idx="5">
                  <c:v>Australia</c:v>
                </c:pt>
                <c:pt idx="6">
                  <c:v>Netherlands</c:v>
                </c:pt>
                <c:pt idx="7">
                  <c:v>Colombia</c:v>
                </c:pt>
                <c:pt idx="8">
                  <c:v>Hungary</c:v>
                </c:pt>
                <c:pt idx="9">
                  <c:v>Korea</c:v>
                </c:pt>
                <c:pt idx="10">
                  <c:v>France</c:v>
                </c:pt>
                <c:pt idx="11">
                  <c:v>Spain</c:v>
                </c:pt>
                <c:pt idx="12">
                  <c:v>Germany</c:v>
                </c:pt>
                <c:pt idx="13">
                  <c:v>Bulgaria</c:v>
                </c:pt>
                <c:pt idx="14">
                  <c:v>OECD average</c:v>
                </c:pt>
                <c:pt idx="15">
                  <c:v>Türkiye</c:v>
                </c:pt>
                <c:pt idx="16">
                  <c:v>Sweden</c:v>
                </c:pt>
                <c:pt idx="17">
                  <c:v>Portugal</c:v>
                </c:pt>
                <c:pt idx="18">
                  <c:v>United States</c:v>
                </c:pt>
                <c:pt idx="19">
                  <c:v>Czechia</c:v>
                </c:pt>
                <c:pt idx="20">
                  <c:v>Brazil</c:v>
                </c:pt>
                <c:pt idx="21">
                  <c:v>Romania</c:v>
                </c:pt>
                <c:pt idx="22">
                  <c:v>EU25 average</c:v>
                </c:pt>
                <c:pt idx="23">
                  <c:v>Denmark</c:v>
                </c:pt>
                <c:pt idx="24">
                  <c:v>Finland</c:v>
                </c:pt>
                <c:pt idx="25">
                  <c:v>Lithuania</c:v>
                </c:pt>
                <c:pt idx="26">
                  <c:v>Slovak Republic</c:v>
                </c:pt>
                <c:pt idx="27">
                  <c:v>Austria</c:v>
                </c:pt>
                <c:pt idx="28">
                  <c:v>Estonia</c:v>
                </c:pt>
                <c:pt idx="29">
                  <c:v>Slovenia</c:v>
                </c:pt>
                <c:pt idx="30">
                  <c:v>Iceland</c:v>
                </c:pt>
                <c:pt idx="31">
                  <c:v>Poland</c:v>
                </c:pt>
                <c:pt idx="32">
                  <c:v>Italy</c:v>
                </c:pt>
                <c:pt idx="33">
                  <c:v>Latvia</c:v>
                </c:pt>
                <c:pt idx="34">
                  <c:v>Greece</c:v>
                </c:pt>
                <c:pt idx="35">
                  <c:v>Luxembourg</c:v>
                </c:pt>
                <c:pt idx="36">
                  <c:v>Croatia</c:v>
                </c:pt>
                <c:pt idx="37">
                  <c:v>Costa Rica</c:v>
                </c:pt>
                <c:pt idx="38">
                  <c:v>Peru</c:v>
                </c:pt>
              </c:strCache>
            </c:strRef>
          </c:cat>
          <c:val>
            <c:numRef>
              <c:f>'Figure D2.3.MS'!$F$44:$F$82</c:f>
              <c:numCache>
                <c:formatCode>0</c:formatCode>
                <c:ptCount val="39"/>
                <c:pt idx="0">
                  <c:v>30.17304</c:v>
                </c:pt>
                <c:pt idx="1">
                  <c:v>26.73724</c:v>
                </c:pt>
                <c:pt idx="2">
                  <c:v>27.449729999999999</c:v>
                </c:pt>
                <c:pt idx="3">
                  <c:v>25.403790000000001</c:v>
                </c:pt>
                <c:pt idx="4">
                  <c:v>19.64471</c:v>
                </c:pt>
                <c:pt idx="5">
                  <c:v>23.724640000000001</c:v>
                </c:pt>
                <c:pt idx="6">
                  <c:v>0</c:v>
                </c:pt>
                <c:pt idx="7">
                  <c:v>22.433</c:v>
                </c:pt>
                <c:pt idx="8">
                  <c:v>0</c:v>
                </c:pt>
                <c:pt idx="9">
                  <c:v>24.046890000000001</c:v>
                </c:pt>
                <c:pt idx="10">
                  <c:v>22.873819999999998</c:v>
                </c:pt>
                <c:pt idx="11">
                  <c:v>21.605830000000001</c:v>
                </c:pt>
                <c:pt idx="12">
                  <c:v>20.849769999999999</c:v>
                </c:pt>
                <c:pt idx="13">
                  <c:v>0</c:v>
                </c:pt>
                <c:pt idx="14">
                  <c:v>20.601542333333327</c:v>
                </c:pt>
                <c:pt idx="15">
                  <c:v>23.102429999999998</c:v>
                </c:pt>
                <c:pt idx="16">
                  <c:v>18.824359999999999</c:v>
                </c:pt>
                <c:pt idx="17">
                  <c:v>20.96922</c:v>
                </c:pt>
                <c:pt idx="18">
                  <c:v>21.1374</c:v>
                </c:pt>
                <c:pt idx="19">
                  <c:v>20.360060000000001</c:v>
                </c:pt>
                <c:pt idx="20">
                  <c:v>23.27675</c:v>
                </c:pt>
                <c:pt idx="21">
                  <c:v>0</c:v>
                </c:pt>
                <c:pt idx="22">
                  <c:v>18.907293888888887</c:v>
                </c:pt>
                <c:pt idx="23">
                  <c:v>21.125720000000001</c:v>
                </c:pt>
                <c:pt idx="24">
                  <c:v>19.03614</c:v>
                </c:pt>
                <c:pt idx="25">
                  <c:v>15.574109999999999</c:v>
                </c:pt>
                <c:pt idx="26">
                  <c:v>17.55789</c:v>
                </c:pt>
                <c:pt idx="27">
                  <c:v>18.298349999999999</c:v>
                </c:pt>
                <c:pt idx="28">
                  <c:v>18.229109999999999</c:v>
                </c:pt>
                <c:pt idx="29">
                  <c:v>19.015650000000001</c:v>
                </c:pt>
                <c:pt idx="30">
                  <c:v>18.48995</c:v>
                </c:pt>
                <c:pt idx="31">
                  <c:v>18.497150000000001</c:v>
                </c:pt>
                <c:pt idx="32">
                  <c:v>19.298780000000001</c:v>
                </c:pt>
                <c:pt idx="33">
                  <c:v>15.66511</c:v>
                </c:pt>
                <c:pt idx="34">
                  <c:v>17.217469999999999</c:v>
                </c:pt>
                <c:pt idx="35">
                  <c:v>15.332750000000001</c:v>
                </c:pt>
                <c:pt idx="36">
                  <c:v>0</c:v>
                </c:pt>
                <c:pt idx="37">
                  <c:v>15.372159999999999</c:v>
                </c:pt>
                <c:pt idx="38">
                  <c:v>0</c:v>
                </c:pt>
              </c:numCache>
            </c:numRef>
          </c:val>
          <c:smooth val="0"/>
          <c:extLst>
            <c:ext xmlns:c16="http://schemas.microsoft.com/office/drawing/2014/chart" uri="{C3380CC4-5D6E-409C-BE32-E72D297353CC}">
              <c16:uniqueId val="{0000000A-3700-4175-93DC-3372D03E648C}"/>
            </c:ext>
          </c:extLst>
        </c:ser>
        <c:dLbls>
          <c:showLegendKey val="0"/>
          <c:showVal val="0"/>
          <c:showCatName val="0"/>
          <c:showSerName val="0"/>
          <c:showPercent val="0"/>
          <c:showBubbleSize val="0"/>
        </c:dLbls>
        <c:marker val="1"/>
        <c:smooth val="0"/>
        <c:axId val="392856704"/>
        <c:axId val="392858240"/>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0"/>
        <c:auto val="1"/>
        <c:lblAlgn val="ctr"/>
        <c:lblOffset val="0"/>
        <c:tickLblSkip val="1"/>
        <c:noMultiLvlLbl val="0"/>
      </c:catAx>
      <c:valAx>
        <c:axId val="392858240"/>
        <c:scaling>
          <c:orientation val="minMax"/>
          <c:min val="1.0000000000000003E-4"/>
        </c:scaling>
        <c:delete val="0"/>
        <c:axPos val="l"/>
        <c:majorGridlines>
          <c:spPr>
            <a:ln w="12700" cap="flat" cmpd="sng" algn="ctr">
              <a:solidFill>
                <a:srgbClr val="D9D9D9"/>
              </a:solidFill>
              <a:prstDash val="solid"/>
              <a:round/>
            </a:ln>
            <a:effectLst/>
          </c:spPr>
        </c:majorGridlines>
        <c:numFmt formatCode="#,##0"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valAx>
      <c:spPr>
        <a:noFill/>
        <a:ln w="25400">
          <a:noFill/>
        </a:ln>
        <a:effectLst/>
        <a:extLs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0" baseline="0">
                <a:solidFill>
                  <a:srgbClr val="000101"/>
                </a:solidFill>
                <a:latin typeface="Calibri"/>
                <a:ea typeface="Calibri"/>
                <a:cs typeface="Calibri"/>
              </a:defRPr>
            </a:pPr>
            <a:endParaRPr lang="en-US"/>
          </a:p>
        </c:txPr>
      </c:legendEntry>
      <c:layout>
        <c:manualLayout>
          <c:xMode val="edge"/>
          <c:yMode val="edge"/>
          <c:x val="4.280877182234287E-2"/>
          <c:y val="1.4874068174764445E-2"/>
          <c:w val="0.94145665658433009"/>
          <c:h val="5.5777755655366669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0" baseline="0">
              <a:solidFill>
                <a:srgbClr val="000000"/>
              </a:solidFill>
              <a:latin typeface="Arial Narrow"/>
              <a:ea typeface="Arial Narrow"/>
              <a:cs typeface="Arial Narrow"/>
            </a:defRPr>
          </a:pPr>
          <a:endParaRPr lang="en-US"/>
        </a:p>
      </c:txPr>
    </c:legend>
    <c:plotVisOnly val="1"/>
    <c:dispBlanksAs val="gap"/>
    <c:showDLblsOverMax val="1"/>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09887417735281E-2"/>
          <c:y val="8.3104137307084644E-2"/>
          <c:w val="0.91062490845532829"/>
          <c:h val="0.82082481818506414"/>
        </c:manualLayout>
      </c:layout>
      <c:scatterChart>
        <c:scatterStyle val="lineMarker"/>
        <c:varyColors val="0"/>
        <c:ser>
          <c:idx val="1"/>
          <c:order val="0"/>
          <c:spPr>
            <a:ln w="25400" cap="rnd" cmpd="sng" algn="ctr">
              <a:noFill/>
              <a:prstDash val="solid"/>
              <a:round/>
            </a:ln>
            <a:effectLst/>
          </c:spPr>
          <c:marker>
            <c:symbol val="diamond"/>
            <c:size val="7"/>
            <c:spPr>
              <a:solidFill>
                <a:schemeClr val="accent2"/>
              </a:solidFill>
              <a:ln w="6350" cap="flat" cmpd="sng" algn="ctr">
                <a:solidFill>
                  <a:schemeClr val="accent2"/>
                </a:solidFill>
                <a:prstDash val="solid"/>
                <a:round/>
              </a:ln>
              <a:effectLst/>
            </c:spPr>
          </c:marker>
          <c:dPt>
            <c:idx val="34"/>
            <c:marker>
              <c:spPr>
                <a:solidFill>
                  <a:srgbClr val="F25602"/>
                </a:solidFill>
                <a:ln w="6350" cap="flat" cmpd="sng" algn="ctr">
                  <a:solidFill>
                    <a:srgbClr val="F25602"/>
                  </a:solidFill>
                  <a:prstDash val="solid"/>
                  <a:round/>
                </a:ln>
                <a:effectLst/>
              </c:spPr>
            </c:marker>
            <c:bubble3D val="0"/>
            <c:extLst>
              <c:ext xmlns:c16="http://schemas.microsoft.com/office/drawing/2014/chart" uri="{C3380CC4-5D6E-409C-BE32-E72D297353CC}">
                <c16:uniqueId val="{00000022-A3FF-492F-8E2F-021B94EEAC1A}"/>
              </c:ext>
            </c:extLst>
          </c:dPt>
          <c:dPt>
            <c:idx val="35"/>
            <c:marker>
              <c:spPr>
                <a:solidFill>
                  <a:srgbClr val="AC147A"/>
                </a:solidFill>
                <a:ln w="6350" cap="flat" cmpd="sng" algn="ctr">
                  <a:solidFill>
                    <a:srgbClr val="AC147A"/>
                  </a:solidFill>
                  <a:prstDash val="solid"/>
                  <a:round/>
                </a:ln>
                <a:effectLst/>
              </c:spPr>
            </c:marker>
            <c:bubble3D val="0"/>
            <c:extLst>
              <c:ext xmlns:c16="http://schemas.microsoft.com/office/drawing/2014/chart" uri="{C3380CC4-5D6E-409C-BE32-E72D297353CC}">
                <c16:uniqueId val="{00000023-A3FF-492F-8E2F-021B94EEAC1A}"/>
              </c:ext>
            </c:extLst>
          </c:dPt>
          <c:dLbls>
            <c:dLbl>
              <c:idx val="0"/>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5D306C76-285B-584B-854E-3A5D8FD9E1E7}"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0-A3FF-492F-8E2F-021B94EEAC1A}"/>
                </c:ext>
              </c:extLst>
            </c:dLbl>
            <c:dLbl>
              <c:idx val="1"/>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3922034C-B906-5647-B2A4-A55EDC56D63A}"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A3FF-492F-8E2F-021B94EEAC1A}"/>
                </c:ext>
              </c:extLst>
            </c:dLbl>
            <c:dLbl>
              <c:idx val="2"/>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BCE46BEB-CE4B-0D45-9612-6D68564CE465}"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2-A3FF-492F-8E2F-021B94EEAC1A}"/>
                </c:ext>
              </c:extLst>
            </c:dLbl>
            <c:dLbl>
              <c:idx val="3"/>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0B0261C5-62CC-0F40-AA6F-391E8BCAD009}"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A3FF-492F-8E2F-021B94EEAC1A}"/>
                </c:ext>
              </c:extLst>
            </c:dLbl>
            <c:dLbl>
              <c:idx val="4"/>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F3723D1A-E455-EA4C-9E93-3E4FCE02AEC1}"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4-A3FF-492F-8E2F-021B94EEAC1A}"/>
                </c:ext>
              </c:extLst>
            </c:dLbl>
            <c:dLbl>
              <c:idx val="5"/>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A1030CDB-DB96-964F-ACF8-0C3001F44D90}"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A3FF-492F-8E2F-021B94EEAC1A}"/>
                </c:ext>
              </c:extLst>
            </c:dLbl>
            <c:dLbl>
              <c:idx val="6"/>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C12F1C1B-B57A-E04C-92FA-2B2746095013}"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6-A3FF-492F-8E2F-021B94EEAC1A}"/>
                </c:ext>
              </c:extLst>
            </c:dLbl>
            <c:dLbl>
              <c:idx val="7"/>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91839A91-F65C-F741-B664-7E2135547432}"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A3FF-492F-8E2F-021B94EEAC1A}"/>
                </c:ext>
              </c:extLst>
            </c:dLbl>
            <c:dLbl>
              <c:idx val="8"/>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39FDB8C8-33DD-574D-95B6-7AD637828DF1}"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A3FF-492F-8E2F-021B94EEAC1A}"/>
                </c:ext>
              </c:extLst>
            </c:dLbl>
            <c:dLbl>
              <c:idx val="9"/>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7CC84C37-A014-404C-9EC2-755D2D044501}"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A3FF-492F-8E2F-021B94EEAC1A}"/>
                </c:ext>
              </c:extLst>
            </c:dLbl>
            <c:dLbl>
              <c:idx val="10"/>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7F3A69BB-849D-8C4E-831D-E4321B231CBC}"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A-A3FF-492F-8E2F-021B94EEAC1A}"/>
                </c:ext>
              </c:extLst>
            </c:dLbl>
            <c:dLbl>
              <c:idx val="11"/>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2D33F93D-19B3-8349-9505-A7CEF44DADEF}"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B-A3FF-492F-8E2F-021B94EEAC1A}"/>
                </c:ext>
              </c:extLst>
            </c:dLbl>
            <c:dLbl>
              <c:idx val="12"/>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02991E5E-CFA9-C749-8875-C9169BE03645}"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C-A3FF-492F-8E2F-021B94EEAC1A}"/>
                </c:ext>
              </c:extLst>
            </c:dLbl>
            <c:dLbl>
              <c:idx val="13"/>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3FA30B56-F4BF-8749-BBC1-7C71F6B46C50}"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D-A3FF-492F-8E2F-021B94EEAC1A}"/>
                </c:ext>
              </c:extLst>
            </c:dLbl>
            <c:dLbl>
              <c:idx val="14"/>
              <c:layout>
                <c:manualLayout>
                  <c:x val="-1.5709065671694913E-2"/>
                  <c:y val="5.7587907167841977E-2"/>
                </c:manualLayout>
              </c:layout>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2A778925-1473-4B2D-9C76-50649681D56C}"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E-A3FF-492F-8E2F-021B94EEAC1A}"/>
                </c:ext>
              </c:extLst>
            </c:dLbl>
            <c:dLbl>
              <c:idx val="15"/>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80DC3659-57B1-F043-B7E4-AB0DF65AAE39}"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F-A3FF-492F-8E2F-021B94EEAC1A}"/>
                </c:ext>
              </c:extLst>
            </c:dLbl>
            <c:dLbl>
              <c:idx val="16"/>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09309D31-8095-FD47-A9E5-58D06EA457C8}"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10-A3FF-492F-8E2F-021B94EEAC1A}"/>
                </c:ext>
              </c:extLst>
            </c:dLbl>
            <c:dLbl>
              <c:idx val="17"/>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1FDF3F9A-398A-B545-83CD-D3DA70C684F8}"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11-A3FF-492F-8E2F-021B94EEAC1A}"/>
                </c:ext>
              </c:extLst>
            </c:dLbl>
            <c:dLbl>
              <c:idx val="18"/>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7599FAD7-9294-C642-A31F-B4D8715ECC77}"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12-A3FF-492F-8E2F-021B94EEAC1A}"/>
                </c:ext>
              </c:extLst>
            </c:dLbl>
            <c:dLbl>
              <c:idx val="19"/>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F872DF2C-50AD-C840-8FDC-DBB764F4A0E2}"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13-A3FF-492F-8E2F-021B94EEAC1A}"/>
                </c:ext>
              </c:extLst>
            </c:dLbl>
            <c:dLbl>
              <c:idx val="20"/>
              <c:tx>
                <c:rich>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fld id="{F8532CFE-C103-8249-A340-B48959465773}" type="CELLRANGE">
                      <a:rPr lang="en-US"/>
                      <a:pPr>
                        <a:defRPr sz="700">
                          <a:solidFill>
                            <a:srgbClr val="000000"/>
                          </a:solidFill>
                        </a:defRPr>
                      </a:pPr>
                      <a:t>[CELLRANGE]</a:t>
                    </a:fld>
                    <a:endParaRPr lang="en-US"/>
                  </a:p>
                </c:rich>
              </c:tx>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rgbClr val="000000"/>
                      </a:solidFill>
                      <a:latin typeface="Arial Narrow" panose="020B0606020202030204" pitchFamily="34" charset="0"/>
                      <a:ea typeface="+mn-ea"/>
                      <a:cs typeface="+mn-cs"/>
                    </a:defRPr>
                  </a:pPr>
                  <a:endParaRPr lang="en-GB"/>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14-A3FF-492F-8E2F-021B94EEAC1A}"/>
                </c:ext>
              </c:extLst>
            </c:dLbl>
            <c:dLbl>
              <c:idx val="21"/>
              <c:tx>
                <c:rich>
                  <a:bodyPr/>
                  <a:lstStyle/>
                  <a:p>
                    <a:fld id="{8E5D65E8-6692-2747-8FAF-AB6D31352D2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3FF-492F-8E2F-021B94EEAC1A}"/>
                </c:ext>
              </c:extLst>
            </c:dLbl>
            <c:dLbl>
              <c:idx val="22"/>
              <c:tx>
                <c:rich>
                  <a:bodyPr/>
                  <a:lstStyle/>
                  <a:p>
                    <a:fld id="{A869F9CD-A755-394B-AE61-7CFCC6EB2D8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3FF-492F-8E2F-021B94EEAC1A}"/>
                </c:ext>
              </c:extLst>
            </c:dLbl>
            <c:dLbl>
              <c:idx val="23"/>
              <c:tx>
                <c:rich>
                  <a:bodyPr/>
                  <a:lstStyle/>
                  <a:p>
                    <a:fld id="{B0F15663-8791-0345-85CC-06F1EDD8334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3FF-492F-8E2F-021B94EEAC1A}"/>
                </c:ext>
              </c:extLst>
            </c:dLbl>
            <c:dLbl>
              <c:idx val="24"/>
              <c:tx>
                <c:rich>
                  <a:bodyPr/>
                  <a:lstStyle/>
                  <a:p>
                    <a:fld id="{3D7C076C-C16A-6942-9662-094B2C9E0D4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A3FF-492F-8E2F-021B94EEAC1A}"/>
                </c:ext>
              </c:extLst>
            </c:dLbl>
            <c:dLbl>
              <c:idx val="25"/>
              <c:tx>
                <c:rich>
                  <a:bodyPr/>
                  <a:lstStyle/>
                  <a:p>
                    <a:fld id="{FC5C7F63-0B0D-1747-9814-C6E731BC59B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3FF-492F-8E2F-021B94EEAC1A}"/>
                </c:ext>
              </c:extLst>
            </c:dLbl>
            <c:dLbl>
              <c:idx val="26"/>
              <c:tx>
                <c:rich>
                  <a:bodyPr/>
                  <a:lstStyle/>
                  <a:p>
                    <a:fld id="{2884D641-4B85-BA44-BEEC-1B1BE665B2D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A3FF-492F-8E2F-021B94EEAC1A}"/>
                </c:ext>
              </c:extLst>
            </c:dLbl>
            <c:dLbl>
              <c:idx val="27"/>
              <c:tx>
                <c:rich>
                  <a:bodyPr/>
                  <a:lstStyle/>
                  <a:p>
                    <a:fld id="{9F88142B-224A-E241-B4DB-ACECCFEEA01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3FF-492F-8E2F-021B94EEAC1A}"/>
                </c:ext>
              </c:extLst>
            </c:dLbl>
            <c:dLbl>
              <c:idx val="28"/>
              <c:tx>
                <c:rich>
                  <a:bodyPr/>
                  <a:lstStyle/>
                  <a:p>
                    <a:fld id="{C1A6F555-672E-3545-864B-3EE57C6C08B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3FF-492F-8E2F-021B94EEAC1A}"/>
                </c:ext>
              </c:extLst>
            </c:dLbl>
            <c:dLbl>
              <c:idx val="29"/>
              <c:tx>
                <c:rich>
                  <a:bodyPr/>
                  <a:lstStyle/>
                  <a:p>
                    <a:fld id="{4798F1E3-F096-B847-B8FE-2519DCFD32C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A3FF-492F-8E2F-021B94EEAC1A}"/>
                </c:ext>
              </c:extLst>
            </c:dLbl>
            <c:dLbl>
              <c:idx val="30"/>
              <c:tx>
                <c:rich>
                  <a:bodyPr/>
                  <a:lstStyle/>
                  <a:p>
                    <a:fld id="{71D44F34-44DB-B546-8BF9-64F91E80464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A3FF-492F-8E2F-021B94EEAC1A}"/>
                </c:ext>
              </c:extLst>
            </c:dLbl>
            <c:dLbl>
              <c:idx val="31"/>
              <c:tx>
                <c:rich>
                  <a:bodyPr/>
                  <a:lstStyle/>
                  <a:p>
                    <a:fld id="{C1B640FB-37B8-A448-8442-CB3C92AA4703}"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A3FF-492F-8E2F-021B94EEAC1A}"/>
                </c:ext>
              </c:extLst>
            </c:dLbl>
            <c:dLbl>
              <c:idx val="32"/>
              <c:tx>
                <c:rich>
                  <a:bodyPr/>
                  <a:lstStyle/>
                  <a:p>
                    <a:fld id="{AE785508-3C14-EF4C-884F-DE005F5531E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A3FF-492F-8E2F-021B94EEAC1A}"/>
                </c:ext>
              </c:extLst>
            </c:dLbl>
            <c:dLbl>
              <c:idx val="33"/>
              <c:tx>
                <c:rich>
                  <a:bodyPr/>
                  <a:lstStyle/>
                  <a:p>
                    <a:fld id="{1C9251F8-7861-EC49-8C82-B421ADCF1C0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A3FF-492F-8E2F-021B94EEAC1A}"/>
                </c:ext>
              </c:extLst>
            </c:dLbl>
            <c:dLbl>
              <c:idx val="34"/>
              <c:tx>
                <c:rich>
                  <a:bodyPr/>
                  <a:lstStyle/>
                  <a:p>
                    <a:fld id="{9E1198CF-6DDF-F142-8927-BF658AE847E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A3FF-492F-8E2F-021B94EEAC1A}"/>
                </c:ext>
              </c:extLst>
            </c:dLbl>
            <c:dLbl>
              <c:idx val="35"/>
              <c:tx>
                <c:rich>
                  <a:bodyPr/>
                  <a:lstStyle/>
                  <a:p>
                    <a:fld id="{647C920F-0104-F04F-B738-2A83D41271D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A3FF-492F-8E2F-021B94EEAC1A}"/>
                </c:ext>
              </c:extLst>
            </c:dLbl>
            <c:spPr>
              <a:noFill/>
              <a:ln>
                <a:noFill/>
              </a:ln>
              <a:effectLst/>
            </c:spPr>
            <c:txPr>
              <a:bodyPr rot="0" spcFirstLastPara="1" vertOverflow="overflow" horzOverflow="overflow" vert="horz" wrap="square" lIns="38100" tIns="0" rIns="38100" bIns="19050" anchor="ctr" anchorCtr="1">
                <a:spAutoFit/>
              </a:bodyPr>
              <a:lstStyle/>
              <a:p>
                <a:pPr>
                  <a:defRPr sz="700" b="0" i="0" u="none" strike="noStrike" kern="1200" baseline="0">
                    <a:solidFill>
                      <a:sysClr val="windowText" lastClr="000000"/>
                    </a:solidFill>
                    <a:latin typeface="Arial Narrow" panose="020B0606020202030204" pitchFamily="34" charset="0"/>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secondary.MS!$B$38:$B$73</c:f>
              <c:numCache>
                <c:formatCode>#\ ##0</c:formatCode>
                <c:ptCount val="36"/>
                <c:pt idx="0">
                  <c:v>21.333539999999999</c:v>
                </c:pt>
                <c:pt idx="1">
                  <c:v>31.589320000000001</c:v>
                </c:pt>
                <c:pt idx="2">
                  <c:v>28.061409999999999</c:v>
                </c:pt>
                <c:pt idx="3">
                  <c:v>29.048660000000002</c:v>
                </c:pt>
                <c:pt idx="4">
                  <c:v>22.04833</c:v>
                </c:pt>
                <c:pt idx="5">
                  <c:v>19.638359999999999</c:v>
                </c:pt>
                <c:pt idx="6">
                  <c:v>19.17399</c:v>
                </c:pt>
                <c:pt idx="7">
                  <c:v>19.400320000000001</c:v>
                </c:pt>
                <c:pt idx="8">
                  <c:v>25.852609999999999</c:v>
                </c:pt>
                <c:pt idx="9">
                  <c:v>23.431260000000002</c:v>
                </c:pt>
                <c:pt idx="10">
                  <c:v>21.389320000000001</c:v>
                </c:pt>
                <c:pt idx="11">
                  <c:v>20.397110000000001</c:v>
                </c:pt>
                <c:pt idx="12">
                  <c:v>20.28492</c:v>
                </c:pt>
                <c:pt idx="13">
                  <c:v>30.09103</c:v>
                </c:pt>
                <c:pt idx="14">
                  <c:v>20.10388</c:v>
                </c:pt>
                <c:pt idx="15">
                  <c:v>31.83343</c:v>
                </c:pt>
                <c:pt idx="16">
                  <c:v>25.653390000000002</c:v>
                </c:pt>
                <c:pt idx="17">
                  <c:v>17.84057</c:v>
                </c:pt>
                <c:pt idx="18">
                  <c:v>21.500730000000001</c:v>
                </c:pt>
                <c:pt idx="19">
                  <c:v>18.422260000000001</c:v>
                </c:pt>
                <c:pt idx="20">
                  <c:v>25.230630000000001</c:v>
                </c:pt>
                <c:pt idx="21">
                  <c:v>18.23771</c:v>
                </c:pt>
                <c:pt idx="22">
                  <c:v>21.638390000000001</c:v>
                </c:pt>
                <c:pt idx="23">
                  <c:v>20.537590000000002</c:v>
                </c:pt>
                <c:pt idx="24">
                  <c:v>24.947939999999999</c:v>
                </c:pt>
                <c:pt idx="25">
                  <c:v>21.692540000000001</c:v>
                </c:pt>
                <c:pt idx="26">
                  <c:v>26.069790000000001</c:v>
                </c:pt>
                <c:pt idx="27">
                  <c:v>23.78942</c:v>
                </c:pt>
                <c:pt idx="28">
                  <c:v>21.173310000000001</c:v>
                </c:pt>
                <c:pt idx="29">
                  <c:v>25.20758</c:v>
                </c:pt>
                <c:pt idx="30">
                  <c:v>21.987939999999998</c:v>
                </c:pt>
                <c:pt idx="31">
                  <c:v>17.840350000000001</c:v>
                </c:pt>
                <c:pt idx="32">
                  <c:v>21.931519999999999</c:v>
                </c:pt>
                <c:pt idx="33">
                  <c:v>20.17333</c:v>
                </c:pt>
                <c:pt idx="34">
                  <c:v>22.95745451612903</c:v>
                </c:pt>
                <c:pt idx="35">
                  <c:v>20.839359090909095</c:v>
                </c:pt>
              </c:numCache>
            </c:numRef>
          </c:xVal>
          <c:yVal>
            <c:numRef>
              <c:f>secondary.MS!$C$38:$C$73</c:f>
              <c:numCache>
                <c:formatCode>#\ ##0</c:formatCode>
                <c:ptCount val="36"/>
                <c:pt idx="0">
                  <c:v>8.7295020000000001</c:v>
                </c:pt>
                <c:pt idx="1">
                  <c:v>19.672940000000001</c:v>
                </c:pt>
                <c:pt idx="2">
                  <c:v>27.045179999999998</c:v>
                </c:pt>
                <c:pt idx="3">
                  <c:v>12.441179999999999</c:v>
                </c:pt>
                <c:pt idx="4">
                  <c:v>12.72348</c:v>
                </c:pt>
                <c:pt idx="5">
                  <c:v>11.22587</c:v>
                </c:pt>
                <c:pt idx="6">
                  <c:v>10.35136</c:v>
                </c:pt>
                <c:pt idx="7">
                  <c:v>9.1555769999999992</c:v>
                </c:pt>
                <c:pt idx="8">
                  <c:v>14.74178</c:v>
                </c:pt>
                <c:pt idx="9">
                  <c:v>12.999610000000001</c:v>
                </c:pt>
                <c:pt idx="10">
                  <c:v>7.8751379999999997</c:v>
                </c:pt>
                <c:pt idx="11">
                  <c:v>10.99741</c:v>
                </c:pt>
                <c:pt idx="12">
                  <c:v>10.372109999999999</c:v>
                </c:pt>
                <c:pt idx="13">
                  <c:v>12.464589999999999</c:v>
                </c:pt>
                <c:pt idx="14">
                  <c:v>10.498200000000001</c:v>
                </c:pt>
                <c:pt idx="15">
                  <c:v>12.62344</c:v>
                </c:pt>
                <c:pt idx="16">
                  <c:v>12.75151</c:v>
                </c:pt>
                <c:pt idx="17">
                  <c:v>9.550732</c:v>
                </c:pt>
                <c:pt idx="18">
                  <c:v>10.325390000000001</c:v>
                </c:pt>
                <c:pt idx="19">
                  <c:v>9.5841539999999998</c:v>
                </c:pt>
                <c:pt idx="20">
                  <c:v>30.713080000000001</c:v>
                </c:pt>
                <c:pt idx="21">
                  <c:v>9.7330509999999997</c:v>
                </c:pt>
                <c:pt idx="22">
                  <c:v>9.3862319999999997</c:v>
                </c:pt>
                <c:pt idx="23">
                  <c:v>16.118130000000001</c:v>
                </c:pt>
                <c:pt idx="24">
                  <c:v>10.91677</c:v>
                </c:pt>
                <c:pt idx="25">
                  <c:v>11.11519</c:v>
                </c:pt>
                <c:pt idx="26">
                  <c:v>13.466279999999999</c:v>
                </c:pt>
                <c:pt idx="27">
                  <c:v>16.959199999999999</c:v>
                </c:pt>
                <c:pt idx="28">
                  <c:v>14.665649999999999</c:v>
                </c:pt>
                <c:pt idx="29">
                  <c:v>20.865680000000001</c:v>
                </c:pt>
                <c:pt idx="30">
                  <c:v>9.6491959999999999</c:v>
                </c:pt>
                <c:pt idx="31">
                  <c:v>8.0204880000000003</c:v>
                </c:pt>
                <c:pt idx="32">
                  <c:v>20.168279999999999</c:v>
                </c:pt>
                <c:pt idx="33">
                  <c:v>11.069879999999999</c:v>
                </c:pt>
                <c:pt idx="34">
                  <c:v>12.938765735294115</c:v>
                </c:pt>
                <c:pt idx="35">
                  <c:v>10.840663173913045</c:v>
                </c:pt>
              </c:numCache>
            </c:numRef>
          </c:yVal>
          <c:smooth val="0"/>
          <c:extLst>
            <c:ext xmlns:c15="http://schemas.microsoft.com/office/drawing/2012/chart" uri="{02D57815-91ED-43cb-92C2-25804820EDAC}">
              <c15:datalabelsRange>
                <c15:f>secondary.MS!$A$38:$A$73</c15:f>
                <c15:dlblRangeCache>
                  <c:ptCount val="36"/>
                  <c:pt idx="0">
                    <c:v>Austria</c:v>
                  </c:pt>
                  <c:pt idx="1">
                    <c:v>Chile</c:v>
                  </c:pt>
                  <c:pt idx="2">
                    <c:v>Colombia</c:v>
                  </c:pt>
                  <c:pt idx="3">
                    <c:v>Costa Rica</c:v>
                  </c:pt>
                  <c:pt idx="4">
                    <c:v>Czechia</c:v>
                  </c:pt>
                  <c:pt idx="5">
                    <c:v>Denmark</c:v>
                  </c:pt>
                  <c:pt idx="6">
                    <c:v>Estonia</c:v>
                  </c:pt>
                  <c:pt idx="7">
                    <c:v>Finland</c:v>
                  </c:pt>
                  <c:pt idx="8">
                    <c:v>France</c:v>
                  </c:pt>
                  <c:pt idx="9">
                    <c:v>Germany</c:v>
                  </c:pt>
                  <c:pt idx="10">
                    <c:v>Greece</c:v>
                  </c:pt>
                  <c:pt idx="11">
                    <c:v>Hungary</c:v>
                  </c:pt>
                  <c:pt idx="12">
                    <c:v>Iceland</c:v>
                  </c:pt>
                  <c:pt idx="13">
                    <c:v>Israel</c:v>
                  </c:pt>
                  <c:pt idx="14">
                    <c:v>Italy</c:v>
                  </c:pt>
                  <c:pt idx="15">
                    <c:v>Japan</c:v>
                  </c:pt>
                  <c:pt idx="16">
                    <c:v>Korea</c:v>
                  </c:pt>
                  <c:pt idx="17">
                    <c:v>Latvia</c:v>
                  </c:pt>
                  <c:pt idx="18">
                    <c:v>Lithuania</c:v>
                  </c:pt>
                  <c:pt idx="19">
                    <c:v>Luxembourg</c:v>
                  </c:pt>
                  <c:pt idx="20">
                    <c:v>Mexico</c:v>
                  </c:pt>
                  <c:pt idx="21">
                    <c:v>Poland</c:v>
                  </c:pt>
                  <c:pt idx="22">
                    <c:v>Portugal</c:v>
                  </c:pt>
                  <c:pt idx="23">
                    <c:v>Slovak Republic</c:v>
                  </c:pt>
                  <c:pt idx="24">
                    <c:v>Spain</c:v>
                  </c:pt>
                  <c:pt idx="25">
                    <c:v>Sweden</c:v>
                  </c:pt>
                  <c:pt idx="26">
                    <c:v>Türkiye</c:v>
                  </c:pt>
                  <c:pt idx="27">
                    <c:v>United Kingdom</c:v>
                  </c:pt>
                  <c:pt idx="28">
                    <c:v>United States</c:v>
                  </c:pt>
                  <c:pt idx="29">
                    <c:v>Brazil</c:v>
                  </c:pt>
                  <c:pt idx="30">
                    <c:v>Bulgaria</c:v>
                  </c:pt>
                  <c:pt idx="31">
                    <c:v>Croatia</c:v>
                  </c:pt>
                  <c:pt idx="32">
                    <c:v>Peru</c:v>
                  </c:pt>
                  <c:pt idx="33">
                    <c:v>Romania</c:v>
                  </c:pt>
                  <c:pt idx="34">
                    <c:v>OECD average</c:v>
                  </c:pt>
                  <c:pt idx="35">
                    <c:v>EU25 average</c:v>
                  </c:pt>
                </c15:dlblRangeCache>
              </c15:datalabelsRange>
            </c:ext>
            <c:ext xmlns:c16="http://schemas.microsoft.com/office/drawing/2014/chart" uri="{C3380CC4-5D6E-409C-BE32-E72D297353CC}">
              <c16:uniqueId val="{00000024-A3FF-492F-8E2F-021B94EEAC1A}"/>
            </c:ext>
          </c:extLst>
        </c:ser>
        <c:dLbls>
          <c:showLegendKey val="0"/>
          <c:showVal val="0"/>
          <c:showCatName val="0"/>
          <c:showSerName val="0"/>
          <c:showPercent val="0"/>
          <c:showBubbleSize val="0"/>
        </c:dLbls>
        <c:axId val="933954696"/>
        <c:axId val="1"/>
      </c:scatterChart>
      <c:valAx>
        <c:axId val="933954696"/>
        <c:scaling>
          <c:orientation val="minMax"/>
          <c:max val="35"/>
          <c:min val="15"/>
        </c:scaling>
        <c:delete val="0"/>
        <c:axPos val="b"/>
        <c:majorGridlines>
          <c:spPr>
            <a:ln w="3175" cap="flat" cmpd="sng" algn="ctr">
              <a:solidFill>
                <a:srgbClr val="FFFFFF"/>
              </a:solidFill>
              <a:prstDash val="solid"/>
              <a:round/>
            </a:ln>
            <a:effectLst/>
          </c:spPr>
        </c:majorGridlines>
        <c:title>
          <c:tx>
            <c:rich>
              <a:bodyPr rot="0" spcFirstLastPara="1" vertOverflow="ellipsis" vert="horz" wrap="square" anchor="ctr" anchorCtr="1"/>
              <a:lstStyle/>
              <a:p>
                <a:pPr algn="ctr">
                  <a:defRPr sz="1000" b="0" i="0" u="none" strike="noStrike" kern="1200" baseline="0">
                    <a:solidFill>
                      <a:srgbClr val="000101"/>
                    </a:solidFill>
                    <a:latin typeface="Calibri" panose="020F0502020204030204" pitchFamily="34" charset="0"/>
                    <a:ea typeface="+mn-ea"/>
                    <a:cs typeface="+mn-cs"/>
                  </a:defRPr>
                </a:pPr>
                <a:r>
                  <a:rPr lang="en-GB" sz="1200" b="1" i="0" dirty="0">
                    <a:solidFill>
                      <a:srgbClr val="000101"/>
                    </a:solidFill>
                    <a:latin typeface="Calibri" panose="020F0502020204030204" pitchFamily="34" charset="0"/>
                  </a:rPr>
                  <a:t>Class</a:t>
                </a:r>
                <a:r>
                  <a:rPr lang="en-GB" sz="1200" b="1" i="0" baseline="0" dirty="0">
                    <a:solidFill>
                      <a:srgbClr val="000101"/>
                    </a:solidFill>
                    <a:latin typeface="Calibri" panose="020F0502020204030204" pitchFamily="34" charset="0"/>
                  </a:rPr>
                  <a:t> size</a:t>
                </a:r>
                <a:endParaRPr lang="en-GB" sz="1200" b="1" i="0" dirty="0">
                  <a:solidFill>
                    <a:srgbClr val="000101"/>
                  </a:solidFill>
                  <a:latin typeface="Calibri" panose="020F0502020204030204" pitchFamily="34" charset="0"/>
                </a:endParaRPr>
              </a:p>
            </c:rich>
          </c:tx>
          <c:layout>
            <c:manualLayout>
              <c:xMode val="edge"/>
              <c:yMode val="edge"/>
              <c:x val="0.91757409111739807"/>
              <c:y val="0.84594151094602665"/>
            </c:manualLayout>
          </c:layout>
          <c:overlay val="0"/>
          <c:spPr>
            <a:noFill/>
            <a:ln>
              <a:noFill/>
            </a:ln>
            <a:effectLst/>
          </c:spPr>
          <c:txPr>
            <a:bodyPr rot="0" spcFirstLastPara="1" vertOverflow="ellipsis" vert="horz" wrap="square" anchor="ctr" anchorCtr="1"/>
            <a:lstStyle/>
            <a:p>
              <a:pPr algn="ctr">
                <a:defRPr sz="1000" b="0" i="0" u="none" strike="noStrike" kern="1200" baseline="0">
                  <a:solidFill>
                    <a:srgbClr val="000101"/>
                  </a:solidFill>
                  <a:latin typeface="Calibri" panose="020F0502020204030204" pitchFamily="34" charset="0"/>
                  <a:ea typeface="+mn-ea"/>
                  <a:cs typeface="+mn-cs"/>
                </a:defRPr>
              </a:pPr>
              <a:endParaRPr lang="en-GB"/>
            </a:p>
          </c:txPr>
        </c:title>
        <c:numFmt formatCode="General" sourceLinked="0"/>
        <c:majorTickMark val="in"/>
        <c:minorTickMark val="none"/>
        <c:tickLblPos val="low"/>
        <c:spPr>
          <a:noFill/>
          <a:ln w="9525" cap="flat" cmpd="sng" algn="ctr">
            <a:solidFill>
              <a:srgbClr val="000101"/>
            </a:solidFill>
            <a:prstDash val="solid"/>
            <a:round/>
          </a:ln>
          <a:effectLst/>
        </c:spPr>
        <c:txPr>
          <a:bodyPr rot="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
        <c:crosses val="autoZero"/>
        <c:crossBetween val="midCat"/>
        <c:majorUnit val="5"/>
      </c:valAx>
      <c:valAx>
        <c:axId val="1"/>
        <c:scaling>
          <c:orientation val="minMax"/>
          <c:max val="25"/>
          <c:min val="5"/>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200" b="1" i="0" dirty="0">
                    <a:solidFill>
                      <a:srgbClr val="000101"/>
                    </a:solidFill>
                    <a:latin typeface="Calibri" panose="020F0502020204030204" pitchFamily="34" charset="0"/>
                  </a:rPr>
                  <a:t>Student-teacher</a:t>
                </a:r>
                <a:r>
                  <a:rPr lang="en-GB" sz="1200" b="1" i="0" baseline="0" dirty="0">
                    <a:solidFill>
                      <a:srgbClr val="000101"/>
                    </a:solidFill>
                    <a:latin typeface="Calibri" panose="020F0502020204030204" pitchFamily="34" charset="0"/>
                  </a:rPr>
                  <a:t> ratio</a:t>
                </a:r>
                <a:endParaRPr lang="en-GB" sz="1200" b="1" i="0" dirty="0">
                  <a:solidFill>
                    <a:srgbClr val="000101"/>
                  </a:solidFill>
                  <a:latin typeface="Calibri" panose="020F0502020204030204" pitchFamily="34" charset="0"/>
                </a:endParaRPr>
              </a:p>
            </c:rich>
          </c:tx>
          <c:layout>
            <c:manualLayout>
              <c:xMode val="edge"/>
              <c:yMode val="edge"/>
              <c:x val="2.8833668518707889E-2"/>
              <c:y val="2.0723544451935427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GB"/>
            </a:p>
          </c:txPr>
        </c:title>
        <c:numFmt formatCode="#\ ##0" sourceLinked="0"/>
        <c:majorTickMark val="in"/>
        <c:minorTickMark val="none"/>
        <c:tickLblPos val="nextTo"/>
        <c:spPr>
          <a:noFill/>
          <a:ln w="9525" cap="flat" cmpd="sng" algn="ctr">
            <a:solidFill>
              <a:srgbClr val="000101"/>
            </a:solidFill>
            <a:prstDash val="solid"/>
            <a:round/>
          </a:ln>
          <a:effec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933954696"/>
        <c:crosses val="autoZero"/>
        <c:crossBetween val="midCat"/>
        <c:majorUnit val="5"/>
      </c:valAx>
      <c:spPr>
        <a:noFill/>
        <a:ln w="25400">
          <a:noFill/>
        </a:ln>
        <a:effectLst/>
      </c:spPr>
    </c:plotArea>
    <c:plotVisOnly val="1"/>
    <c:dispBlanksAs val="gap"/>
    <c:showDLblsOverMax val="0"/>
  </c:chart>
  <c:spPr>
    <a:noFill/>
    <a:ln w="9525" cap="flat" cmpd="sng" algn="ctr">
      <a:noFill/>
      <a:prstDash val="solid"/>
      <a:round/>
    </a:ln>
    <a:effectLst/>
    <a:extLst>
      <a:ext uri="{909E8E84-426E-40DD-AFC4-6F175D3DCCD1}">
        <a14:hiddenFill xmlns:a14="http://schemas.microsoft.com/office/drawing/2010/main">
          <a:solidFill>
            <a:srgbClr val="FFFFFF"/>
          </a:solidFill>
        </a14:hiddenFill>
      </a:ext>
    </a:extLst>
  </c:spPr>
  <c:txPr>
    <a:bodyPr/>
    <a:lstStyle/>
    <a:p>
      <a:pPr>
        <a:defRPr sz="800">
          <a:latin typeface="Arial Narrow" panose="020B060602020203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2284304952126254"/>
          <c:w val="0.98691174341245891"/>
          <c:h val="0.8662420247331778"/>
        </c:manualLayout>
      </c:layout>
      <c:barChart>
        <c:barDir val="col"/>
        <c:grouping val="clustered"/>
        <c:varyColors val="0"/>
        <c:ser>
          <c:idx val="0"/>
          <c:order val="0"/>
          <c:tx>
            <c:strRef>
              <c:f>'Figure D3.1.'!$B$35</c:f>
              <c:strCache>
                <c:ptCount val="1"/>
                <c:pt idx="0">
                  <c:v>Teachers' salaries relative to similarly educated workers' earnings (weighted averages)</c:v>
                </c:pt>
              </c:strCache>
            </c:strRef>
          </c:tx>
          <c:spPr>
            <a:solidFill>
              <a:schemeClr val="accent1"/>
            </a:solidFill>
            <a:ln>
              <a:noFill/>
            </a:ln>
            <a:effectLst/>
          </c:spPr>
          <c:invertIfNegative val="0"/>
          <c:cat>
            <c:strRef>
              <c:f>'Figure D3.1.'!$A$36:$A$68</c:f>
              <c:strCache>
                <c:ptCount val="33"/>
                <c:pt idx="0">
                  <c:v>Peru</c:v>
                </c:pt>
                <c:pt idx="1">
                  <c:v>Costa Rica</c:v>
                </c:pt>
                <c:pt idx="2">
                  <c:v>Portugal</c:v>
                </c:pt>
                <c:pt idx="3">
                  <c:v>Romania</c:v>
                </c:pt>
                <c:pt idx="4">
                  <c:v>Australia</c:v>
                </c:pt>
                <c:pt idx="5">
                  <c:v>Scotland (UK)¹</c:v>
                </c:pt>
                <c:pt idx="6">
                  <c:v>Lithuania</c:v>
                </c:pt>
                <c:pt idx="7">
                  <c:v>Germany</c:v>
                </c:pt>
                <c:pt idx="8">
                  <c:v>Estonia</c:v>
                </c:pt>
                <c:pt idx="9">
                  <c:v>Israel</c:v>
                </c:pt>
                <c:pt idx="10">
                  <c:v>Poland</c:v>
                </c:pt>
                <c:pt idx="11">
                  <c:v>New Zealand</c:v>
                </c:pt>
                <c:pt idx="12">
                  <c:v>Slovenia²</c:v>
                </c:pt>
                <c:pt idx="13">
                  <c:v>OECD average</c:v>
                </c:pt>
                <c:pt idx="14">
                  <c:v>Denmark</c:v>
                </c:pt>
                <c:pt idx="15">
                  <c:v>EU average</c:v>
                </c:pt>
                <c:pt idx="16">
                  <c:v>Flemish Comm. (Belgium)¹</c:v>
                </c:pt>
                <c:pt idx="17">
                  <c:v>England (UK)¹</c:v>
                </c:pt>
                <c:pt idx="18">
                  <c:v>Finland</c:v>
                </c:pt>
                <c:pt idx="19">
                  <c:v>Netherlands</c:v>
                </c:pt>
                <c:pt idx="20">
                  <c:v>French Comm. (Belgium)¹</c:v>
                </c:pt>
                <c:pt idx="21">
                  <c:v>Latvia</c:v>
                </c:pt>
                <c:pt idx="22">
                  <c:v>Austria</c:v>
                </c:pt>
                <c:pt idx="23">
                  <c:v>Chile²</c:v>
                </c:pt>
                <c:pt idx="24">
                  <c:v>Slovak Republic</c:v>
                </c:pt>
                <c:pt idx="25">
                  <c:v>France²</c:v>
                </c:pt>
                <c:pt idx="26">
                  <c:v>Norway</c:v>
                </c:pt>
                <c:pt idx="27">
                  <c:v>Sweden²</c:v>
                </c:pt>
                <c:pt idx="28">
                  <c:v>Czechia²</c:v>
                </c:pt>
                <c:pt idx="29">
                  <c:v>Greece</c:v>
                </c:pt>
                <c:pt idx="30">
                  <c:v>Italy</c:v>
                </c:pt>
                <c:pt idx="31">
                  <c:v>Hungary</c:v>
                </c:pt>
                <c:pt idx="32">
                  <c:v>United States</c:v>
                </c:pt>
              </c:strCache>
            </c:strRef>
          </c:cat>
          <c:val>
            <c:numRef>
              <c:f>'Figure D3.1.'!$B$36:$B$68</c:f>
              <c:numCache>
                <c:formatCode>#,##0.00</c:formatCode>
                <c:ptCount val="33"/>
                <c:pt idx="0">
                  <c:v>#N/A</c:v>
                </c:pt>
                <c:pt idx="1">
                  <c:v>#N/A</c:v>
                </c:pt>
                <c:pt idx="2">
                  <c:v>#N/A</c:v>
                </c:pt>
                <c:pt idx="3">
                  <c:v>#N/A</c:v>
                </c:pt>
                <c:pt idx="4">
                  <c:v>#N/A</c:v>
                </c:pt>
                <c:pt idx="5">
                  <c:v>#N/A</c:v>
                </c:pt>
                <c:pt idx="6">
                  <c:v>#N/A</c:v>
                </c:pt>
                <c:pt idx="7">
                  <c:v>#N/A</c:v>
                </c:pt>
                <c:pt idx="8">
                  <c:v>0.86677000000000004</c:v>
                </c:pt>
                <c:pt idx="9">
                  <c:v>0.79012000000000004</c:v>
                </c:pt>
                <c:pt idx="10">
                  <c:v>0.83157999999999999</c:v>
                </c:pt>
                <c:pt idx="11">
                  <c:v>0.84972000000000003</c:v>
                </c:pt>
                <c:pt idx="12">
                  <c:v>0.77580000000000005</c:v>
                </c:pt>
                <c:pt idx="13">
                  <c:v>#N/A</c:v>
                </c:pt>
                <c:pt idx="14">
                  <c:v>#N/A</c:v>
                </c:pt>
                <c:pt idx="15">
                  <c:v>#N/A</c:v>
                </c:pt>
                <c:pt idx="16">
                  <c:v>0.92190000000000005</c:v>
                </c:pt>
                <c:pt idx="17">
                  <c:v>0.77300999999999997</c:v>
                </c:pt>
                <c:pt idx="18">
                  <c:v>0.68874000000000002</c:v>
                </c:pt>
                <c:pt idx="19">
                  <c:v>0.85614000000000001</c:v>
                </c:pt>
                <c:pt idx="20">
                  <c:v>0.86299999999999999</c:v>
                </c:pt>
                <c:pt idx="21">
                  <c:v>0.73814999999999997</c:v>
                </c:pt>
                <c:pt idx="22">
                  <c:v>#N/A</c:v>
                </c:pt>
                <c:pt idx="23">
                  <c:v>0.63675000000000004</c:v>
                </c:pt>
                <c:pt idx="24">
                  <c:v>#N/A</c:v>
                </c:pt>
                <c:pt idx="25">
                  <c:v>0.73533000000000004</c:v>
                </c:pt>
                <c:pt idx="26">
                  <c:v>0.77368999999999999</c:v>
                </c:pt>
                <c:pt idx="27">
                  <c:v>0.72518000000000005</c:v>
                </c:pt>
                <c:pt idx="28">
                  <c:v>0.70645999999999998</c:v>
                </c:pt>
                <c:pt idx="29">
                  <c:v>0.67584999999999995</c:v>
                </c:pt>
                <c:pt idx="30">
                  <c:v>#N/A</c:v>
                </c:pt>
                <c:pt idx="31">
                  <c:v>0.69523000000000001</c:v>
                </c:pt>
                <c:pt idx="32">
                  <c:v>0.54398000000000002</c:v>
                </c:pt>
              </c:numCache>
            </c:numRef>
          </c:val>
          <c:extLst>
            <c:ext xmlns:c16="http://schemas.microsoft.com/office/drawing/2014/chart" uri="{C3380CC4-5D6E-409C-BE32-E72D297353CC}">
              <c16:uniqueId val="{00000000-164C-4A10-AD5D-0FD9E13EA8D1}"/>
            </c:ext>
          </c:extLst>
        </c:ser>
        <c:dLbls>
          <c:showLegendKey val="0"/>
          <c:showVal val="0"/>
          <c:showCatName val="0"/>
          <c:showSerName val="0"/>
          <c:showPercent val="0"/>
          <c:showBubbleSize val="0"/>
        </c:dLbls>
        <c:gapWidth val="50"/>
        <c:overlap val="100"/>
        <c:axId val="392856704"/>
        <c:axId val="392858240"/>
      </c:barChart>
      <c:lineChart>
        <c:grouping val="standard"/>
        <c:varyColors val="0"/>
        <c:ser>
          <c:idx val="1"/>
          <c:order val="1"/>
          <c:tx>
            <c:strRef>
              <c:f>'Figure D3.1.'!$C$35</c:f>
              <c:strCache>
                <c:ptCount val="1"/>
                <c:pt idx="0">
                  <c:v>Teachers' salaries relative to tertiary-educated workers' earnings </c:v>
                </c:pt>
              </c:strCache>
            </c:strRef>
          </c:tx>
          <c:spPr>
            <a:ln w="38100" cap="rnd" cmpd="sng" algn="ctr">
              <a:noFill/>
              <a:prstDash val="solid"/>
              <a:round/>
            </a:ln>
            <a:effectLst/>
          </c:spPr>
          <c:marker>
            <c:symbol val="diamond"/>
            <c:size val="8"/>
            <c:spPr>
              <a:solidFill>
                <a:schemeClr val="accent2"/>
              </a:solidFill>
              <a:ln w="6350" cap="flat" cmpd="sng" algn="ctr">
                <a:solidFill>
                  <a:schemeClr val="accent2"/>
                </a:solidFill>
                <a:prstDash val="solid"/>
                <a:round/>
              </a:ln>
              <a:effectLst/>
            </c:spPr>
          </c:marker>
          <c:cat>
            <c:strRef>
              <c:f>'Figure D3.1.'!$A$36:$A$68</c:f>
              <c:strCache>
                <c:ptCount val="33"/>
                <c:pt idx="0">
                  <c:v>Peru</c:v>
                </c:pt>
                <c:pt idx="1">
                  <c:v>Costa Rica</c:v>
                </c:pt>
                <c:pt idx="2">
                  <c:v>Portugal</c:v>
                </c:pt>
                <c:pt idx="3">
                  <c:v>Romania</c:v>
                </c:pt>
                <c:pt idx="4">
                  <c:v>Australia</c:v>
                </c:pt>
                <c:pt idx="5">
                  <c:v>Scotland (UK)¹</c:v>
                </c:pt>
                <c:pt idx="6">
                  <c:v>Lithuania</c:v>
                </c:pt>
                <c:pt idx="7">
                  <c:v>Germany</c:v>
                </c:pt>
                <c:pt idx="8">
                  <c:v>Estonia</c:v>
                </c:pt>
                <c:pt idx="9">
                  <c:v>Israel</c:v>
                </c:pt>
                <c:pt idx="10">
                  <c:v>Poland</c:v>
                </c:pt>
                <c:pt idx="11">
                  <c:v>New Zealand</c:v>
                </c:pt>
                <c:pt idx="12">
                  <c:v>Slovenia²</c:v>
                </c:pt>
                <c:pt idx="13">
                  <c:v>OECD average</c:v>
                </c:pt>
                <c:pt idx="14">
                  <c:v>Denmark</c:v>
                </c:pt>
                <c:pt idx="15">
                  <c:v>EU average</c:v>
                </c:pt>
                <c:pt idx="16">
                  <c:v>Flemish Comm. (Belgium)¹</c:v>
                </c:pt>
                <c:pt idx="17">
                  <c:v>England (UK)¹</c:v>
                </c:pt>
                <c:pt idx="18">
                  <c:v>Finland</c:v>
                </c:pt>
                <c:pt idx="19">
                  <c:v>Netherlands</c:v>
                </c:pt>
                <c:pt idx="20">
                  <c:v>French Comm. (Belgium)¹</c:v>
                </c:pt>
                <c:pt idx="21">
                  <c:v>Latvia</c:v>
                </c:pt>
                <c:pt idx="22">
                  <c:v>Austria</c:v>
                </c:pt>
                <c:pt idx="23">
                  <c:v>Chile²</c:v>
                </c:pt>
                <c:pt idx="24">
                  <c:v>Slovak Republic</c:v>
                </c:pt>
                <c:pt idx="25">
                  <c:v>France²</c:v>
                </c:pt>
                <c:pt idx="26">
                  <c:v>Norway</c:v>
                </c:pt>
                <c:pt idx="27">
                  <c:v>Sweden²</c:v>
                </c:pt>
                <c:pt idx="28">
                  <c:v>Czechia²</c:v>
                </c:pt>
                <c:pt idx="29">
                  <c:v>Greece</c:v>
                </c:pt>
                <c:pt idx="30">
                  <c:v>Italy</c:v>
                </c:pt>
                <c:pt idx="31">
                  <c:v>Hungary</c:v>
                </c:pt>
                <c:pt idx="32">
                  <c:v>United States</c:v>
                </c:pt>
              </c:strCache>
            </c:strRef>
          </c:cat>
          <c:val>
            <c:numRef>
              <c:f>'Figure D3.1.'!$C$36:$C$68</c:f>
              <c:numCache>
                <c:formatCode>#,##0.00</c:formatCode>
                <c:ptCount val="33"/>
                <c:pt idx="0">
                  <c:v>1.50912</c:v>
                </c:pt>
                <c:pt idx="1">
                  <c:v>1.3144199999999999</c:v>
                </c:pt>
                <c:pt idx="2">
                  <c:v>1.28416</c:v>
                </c:pt>
                <c:pt idx="3">
                  <c:v>1.1442699999999999</c:v>
                </c:pt>
                <c:pt idx="4">
                  <c:v>0.96948000000000001</c:v>
                </c:pt>
                <c:pt idx="5">
                  <c:v>0.94128000000000001</c:v>
                </c:pt>
                <c:pt idx="6">
                  <c:v>0.89063999999999999</c:v>
                </c:pt>
                <c:pt idx="7">
                  <c:v>0.88214999999999999</c:v>
                </c:pt>
                <c:pt idx="8">
                  <c:v>0.87402000000000002</c:v>
                </c:pt>
                <c:pt idx="9">
                  <c:v>0.86446000000000001</c:v>
                </c:pt>
                <c:pt idx="10">
                  <c:v>0.85158999999999996</c:v>
                </c:pt>
                <c:pt idx="11">
                  <c:v>0.84350999999999998</c:v>
                </c:pt>
                <c:pt idx="12">
                  <c:v>0.82779999999999998</c:v>
                </c:pt>
                <c:pt idx="13">
                  <c:v>0.82562000000000002</c:v>
                </c:pt>
                <c:pt idx="14">
                  <c:v>0.82304999999999995</c:v>
                </c:pt>
                <c:pt idx="15">
                  <c:v>0.82298000000000004</c:v>
                </c:pt>
                <c:pt idx="16">
                  <c:v>0.82067999999999997</c:v>
                </c:pt>
                <c:pt idx="17">
                  <c:v>0.82045000000000001</c:v>
                </c:pt>
                <c:pt idx="18">
                  <c:v>0.80545</c:v>
                </c:pt>
                <c:pt idx="19">
                  <c:v>0.80439000000000005</c:v>
                </c:pt>
                <c:pt idx="20">
                  <c:v>0.77681</c:v>
                </c:pt>
                <c:pt idx="21">
                  <c:v>0.76632</c:v>
                </c:pt>
                <c:pt idx="22">
                  <c:v>0.75229999999999997</c:v>
                </c:pt>
                <c:pt idx="23">
                  <c:v>0.74600999999999995</c:v>
                </c:pt>
                <c:pt idx="24">
                  <c:v>0.74468000000000001</c:v>
                </c:pt>
                <c:pt idx="25">
                  <c:v>0.73850000000000005</c:v>
                </c:pt>
                <c:pt idx="26">
                  <c:v>0.73133999999999999</c:v>
                </c:pt>
                <c:pt idx="27">
                  <c:v>0.73124</c:v>
                </c:pt>
                <c:pt idx="28">
                  <c:v>0.71677000000000002</c:v>
                </c:pt>
                <c:pt idx="29">
                  <c:v>0.69299999999999995</c:v>
                </c:pt>
                <c:pt idx="30">
                  <c:v>0.66905999999999999</c:v>
                </c:pt>
                <c:pt idx="31">
                  <c:v>0.66149000000000002</c:v>
                </c:pt>
                <c:pt idx="32">
                  <c:v>0.62627999999999995</c:v>
                </c:pt>
              </c:numCache>
            </c:numRef>
          </c:val>
          <c:smooth val="0"/>
          <c:extLst>
            <c:ext xmlns:c16="http://schemas.microsoft.com/office/drawing/2014/chart" uri="{C3380CC4-5D6E-409C-BE32-E72D297353CC}">
              <c16:uniqueId val="{00000001-164C-4A10-AD5D-0FD9E13EA8D1}"/>
            </c:ext>
          </c:extLst>
        </c:ser>
        <c:dLbls>
          <c:showLegendKey val="0"/>
          <c:showVal val="0"/>
          <c:showCatName val="0"/>
          <c:showSerName val="0"/>
          <c:showPercent val="0"/>
          <c:showBubbleSize val="0"/>
        </c:dLbls>
        <c:marker val="1"/>
        <c:smooth val="0"/>
        <c:axId val="392856704"/>
        <c:axId val="392858240"/>
        <c:extLst/>
      </c:lineChart>
      <c:catAx>
        <c:axId val="39285670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92858240"/>
        <c:crossesAt val="1"/>
        <c:auto val="1"/>
        <c:lblAlgn val="ctr"/>
        <c:lblOffset val="0"/>
        <c:tickLblSkip val="1"/>
        <c:noMultiLvlLbl val="0"/>
      </c:catAx>
      <c:valAx>
        <c:axId val="392858240"/>
        <c:scaling>
          <c:orientation val="minMax"/>
          <c:max val="1.6"/>
          <c:min val="0"/>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Ratio</a:t>
                </a:r>
              </a:p>
            </c:rich>
          </c:tx>
          <c:layout>
            <c:manualLayout>
              <c:xMode val="edge"/>
              <c:yMode val="edge"/>
              <c:x val="5.0198273346349466E-3"/>
              <c:y val="8.0042788800770523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92856704"/>
        <c:crosses val="autoZero"/>
        <c:crossBetween val="between"/>
        <c:majorUnit val="0.5"/>
        <c:minorUnit val="0.5"/>
      </c:valAx>
      <c:spPr>
        <a:noFill/>
        <a:ln w="9525">
          <a:noFill/>
        </a:ln>
        <a:effectLst/>
        <a:extLst>
          <a:ext uri="{909E8E84-426E-40DD-AFC4-6F175D3DCCD1}">
            <a14:hiddenFill xmlns:a14="http://schemas.microsoft.com/office/drawing/2010/main">
              <a:solidFill>
                <a:srgbClr val="EAEAEA"/>
              </a:solidFill>
            </a14:hiddenFill>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4941672236046198E-2"/>
          <c:y val="1.4553234327412823E-2"/>
          <c:w val="0.9394571946163639"/>
          <c:h val="9.750610232243199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900">
          <a:latin typeface="Arial Narrow" panose="020B060602020203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814727427364264E-2"/>
          <c:y val="0.16229689689489271"/>
          <c:w val="0.92382255571712069"/>
          <c:h val="0.47224752762181699"/>
        </c:manualLayout>
      </c:layout>
      <c:barChart>
        <c:barDir val="col"/>
        <c:grouping val="clustered"/>
        <c:varyColors val="0"/>
        <c:ser>
          <c:idx val="2"/>
          <c:order val="2"/>
          <c:tx>
            <c:strRef>
              <c:f>'Figure D3.2.'!$D$35</c:f>
              <c:strCache>
                <c:ptCount val="1"/>
                <c:pt idx="0">
                  <c:v>Average actual salaries of 25-64 year-old teachers</c:v>
                </c:pt>
              </c:strCache>
            </c:strRef>
          </c:tx>
          <c:spPr>
            <a:solidFill>
              <a:srgbClr val="002F6C"/>
            </a:solidFill>
          </c:spPr>
          <c:invertIfNegative val="0"/>
          <c:dPt>
            <c:idx val="17"/>
            <c:invertIfNegative val="0"/>
            <c:bubble3D val="0"/>
            <c:spPr>
              <a:solidFill>
                <a:srgbClr val="DD2C00"/>
              </a:solidFill>
            </c:spPr>
            <c:extLst>
              <c:ext xmlns:c16="http://schemas.microsoft.com/office/drawing/2014/chart" uri="{C3380CC4-5D6E-409C-BE32-E72D297353CC}">
                <c16:uniqueId val="{00000001-E35F-4986-9DE4-12FB243CE4C0}"/>
              </c:ext>
            </c:extLst>
          </c:dPt>
          <c:dPt>
            <c:idx val="20"/>
            <c:invertIfNegative val="0"/>
            <c:bubble3D val="0"/>
            <c:spPr>
              <a:solidFill>
                <a:srgbClr val="AC147A"/>
              </a:solidFill>
            </c:spPr>
            <c:extLst>
              <c:ext xmlns:c16="http://schemas.microsoft.com/office/drawing/2014/chart" uri="{C3380CC4-5D6E-409C-BE32-E72D297353CC}">
                <c16:uniqueId val="{00000003-E35F-4986-9DE4-12FB243CE4C0}"/>
              </c:ext>
            </c:extLst>
          </c:dPt>
          <c:cat>
            <c:strRef>
              <c:f>'Figure D3.2.'!$A$36:$A$81</c:f>
              <c:strCache>
                <c:ptCount val="46"/>
                <c:pt idx="0">
                  <c:v>Luxembourg</c:v>
                </c:pt>
                <c:pt idx="1">
                  <c:v>Germany</c:v>
                </c:pt>
                <c:pt idx="2">
                  <c:v>Switzerland</c:v>
                </c:pt>
                <c:pt idx="3">
                  <c:v>Denmark</c:v>
                </c:pt>
                <c:pt idx="4">
                  <c:v>Norway</c:v>
                </c:pt>
                <c:pt idx="5">
                  <c:v>Austria</c:v>
                </c:pt>
                <c:pt idx="6">
                  <c:v>Türkiye</c:v>
                </c:pt>
                <c:pt idx="7">
                  <c:v>Netherlands</c:v>
                </c:pt>
                <c:pt idx="8">
                  <c:v>Australia</c:v>
                </c:pt>
                <c:pt idx="9">
                  <c:v>Spain</c:v>
                </c:pt>
                <c:pt idx="10">
                  <c:v>Iceland</c:v>
                </c:pt>
                <c:pt idx="11">
                  <c:v>Flemish Comm. (Belgium)</c:v>
                </c:pt>
                <c:pt idx="12">
                  <c:v>Scotland (UK)</c:v>
                </c:pt>
                <c:pt idx="13">
                  <c:v>French Comm. (Belgium)</c:v>
                </c:pt>
                <c:pt idx="14">
                  <c:v>Sweden¹·²</c:v>
                </c:pt>
                <c:pt idx="15">
                  <c:v>United States¹</c:v>
                </c:pt>
                <c:pt idx="16">
                  <c:v>Canada</c:v>
                </c:pt>
                <c:pt idx="17">
                  <c:v>OECD average</c:v>
                </c:pt>
                <c:pt idx="18">
                  <c:v>France²</c:v>
                </c:pt>
                <c:pt idx="19">
                  <c:v>Finland</c:v>
                </c:pt>
                <c:pt idx="20">
                  <c:v>EU average</c:v>
                </c:pt>
                <c:pt idx="21">
                  <c:v>Ireland²</c:v>
                </c:pt>
                <c:pt idx="22">
                  <c:v>England (UK)</c:v>
                </c:pt>
                <c:pt idx="23">
                  <c:v>Portugal</c:v>
                </c:pt>
                <c:pt idx="24">
                  <c:v>New Zealand</c:v>
                </c:pt>
                <c:pt idx="25">
                  <c:v>Lithuania</c:v>
                </c:pt>
                <c:pt idx="26">
                  <c:v>Italy</c:v>
                </c:pt>
                <c:pt idx="27">
                  <c:v>Korea</c:v>
                </c:pt>
                <c:pt idx="28">
                  <c:v>Romania</c:v>
                </c:pt>
                <c:pt idx="29">
                  <c:v>Slovenia²</c:v>
                </c:pt>
                <c:pt idx="30">
                  <c:v>Croatia</c:v>
                </c:pt>
                <c:pt idx="31">
                  <c:v>Japan</c:v>
                </c:pt>
                <c:pt idx="32">
                  <c:v>Israel</c:v>
                </c:pt>
                <c:pt idx="33">
                  <c:v>Estonia</c:v>
                </c:pt>
                <c:pt idx="34">
                  <c:v>Hungary</c:v>
                </c:pt>
                <c:pt idx="35">
                  <c:v>Chile²</c:v>
                </c:pt>
                <c:pt idx="36">
                  <c:v>Bulgaria</c:v>
                </c:pt>
                <c:pt idx="37">
                  <c:v>Poland²</c:v>
                </c:pt>
                <c:pt idx="38">
                  <c:v>Czechia²</c:v>
                </c:pt>
                <c:pt idx="39">
                  <c:v>Colombia</c:v>
                </c:pt>
                <c:pt idx="40">
                  <c:v>Mexico</c:v>
                </c:pt>
                <c:pt idx="41">
                  <c:v>Latvia</c:v>
                </c:pt>
                <c:pt idx="42">
                  <c:v>Brazil</c:v>
                </c:pt>
                <c:pt idx="43">
                  <c:v>Slovak Republic</c:v>
                </c:pt>
                <c:pt idx="44">
                  <c:v>Greece</c:v>
                </c:pt>
                <c:pt idx="45">
                  <c:v>Costa Rica</c:v>
                </c:pt>
              </c:strCache>
            </c:strRef>
          </c:cat>
          <c:val>
            <c:numRef>
              <c:f>'Figure D3.2.'!$D$36:$D$81</c:f>
              <c:numCache>
                <c:formatCode>#,##0.00</c:formatCode>
                <c:ptCount val="46"/>
                <c:pt idx="0">
                  <c:v>#N/A</c:v>
                </c:pt>
                <c:pt idx="1">
                  <c:v>91950.195505161522</c:v>
                </c:pt>
                <c:pt idx="2">
                  <c:v>#N/A</c:v>
                </c:pt>
                <c:pt idx="3">
                  <c:v>74886.829027891887</c:v>
                </c:pt>
                <c:pt idx="4">
                  <c:v>68625.767819361688</c:v>
                </c:pt>
                <c:pt idx="5">
                  <c:v>83197.639485815729</c:v>
                </c:pt>
                <c:pt idx="6">
                  <c:v>#N/A</c:v>
                </c:pt>
                <c:pt idx="7">
                  <c:v>88464.672880547689</c:v>
                </c:pt>
                <c:pt idx="8">
                  <c:v>73826.367896542011</c:v>
                </c:pt>
                <c:pt idx="9">
                  <c:v>#N/A</c:v>
                </c:pt>
                <c:pt idx="10">
                  <c:v>62211.235274724335</c:v>
                </c:pt>
                <c:pt idx="11">
                  <c:v>74021.693363607948</c:v>
                </c:pt>
                <c:pt idx="12">
                  <c:v>62583.854687100786</c:v>
                </c:pt>
                <c:pt idx="13">
                  <c:v>70064.591873900543</c:v>
                </c:pt>
                <c:pt idx="14">
                  <c:v>55418.112177501127</c:v>
                </c:pt>
                <c:pt idx="15">
                  <c:v>68153.478138632883</c:v>
                </c:pt>
                <c:pt idx="16">
                  <c:v>#N/A</c:v>
                </c:pt>
                <c:pt idx="17">
                  <c:v>57399.176736899659</c:v>
                </c:pt>
                <c:pt idx="18">
                  <c:v>52347.48967637842</c:v>
                </c:pt>
                <c:pt idx="19">
                  <c:v>59596.124250284069</c:v>
                </c:pt>
                <c:pt idx="20">
                  <c:v>56730.298561467898</c:v>
                </c:pt>
                <c:pt idx="21">
                  <c:v>68283.740326373474</c:v>
                </c:pt>
                <c:pt idx="22">
                  <c:v>54549.856669515881</c:v>
                </c:pt>
                <c:pt idx="23">
                  <c:v>58828.842031361295</c:v>
                </c:pt>
                <c:pt idx="24">
                  <c:v>63187.675883470576</c:v>
                </c:pt>
                <c:pt idx="25">
                  <c:v>54118.012819926669</c:v>
                </c:pt>
                <c:pt idx="26">
                  <c:v>49506.558294861468</c:v>
                </c:pt>
                <c:pt idx="27">
                  <c:v>#N/A</c:v>
                </c:pt>
                <c:pt idx="28">
                  <c:v>52567.177745497473</c:v>
                </c:pt>
                <c:pt idx="29">
                  <c:v>51187.55220866009</c:v>
                </c:pt>
                <c:pt idx="30">
                  <c:v>#N/A</c:v>
                </c:pt>
                <c:pt idx="31">
                  <c:v>#N/A</c:v>
                </c:pt>
                <c:pt idx="32">
                  <c:v>53316.090098696353</c:v>
                </c:pt>
                <c:pt idx="33">
                  <c:v>42018.86766585373</c:v>
                </c:pt>
                <c:pt idx="34">
                  <c:v>38997.440472610106</c:v>
                </c:pt>
                <c:pt idx="35">
                  <c:v>36442.416696743676</c:v>
                </c:pt>
                <c:pt idx="36">
                  <c:v>#N/A</c:v>
                </c:pt>
                <c:pt idx="37">
                  <c:v>55406.869312455114</c:v>
                </c:pt>
                <c:pt idx="38">
                  <c:v>42200.860889033836</c:v>
                </c:pt>
                <c:pt idx="39">
                  <c:v>#N/A</c:v>
                </c:pt>
                <c:pt idx="40">
                  <c:v>#N/A</c:v>
                </c:pt>
                <c:pt idx="41">
                  <c:v>32330.221803545432</c:v>
                </c:pt>
                <c:pt idx="42">
                  <c:v>#N/A</c:v>
                </c:pt>
                <c:pt idx="43">
                  <c:v>36991.701557907159</c:v>
                </c:pt>
                <c:pt idx="44">
                  <c:v>30994.219040405162</c:v>
                </c:pt>
                <c:pt idx="45">
                  <c:v>41477.145838281962</c:v>
                </c:pt>
              </c:numCache>
            </c:numRef>
          </c:val>
          <c:extLst>
            <c:ext xmlns:c16="http://schemas.microsoft.com/office/drawing/2014/chart" uri="{C3380CC4-5D6E-409C-BE32-E72D297353CC}">
              <c16:uniqueId val="{00000004-E35F-4986-9DE4-12FB243CE4C0}"/>
            </c:ext>
          </c:extLst>
        </c:ser>
        <c:dLbls>
          <c:showLegendKey val="0"/>
          <c:showVal val="0"/>
          <c:showCatName val="0"/>
          <c:showSerName val="0"/>
          <c:showPercent val="0"/>
          <c:showBubbleSize val="0"/>
        </c:dLbls>
        <c:gapWidth val="80"/>
        <c:axId val="95221248"/>
        <c:axId val="95223168"/>
      </c:barChart>
      <c:lineChart>
        <c:grouping val="standard"/>
        <c:varyColors val="0"/>
        <c:ser>
          <c:idx val="1"/>
          <c:order val="0"/>
          <c:tx>
            <c:strRef>
              <c:f>'Figure D3.2.'!$B$35</c:f>
              <c:strCache>
                <c:ptCount val="1"/>
                <c:pt idx="0">
                  <c:v>Minimum statutory salaries (starting salary for teachers with minimum qualifications)</c:v>
                </c:pt>
              </c:strCache>
            </c:strRef>
          </c:tx>
          <c:spPr>
            <a:ln w="28575">
              <a:noFill/>
            </a:ln>
          </c:spPr>
          <c:marker>
            <c:symbol val="dash"/>
            <c:size val="9"/>
            <c:spPr>
              <a:solidFill>
                <a:srgbClr val="7FA8D9"/>
              </a:solidFill>
              <a:ln w="6350" cap="flat" cmpd="sng" algn="ctr">
                <a:solidFill>
                  <a:srgbClr val="7FA8D9"/>
                </a:solidFill>
                <a:prstDash val="solid"/>
                <a:round/>
              </a:ln>
              <a:effectLst/>
            </c:spPr>
          </c:marker>
          <c:cat>
            <c:strRef>
              <c:f>'Figure D3.2.'!$A$36:$A$81</c:f>
              <c:strCache>
                <c:ptCount val="46"/>
                <c:pt idx="0">
                  <c:v>Luxembourg</c:v>
                </c:pt>
                <c:pt idx="1">
                  <c:v>Germany</c:v>
                </c:pt>
                <c:pt idx="2">
                  <c:v>Switzerland</c:v>
                </c:pt>
                <c:pt idx="3">
                  <c:v>Denmark</c:v>
                </c:pt>
                <c:pt idx="4">
                  <c:v>Norway</c:v>
                </c:pt>
                <c:pt idx="5">
                  <c:v>Austria</c:v>
                </c:pt>
                <c:pt idx="6">
                  <c:v>Türkiye</c:v>
                </c:pt>
                <c:pt idx="7">
                  <c:v>Netherlands</c:v>
                </c:pt>
                <c:pt idx="8">
                  <c:v>Australia</c:v>
                </c:pt>
                <c:pt idx="9">
                  <c:v>Spain</c:v>
                </c:pt>
                <c:pt idx="10">
                  <c:v>Iceland</c:v>
                </c:pt>
                <c:pt idx="11">
                  <c:v>Flemish Comm. (Belgium)</c:v>
                </c:pt>
                <c:pt idx="12">
                  <c:v>Scotland (UK)</c:v>
                </c:pt>
                <c:pt idx="13">
                  <c:v>French Comm. (Belgium)</c:v>
                </c:pt>
                <c:pt idx="14">
                  <c:v>Sweden¹·²</c:v>
                </c:pt>
                <c:pt idx="15">
                  <c:v>United States¹</c:v>
                </c:pt>
                <c:pt idx="16">
                  <c:v>Canada</c:v>
                </c:pt>
                <c:pt idx="17">
                  <c:v>OECD average</c:v>
                </c:pt>
                <c:pt idx="18">
                  <c:v>France²</c:v>
                </c:pt>
                <c:pt idx="19">
                  <c:v>Finland</c:v>
                </c:pt>
                <c:pt idx="20">
                  <c:v>EU average</c:v>
                </c:pt>
                <c:pt idx="21">
                  <c:v>Ireland²</c:v>
                </c:pt>
                <c:pt idx="22">
                  <c:v>England (UK)</c:v>
                </c:pt>
                <c:pt idx="23">
                  <c:v>Portugal</c:v>
                </c:pt>
                <c:pt idx="24">
                  <c:v>New Zealand</c:v>
                </c:pt>
                <c:pt idx="25">
                  <c:v>Lithuania</c:v>
                </c:pt>
                <c:pt idx="26">
                  <c:v>Italy</c:v>
                </c:pt>
                <c:pt idx="27">
                  <c:v>Korea</c:v>
                </c:pt>
                <c:pt idx="28">
                  <c:v>Romania</c:v>
                </c:pt>
                <c:pt idx="29">
                  <c:v>Slovenia²</c:v>
                </c:pt>
                <c:pt idx="30">
                  <c:v>Croatia</c:v>
                </c:pt>
                <c:pt idx="31">
                  <c:v>Japan</c:v>
                </c:pt>
                <c:pt idx="32">
                  <c:v>Israel</c:v>
                </c:pt>
                <c:pt idx="33">
                  <c:v>Estonia</c:v>
                </c:pt>
                <c:pt idx="34">
                  <c:v>Hungary</c:v>
                </c:pt>
                <c:pt idx="35">
                  <c:v>Chile²</c:v>
                </c:pt>
                <c:pt idx="36">
                  <c:v>Bulgaria</c:v>
                </c:pt>
                <c:pt idx="37">
                  <c:v>Poland²</c:v>
                </c:pt>
                <c:pt idx="38">
                  <c:v>Czechia²</c:v>
                </c:pt>
                <c:pt idx="39">
                  <c:v>Colombia</c:v>
                </c:pt>
                <c:pt idx="40">
                  <c:v>Mexico</c:v>
                </c:pt>
                <c:pt idx="41">
                  <c:v>Latvia</c:v>
                </c:pt>
                <c:pt idx="42">
                  <c:v>Brazil</c:v>
                </c:pt>
                <c:pt idx="43">
                  <c:v>Slovak Republic</c:v>
                </c:pt>
                <c:pt idx="44">
                  <c:v>Greece</c:v>
                </c:pt>
                <c:pt idx="45">
                  <c:v>Costa Rica</c:v>
                </c:pt>
              </c:strCache>
            </c:strRef>
          </c:cat>
          <c:val>
            <c:numRef>
              <c:f>'Figure D3.2.'!$B$36:$B$81</c:f>
              <c:numCache>
                <c:formatCode>#,##0.00</c:formatCode>
                <c:ptCount val="46"/>
                <c:pt idx="0">
                  <c:v>87900.938581698763</c:v>
                </c:pt>
                <c:pt idx="1">
                  <c:v>78903.527814225381</c:v>
                </c:pt>
                <c:pt idx="2">
                  <c:v>72392.460602982464</c:v>
                </c:pt>
                <c:pt idx="3">
                  <c:v>63553.606916814359</c:v>
                </c:pt>
                <c:pt idx="4">
                  <c:v>61832.824760699346</c:v>
                </c:pt>
                <c:pt idx="5">
                  <c:v>61741.849075569153</c:v>
                </c:pt>
                <c:pt idx="6">
                  <c:v>59765.90897637864</c:v>
                </c:pt>
                <c:pt idx="7">
                  <c:v>58988.030489439443</c:v>
                </c:pt>
                <c:pt idx="8">
                  <c:v>57540.84401775794</c:v>
                </c:pt>
                <c:pt idx="9">
                  <c:v>54487.280654927905</c:v>
                </c:pt>
                <c:pt idx="10">
                  <c:v>51877.784976917537</c:v>
                </c:pt>
                <c:pt idx="11">
                  <c:v>51743.244395192225</c:v>
                </c:pt>
                <c:pt idx="12">
                  <c:v>51284.623708988955</c:v>
                </c:pt>
                <c:pt idx="13">
                  <c:v>49599.468386016852</c:v>
                </c:pt>
                <c:pt idx="14">
                  <c:v>49419.854380738332</c:v>
                </c:pt>
                <c:pt idx="15">
                  <c:v>49386.390819517845</c:v>
                </c:pt>
                <c:pt idx="16">
                  <c:v>46963.117283450876</c:v>
                </c:pt>
                <c:pt idx="17">
                  <c:v>44152.865057524934</c:v>
                </c:pt>
                <c:pt idx="18">
                  <c:v>43596.639413800243</c:v>
                </c:pt>
                <c:pt idx="19">
                  <c:v>43381.802578399569</c:v>
                </c:pt>
                <c:pt idx="20">
                  <c:v>43289.790138401702</c:v>
                </c:pt>
                <c:pt idx="21">
                  <c:v>41920.351542523305</c:v>
                </c:pt>
                <c:pt idx="22">
                  <c:v>41467.52223528672</c:v>
                </c:pt>
                <c:pt idx="23">
                  <c:v>41321.454984169395</c:v>
                </c:pt>
                <c:pt idx="24">
                  <c:v>39932.465956252629</c:v>
                </c:pt>
                <c:pt idx="25">
                  <c:v>39107.177147246279</c:v>
                </c:pt>
                <c:pt idx="26">
                  <c:v>37946.688154066665</c:v>
                </c:pt>
                <c:pt idx="27">
                  <c:v>37772.704771757679</c:v>
                </c:pt>
                <c:pt idx="28">
                  <c:v>37448.270367532808</c:v>
                </c:pt>
                <c:pt idx="29">
                  <c:v>36596.517988207408</c:v>
                </c:pt>
                <c:pt idx="30">
                  <c:v>36487.782522408059</c:v>
                </c:pt>
                <c:pt idx="31">
                  <c:v>34862.778197339314</c:v>
                </c:pt>
                <c:pt idx="32">
                  <c:v>33504.21941817573</c:v>
                </c:pt>
                <c:pt idx="33">
                  <c:v>32836.380198852341</c:v>
                </c:pt>
                <c:pt idx="34">
                  <c:v>30256.282993884146</c:v>
                </c:pt>
                <c:pt idx="35">
                  <c:v>29962.858233952342</c:v>
                </c:pt>
                <c:pt idx="36">
                  <c:v>28399.446724216541</c:v>
                </c:pt>
                <c:pt idx="37">
                  <c:v>28039.857454312376</c:v>
                </c:pt>
                <c:pt idx="38">
                  <c:v>27348.172341993217</c:v>
                </c:pt>
                <c:pt idx="39">
                  <c:v>26862.155063543436</c:v>
                </c:pt>
                <c:pt idx="40">
                  <c:v>26184.229001618496</c:v>
                </c:pt>
                <c:pt idx="41">
                  <c:v>25157.146527361481</c:v>
                </c:pt>
                <c:pt idx="42">
                  <c:v>24525.857839741588</c:v>
                </c:pt>
                <c:pt idx="43">
                  <c:v>23371.122628806945</c:v>
                </c:pt>
                <c:pt idx="44">
                  <c:v>23363.215588243842</c:v>
                </c:pt>
                <c:pt idx="45">
                  <c:v>22682.803287580457</c:v>
                </c:pt>
              </c:numCache>
            </c:numRef>
          </c:val>
          <c:smooth val="0"/>
          <c:extLst>
            <c:ext xmlns:c16="http://schemas.microsoft.com/office/drawing/2014/chart" uri="{C3380CC4-5D6E-409C-BE32-E72D297353CC}">
              <c16:uniqueId val="{00000005-E35F-4986-9DE4-12FB243CE4C0}"/>
            </c:ext>
          </c:extLst>
        </c:ser>
        <c:ser>
          <c:idx val="0"/>
          <c:order val="1"/>
          <c:tx>
            <c:strRef>
              <c:f>'Figure D3.2.'!$C$35</c:f>
              <c:strCache>
                <c:ptCount val="1"/>
                <c:pt idx="0">
                  <c:v>Maximum statutory salaries (salary at top of scale for teachers with maximum qualifications)</c:v>
                </c:pt>
              </c:strCache>
            </c:strRef>
          </c:tx>
          <c:spPr>
            <a:ln w="28575">
              <a:noFill/>
            </a:ln>
          </c:spPr>
          <c:marker>
            <c:symbol val="diamond"/>
            <c:size val="8"/>
            <c:spPr>
              <a:solidFill>
                <a:srgbClr val="00AACC"/>
              </a:solidFill>
              <a:ln w="6350" cap="flat" cmpd="sng" algn="ctr">
                <a:solidFill>
                  <a:srgbClr val="00B0F0"/>
                </a:solidFill>
                <a:prstDash val="solid"/>
                <a:round/>
              </a:ln>
              <a:effectLst/>
            </c:spPr>
          </c:marker>
          <c:cat>
            <c:strRef>
              <c:f>'Figure D3.2.'!$A$36:$A$81</c:f>
              <c:strCache>
                <c:ptCount val="46"/>
                <c:pt idx="0">
                  <c:v>Luxembourg</c:v>
                </c:pt>
                <c:pt idx="1">
                  <c:v>Germany</c:v>
                </c:pt>
                <c:pt idx="2">
                  <c:v>Switzerland</c:v>
                </c:pt>
                <c:pt idx="3">
                  <c:v>Denmark</c:v>
                </c:pt>
                <c:pt idx="4">
                  <c:v>Norway</c:v>
                </c:pt>
                <c:pt idx="5">
                  <c:v>Austria</c:v>
                </c:pt>
                <c:pt idx="6">
                  <c:v>Türkiye</c:v>
                </c:pt>
                <c:pt idx="7">
                  <c:v>Netherlands</c:v>
                </c:pt>
                <c:pt idx="8">
                  <c:v>Australia</c:v>
                </c:pt>
                <c:pt idx="9">
                  <c:v>Spain</c:v>
                </c:pt>
                <c:pt idx="10">
                  <c:v>Iceland</c:v>
                </c:pt>
                <c:pt idx="11">
                  <c:v>Flemish Comm. (Belgium)</c:v>
                </c:pt>
                <c:pt idx="12">
                  <c:v>Scotland (UK)</c:v>
                </c:pt>
                <c:pt idx="13">
                  <c:v>French Comm. (Belgium)</c:v>
                </c:pt>
                <c:pt idx="14">
                  <c:v>Sweden¹·²</c:v>
                </c:pt>
                <c:pt idx="15">
                  <c:v>United States¹</c:v>
                </c:pt>
                <c:pt idx="16">
                  <c:v>Canada</c:v>
                </c:pt>
                <c:pt idx="17">
                  <c:v>OECD average</c:v>
                </c:pt>
                <c:pt idx="18">
                  <c:v>France²</c:v>
                </c:pt>
                <c:pt idx="19">
                  <c:v>Finland</c:v>
                </c:pt>
                <c:pt idx="20">
                  <c:v>EU average</c:v>
                </c:pt>
                <c:pt idx="21">
                  <c:v>Ireland²</c:v>
                </c:pt>
                <c:pt idx="22">
                  <c:v>England (UK)</c:v>
                </c:pt>
                <c:pt idx="23">
                  <c:v>Portugal</c:v>
                </c:pt>
                <c:pt idx="24">
                  <c:v>New Zealand</c:v>
                </c:pt>
                <c:pt idx="25">
                  <c:v>Lithuania</c:v>
                </c:pt>
                <c:pt idx="26">
                  <c:v>Italy</c:v>
                </c:pt>
                <c:pt idx="27">
                  <c:v>Korea</c:v>
                </c:pt>
                <c:pt idx="28">
                  <c:v>Romania</c:v>
                </c:pt>
                <c:pt idx="29">
                  <c:v>Slovenia²</c:v>
                </c:pt>
                <c:pt idx="30">
                  <c:v>Croatia</c:v>
                </c:pt>
                <c:pt idx="31">
                  <c:v>Japan</c:v>
                </c:pt>
                <c:pt idx="32">
                  <c:v>Israel</c:v>
                </c:pt>
                <c:pt idx="33">
                  <c:v>Estonia</c:v>
                </c:pt>
                <c:pt idx="34">
                  <c:v>Hungary</c:v>
                </c:pt>
                <c:pt idx="35">
                  <c:v>Chile²</c:v>
                </c:pt>
                <c:pt idx="36">
                  <c:v>Bulgaria</c:v>
                </c:pt>
                <c:pt idx="37">
                  <c:v>Poland²</c:v>
                </c:pt>
                <c:pt idx="38">
                  <c:v>Czechia²</c:v>
                </c:pt>
                <c:pt idx="39">
                  <c:v>Colombia</c:v>
                </c:pt>
                <c:pt idx="40">
                  <c:v>Mexico</c:v>
                </c:pt>
                <c:pt idx="41">
                  <c:v>Latvia</c:v>
                </c:pt>
                <c:pt idx="42">
                  <c:v>Brazil</c:v>
                </c:pt>
                <c:pt idx="43">
                  <c:v>Slovak Republic</c:v>
                </c:pt>
                <c:pt idx="44">
                  <c:v>Greece</c:v>
                </c:pt>
                <c:pt idx="45">
                  <c:v>Costa Rica</c:v>
                </c:pt>
              </c:strCache>
            </c:strRef>
          </c:cat>
          <c:val>
            <c:numRef>
              <c:f>'Figure D3.2.'!$C$36:$C$81</c:f>
              <c:numCache>
                <c:formatCode>#,##0.00</c:formatCode>
                <c:ptCount val="46"/>
                <c:pt idx="0">
                  <c:v>155291.65927043578</c:v>
                </c:pt>
                <c:pt idx="1">
                  <c:v>102439.29264872074</c:v>
                </c:pt>
                <c:pt idx="2">
                  <c:v>109779.06632242774</c:v>
                </c:pt>
                <c:pt idx="3">
                  <c:v>73204.394628663096</c:v>
                </c:pt>
                <c:pt idx="4">
                  <c:v>77382.406937473759</c:v>
                </c:pt>
                <c:pt idx="5">
                  <c:v>109711.06857576696</c:v>
                </c:pt>
                <c:pt idx="6">
                  <c:v>78779.488353647714</c:v>
                </c:pt>
                <c:pt idx="7">
                  <c:v>121022.38408018539</c:v>
                </c:pt>
                <c:pt idx="8">
                  <c:v>93019.627012794124</c:v>
                </c:pt>
                <c:pt idx="9">
                  <c:v>78106.132606491563</c:v>
                </c:pt>
                <c:pt idx="10">
                  <c:v>60200.448138864092</c:v>
                </c:pt>
                <c:pt idx="11">
                  <c:v>91860.984751616415</c:v>
                </c:pt>
                <c:pt idx="12">
                  <c:v>64368.295805225709</c:v>
                </c:pt>
                <c:pt idx="13">
                  <c:v>107837.92231409656</c:v>
                </c:pt>
                <c:pt idx="14">
                  <c:v>65481.30705447829</c:v>
                </c:pt>
                <c:pt idx="15">
                  <c:v>85826.514733321339</c:v>
                </c:pt>
                <c:pt idx="16">
                  <c:v>76082.352774848157</c:v>
                </c:pt>
                <c:pt idx="17">
                  <c:v>74895.748623085805</c:v>
                </c:pt>
                <c:pt idx="18">
                  <c:v>70227.549379385673</c:v>
                </c:pt>
                <c:pt idx="19">
                  <c:v>56411.582025652991</c:v>
                </c:pt>
                <c:pt idx="20">
                  <c:v>70390.495861603064</c:v>
                </c:pt>
                <c:pt idx="21">
                  <c:v>87800.396916426573</c:v>
                </c:pt>
                <c:pt idx="22">
                  <c:v>97930.235575656145</c:v>
                </c:pt>
                <c:pt idx="23">
                  <c:v>87366.530456446242</c:v>
                </c:pt>
                <c:pt idx="24">
                  <c:v>67121.234417098909</c:v>
                </c:pt>
                <c:pt idx="25">
                  <c:v>51171.807134170318</c:v>
                </c:pt>
                <c:pt idx="26">
                  <c:v>55324.929149314834</c:v>
                </c:pt>
                <c:pt idx="27">
                  <c:v>#N/A</c:v>
                </c:pt>
                <c:pt idx="28">
                  <c:v>55203.328334284539</c:v>
                </c:pt>
                <c:pt idx="29">
                  <c:v>67364.495944760172</c:v>
                </c:pt>
                <c:pt idx="30">
                  <c:v>48239.652564558994</c:v>
                </c:pt>
                <c:pt idx="31">
                  <c:v>66530.199159081181</c:v>
                </c:pt>
                <c:pt idx="32">
                  <c:v>71396.995419237763</c:v>
                </c:pt>
                <c:pt idx="33">
                  <c:v>#N/A</c:v>
                </c:pt>
                <c:pt idx="34">
                  <c:v>40370.810374678636</c:v>
                </c:pt>
                <c:pt idx="35">
                  <c:v>79641.072206873505</c:v>
                </c:pt>
                <c:pt idx="36">
                  <c:v>#N/A</c:v>
                </c:pt>
                <c:pt idx="37">
                  <c:v>43101.110198207381</c:v>
                </c:pt>
                <c:pt idx="38">
                  <c:v>35795.161352822928</c:v>
                </c:pt>
                <c:pt idx="39">
                  <c:v>119849.51379061067</c:v>
                </c:pt>
                <c:pt idx="40">
                  <c:v>74496.930531500868</c:v>
                </c:pt>
                <c:pt idx="41">
                  <c:v>40243.213154063546</c:v>
                </c:pt>
                <c:pt idx="42">
                  <c:v>#N/A</c:v>
                </c:pt>
                <c:pt idx="43">
                  <c:v>30101.764487899429</c:v>
                </c:pt>
                <c:pt idx="44">
                  <c:v>45153.380946600075</c:v>
                </c:pt>
                <c:pt idx="45">
                  <c:v>39453.411024841727</c:v>
                </c:pt>
              </c:numCache>
            </c:numRef>
          </c:val>
          <c:smooth val="0"/>
          <c:extLst>
            <c:ext xmlns:c16="http://schemas.microsoft.com/office/drawing/2014/chart" uri="{C3380CC4-5D6E-409C-BE32-E72D297353CC}">
              <c16:uniqueId val="{00000006-E35F-4986-9DE4-12FB243CE4C0}"/>
            </c:ext>
          </c:extLst>
        </c:ser>
        <c:dLbls>
          <c:showLegendKey val="0"/>
          <c:showVal val="0"/>
          <c:showCatName val="0"/>
          <c:showSerName val="0"/>
          <c:showPercent val="0"/>
          <c:showBubbleSize val="0"/>
        </c:dLbls>
        <c:hiLowLines>
          <c:spPr>
            <a:ln w="6350">
              <a:solidFill>
                <a:srgbClr val="000000"/>
              </a:solidFill>
            </a:ln>
          </c:spPr>
        </c:hiLowLines>
        <c:marker val="1"/>
        <c:smooth val="0"/>
        <c:axId val="95221248"/>
        <c:axId val="95223168"/>
      </c:lineChart>
      <c:catAx>
        <c:axId val="95221248"/>
        <c:scaling>
          <c:orientation val="minMax"/>
        </c:scaling>
        <c:delete val="0"/>
        <c:axPos val="b"/>
        <c:majorGridlines>
          <c:spPr>
            <a:ln w="3175">
              <a:solidFill>
                <a:srgbClr val="FFFFFF"/>
              </a:solidFill>
              <a:prstDash val="solid"/>
            </a:ln>
          </c:spPr>
        </c:majorGridlines>
        <c:numFmt formatCode="General" sourceLinked="1"/>
        <c:majorTickMark val="in"/>
        <c:minorTickMark val="none"/>
        <c:tickLblPos val="low"/>
        <c:spPr>
          <a:noFill/>
          <a:ln w="9525">
            <a:solidFill>
              <a:srgbClr val="000101"/>
            </a:solidFill>
            <a:prstDash val="solid"/>
          </a:ln>
          <a:extLst>
            <a:ext uri="{909E8E84-426E-40DD-AFC4-6F175D3DCCD1}">
              <a14:hiddenFill xmlns:a14="http://schemas.microsoft.com/office/drawing/2010/main">
                <a:noFill/>
              </a14:hiddenFill>
            </a:ext>
          </a:extLst>
        </c:spPr>
        <c:txPr>
          <a:bodyPr rot="-5400000" vert="horz"/>
          <a:lstStyle/>
          <a:p>
            <a:pPr>
              <a:defRPr sz="1000" b="0" i="0" u="none" strike="noStrike" baseline="0">
                <a:solidFill>
                  <a:srgbClr val="000101"/>
                </a:solidFill>
                <a:latin typeface="Calibri"/>
                <a:ea typeface="Calibri"/>
                <a:cs typeface="Calibri"/>
              </a:defRPr>
            </a:pPr>
            <a:endParaRPr lang="en-US"/>
          </a:p>
        </c:txPr>
        <c:crossAx val="95223168"/>
        <c:crosses val="autoZero"/>
        <c:auto val="1"/>
        <c:lblAlgn val="ctr"/>
        <c:lblOffset val="0"/>
        <c:tickLblSkip val="1"/>
        <c:noMultiLvlLbl val="0"/>
      </c:catAx>
      <c:valAx>
        <c:axId val="95223168"/>
        <c:scaling>
          <c:orientation val="minMax"/>
          <c:max val="180000"/>
        </c:scaling>
        <c:delete val="0"/>
        <c:axPos val="l"/>
        <c:majorGridlines>
          <c:spPr>
            <a:ln w="12700">
              <a:solidFill>
                <a:srgbClr val="D9D9D9"/>
              </a:solidFill>
              <a:prstDash val="solid"/>
            </a:ln>
          </c:spPr>
        </c:majorGridlines>
        <c:title>
          <c:tx>
            <c:rich>
              <a:bodyPr rot="0" vert="horz"/>
              <a:lstStyle/>
              <a:p>
                <a:pPr>
                  <a:defRPr sz="1000" b="0" i="0">
                    <a:solidFill>
                      <a:srgbClr val="000101"/>
                    </a:solidFill>
                    <a:latin typeface="Calibri" panose="020F0502020204030204" pitchFamily="34" charset="0"/>
                  </a:defRPr>
                </a:pPr>
                <a:r>
                  <a:rPr lang="en-GB" sz="1000" b="0" i="0">
                    <a:solidFill>
                      <a:srgbClr val="000101"/>
                    </a:solidFill>
                    <a:latin typeface="Calibri" panose="020F0502020204030204" pitchFamily="34" charset="0"/>
                  </a:rPr>
                  <a:t>USD</a:t>
                </a:r>
              </a:p>
            </c:rich>
          </c:tx>
          <c:layout>
            <c:manualLayout>
              <c:xMode val="edge"/>
              <c:yMode val="edge"/>
              <c:x val="2.1031127893393575E-2"/>
              <c:y val="8.0042788800770523E-2"/>
            </c:manualLayout>
          </c:layout>
          <c:overlay val="0"/>
        </c:title>
        <c:numFmt formatCode="#\ ##0" sourceLinked="0"/>
        <c:majorTickMark val="in"/>
        <c:minorTickMark val="none"/>
        <c:tickLblPos val="nextTo"/>
        <c:spPr>
          <a:noFill/>
          <a:ln w="9525">
            <a:solidFill>
              <a:srgbClr val="000101"/>
            </a:solidFill>
            <a:prstDash val="solid"/>
          </a:ln>
          <a:extLst>
            <a:ext uri="{909E8E84-426E-40DD-AFC4-6F175D3DCCD1}">
              <a14:hiddenFill xmlns:a14="http://schemas.microsoft.com/office/drawing/2010/main">
                <a:noFill/>
              </a14:hiddenFill>
            </a:ext>
          </a:extLst>
        </c:spPr>
        <c:txPr>
          <a:bodyPr rot="-60000000" vert="horz"/>
          <a:lstStyle/>
          <a:p>
            <a:pPr>
              <a:defRPr sz="1000" b="0" i="0" u="none" strike="noStrike" baseline="0">
                <a:solidFill>
                  <a:srgbClr val="000101"/>
                </a:solidFill>
                <a:latin typeface="Calibri"/>
                <a:ea typeface="Calibri"/>
                <a:cs typeface="Calibri"/>
              </a:defRPr>
            </a:pPr>
            <a:endParaRPr lang="en-US"/>
          </a:p>
        </c:txPr>
        <c:crossAx val="95221248"/>
        <c:crosses val="autoZero"/>
        <c:crossBetween val="between"/>
        <c:majorUnit val="20000"/>
      </c:valAx>
      <c:spPr>
        <a:noFill/>
        <a:ln w="317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3175">
              <a:solidFill>
                <a:srgbClr val="000000"/>
              </a:solidFill>
            </a14:hiddenLine>
          </a:ext>
        </a:extLst>
      </c:spPr>
    </c:plotArea>
    <c:legend>
      <c:legendPos val="r"/>
      <c:legendEntry>
        <c:idx val="0"/>
        <c:txPr>
          <a:bodyPr/>
          <a:lstStyle/>
          <a:p>
            <a:pPr>
              <a:defRPr sz="1100" b="0" i="0" u="none" strike="noStrike" baseline="0">
                <a:solidFill>
                  <a:srgbClr val="000101"/>
                </a:solidFill>
                <a:latin typeface="Calibri"/>
                <a:ea typeface="Calibri"/>
                <a:cs typeface="Calibri"/>
              </a:defRPr>
            </a:pPr>
            <a:endParaRPr lang="en-US"/>
          </a:p>
        </c:txPr>
      </c:legendEntry>
      <c:legendEntry>
        <c:idx val="1"/>
        <c:txPr>
          <a:bodyPr/>
          <a:lstStyle/>
          <a:p>
            <a:pPr>
              <a:defRPr sz="1100" b="0" i="0" u="none" strike="noStrike" baseline="0">
                <a:solidFill>
                  <a:srgbClr val="000101"/>
                </a:solidFill>
                <a:latin typeface="Calibri"/>
                <a:ea typeface="Calibri"/>
                <a:cs typeface="Calibri"/>
              </a:defRPr>
            </a:pPr>
            <a:endParaRPr lang="en-US"/>
          </a:p>
        </c:txPr>
      </c:legendEntry>
      <c:legendEntry>
        <c:idx val="2"/>
        <c:txPr>
          <a:bodyPr/>
          <a:lstStyle/>
          <a:p>
            <a:pPr>
              <a:defRPr sz="1100" b="0" i="0" u="none" strike="noStrike" baseline="0">
                <a:solidFill>
                  <a:srgbClr val="000101"/>
                </a:solidFill>
                <a:latin typeface="Calibri"/>
                <a:ea typeface="Calibri"/>
                <a:cs typeface="Calibri"/>
              </a:defRPr>
            </a:pPr>
            <a:endParaRPr lang="en-US"/>
          </a:p>
        </c:txPr>
      </c:legendEntry>
      <c:layout>
        <c:manualLayout>
          <c:xMode val="edge"/>
          <c:yMode val="edge"/>
          <c:x val="7.4782897255639927E-2"/>
          <c:y val="1.4553234327412823E-2"/>
          <c:w val="0.90539011163320982"/>
          <c:h val="0.12102466718158771"/>
        </c:manualLayout>
      </c:layout>
      <c:overlay val="1"/>
      <c:spPr>
        <a:noFill/>
        <a:ln>
          <a:noFill/>
          <a:round/>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round/>
            </a14:hiddenLine>
          </a:ext>
        </a:extLst>
      </c:spPr>
      <c:txPr>
        <a:bodyPr/>
        <a:lstStyle/>
        <a:p>
          <a:pPr>
            <a:defRPr sz="750" b="0" i="0" u="none" strike="noStrike"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2284304952126254"/>
          <c:w val="0.98691174341245891"/>
          <c:h val="0.8662420247331778"/>
        </c:manualLayout>
      </c:layout>
      <c:lineChart>
        <c:grouping val="standard"/>
        <c:varyColors val="0"/>
        <c:ser>
          <c:idx val="0"/>
          <c:order val="0"/>
          <c:tx>
            <c:strRef>
              <c:f>'Figure D3.5.'!$B$36</c:f>
              <c:strCache>
                <c:ptCount val="1"/>
                <c:pt idx="0">
                  <c:v>Starting salary  of teacher</c:v>
                </c:pt>
              </c:strCache>
            </c:strRef>
          </c:tx>
          <c:spPr>
            <a:ln w="25400" cap="rnd">
              <a:noFill/>
              <a:round/>
            </a:ln>
            <a:effectLst/>
          </c:spPr>
          <c:marker>
            <c:symbol val="dash"/>
            <c:size val="8"/>
            <c:spPr>
              <a:solidFill>
                <a:schemeClr val="accent1"/>
              </a:solidFill>
              <a:ln w="9525">
                <a:solidFill>
                  <a:schemeClr val="accent1"/>
                </a:solidFill>
              </a:ln>
              <a:effectLst/>
            </c:spPr>
          </c:marker>
          <c:cat>
            <c:strRef>
              <c:f>'Figure D3.5.'!$A$37:$A$80</c:f>
              <c:strCache>
                <c:ptCount val="44"/>
                <c:pt idx="0">
                  <c:v>Luxembourg</c:v>
                </c:pt>
                <c:pt idx="1">
                  <c:v>Germany</c:v>
                </c:pt>
                <c:pt idx="2">
                  <c:v>Switzerland¹</c:v>
                </c:pt>
                <c:pt idx="3">
                  <c:v>Denmark</c:v>
                </c:pt>
                <c:pt idx="4">
                  <c:v>Norway</c:v>
                </c:pt>
                <c:pt idx="5">
                  <c:v>Austria</c:v>
                </c:pt>
                <c:pt idx="6">
                  <c:v>Türkiye</c:v>
                </c:pt>
                <c:pt idx="7">
                  <c:v>Netherlands</c:v>
                </c:pt>
                <c:pt idx="8">
                  <c:v>Australia</c:v>
                </c:pt>
                <c:pt idx="9">
                  <c:v>Spain¹</c:v>
                </c:pt>
                <c:pt idx="10">
                  <c:v>Iceland</c:v>
                </c:pt>
                <c:pt idx="11">
                  <c:v>Flemish Comm. (Belgium)</c:v>
                </c:pt>
                <c:pt idx="12">
                  <c:v>Scotland (UK)</c:v>
                </c:pt>
                <c:pt idx="13">
                  <c:v>Canada</c:v>
                </c:pt>
                <c:pt idx="14">
                  <c:v>French Comm. (Belgium)</c:v>
                </c:pt>
                <c:pt idx="15">
                  <c:v>Sweden</c:v>
                </c:pt>
                <c:pt idx="16">
                  <c:v>United States</c:v>
                </c:pt>
                <c:pt idx="17">
                  <c:v>France</c:v>
                </c:pt>
                <c:pt idx="18">
                  <c:v>Finland</c:v>
                </c:pt>
                <c:pt idx="19">
                  <c:v>Ireland</c:v>
                </c:pt>
                <c:pt idx="20">
                  <c:v>England (UK)</c:v>
                </c:pt>
                <c:pt idx="21">
                  <c:v>Portugal</c:v>
                </c:pt>
                <c:pt idx="22">
                  <c:v>Croatia</c:v>
                </c:pt>
                <c:pt idx="23">
                  <c:v>New Zealand</c:v>
                </c:pt>
                <c:pt idx="24">
                  <c:v>Lithuania</c:v>
                </c:pt>
                <c:pt idx="25">
                  <c:v>Romania</c:v>
                </c:pt>
                <c:pt idx="26">
                  <c:v>Italy</c:v>
                </c:pt>
                <c:pt idx="27">
                  <c:v>Korea</c:v>
                </c:pt>
                <c:pt idx="28">
                  <c:v>Slovenia</c:v>
                </c:pt>
                <c:pt idx="29">
                  <c:v>Japan</c:v>
                </c:pt>
                <c:pt idx="30">
                  <c:v>Israel²</c:v>
                </c:pt>
                <c:pt idx="31">
                  <c:v>Estonia</c:v>
                </c:pt>
                <c:pt idx="32">
                  <c:v>Colombia</c:v>
                </c:pt>
                <c:pt idx="33">
                  <c:v>Hungary</c:v>
                </c:pt>
                <c:pt idx="34">
                  <c:v>Chile</c:v>
                </c:pt>
                <c:pt idx="35">
                  <c:v>Poland</c:v>
                </c:pt>
                <c:pt idx="36">
                  <c:v>Bulgaria</c:v>
                </c:pt>
                <c:pt idx="37">
                  <c:v>Czechia</c:v>
                </c:pt>
                <c:pt idx="38">
                  <c:v>Mexico³</c:v>
                </c:pt>
                <c:pt idx="39">
                  <c:v>Costa Rica</c:v>
                </c:pt>
                <c:pt idx="40">
                  <c:v>Latvia</c:v>
                </c:pt>
                <c:pt idx="41">
                  <c:v>Brazil</c:v>
                </c:pt>
                <c:pt idx="42">
                  <c:v>Slovak Republic</c:v>
                </c:pt>
                <c:pt idx="43">
                  <c:v>Greece</c:v>
                </c:pt>
              </c:strCache>
            </c:strRef>
          </c:cat>
          <c:val>
            <c:numRef>
              <c:f>'Figure D3.5.'!$B$37:$B$80</c:f>
              <c:numCache>
                <c:formatCode>#,##0.00</c:formatCode>
                <c:ptCount val="44"/>
                <c:pt idx="0">
                  <c:v>87900.938581698763</c:v>
                </c:pt>
                <c:pt idx="1">
                  <c:v>78903.527814225381</c:v>
                </c:pt>
                <c:pt idx="2">
                  <c:v>72392.460602982464</c:v>
                </c:pt>
                <c:pt idx="3">
                  <c:v>63553.606916814359</c:v>
                </c:pt>
                <c:pt idx="4">
                  <c:v>61832.824760699346</c:v>
                </c:pt>
                <c:pt idx="5">
                  <c:v>61741.849075569153</c:v>
                </c:pt>
                <c:pt idx="6">
                  <c:v>59765.90897637864</c:v>
                </c:pt>
                <c:pt idx="7">
                  <c:v>58988.030489439443</c:v>
                </c:pt>
                <c:pt idx="8">
                  <c:v>57540.84401775794</c:v>
                </c:pt>
                <c:pt idx="9">
                  <c:v>54487.280654927905</c:v>
                </c:pt>
                <c:pt idx="10">
                  <c:v>51877.784976917537</c:v>
                </c:pt>
                <c:pt idx="11">
                  <c:v>51743.244395192225</c:v>
                </c:pt>
                <c:pt idx="12">
                  <c:v>51284.623708988955</c:v>
                </c:pt>
                <c:pt idx="13">
                  <c:v>50077.02580853054</c:v>
                </c:pt>
                <c:pt idx="14">
                  <c:v>49599.468386016852</c:v>
                </c:pt>
                <c:pt idx="15">
                  <c:v>49419.854380738332</c:v>
                </c:pt>
                <c:pt idx="16">
                  <c:v>49386.390819517845</c:v>
                </c:pt>
                <c:pt idx="17">
                  <c:v>43596.639413800243</c:v>
                </c:pt>
                <c:pt idx="18">
                  <c:v>43381.802578399569</c:v>
                </c:pt>
                <c:pt idx="19">
                  <c:v>41920.351542523305</c:v>
                </c:pt>
                <c:pt idx="20">
                  <c:v>41467.52223528672</c:v>
                </c:pt>
                <c:pt idx="21">
                  <c:v>41321.454984169395</c:v>
                </c:pt>
                <c:pt idx="22">
                  <c:v>40400.699434119248</c:v>
                </c:pt>
                <c:pt idx="23">
                  <c:v>39932.465956252629</c:v>
                </c:pt>
                <c:pt idx="24">
                  <c:v>39107.177147246279</c:v>
                </c:pt>
                <c:pt idx="25">
                  <c:v>38759.080088168987</c:v>
                </c:pt>
                <c:pt idx="26">
                  <c:v>37946.688154066665</c:v>
                </c:pt>
                <c:pt idx="27">
                  <c:v>37772.704771757679</c:v>
                </c:pt>
                <c:pt idx="28">
                  <c:v>36596.517988207408</c:v>
                </c:pt>
                <c:pt idx="29">
                  <c:v>34862.778197339314</c:v>
                </c:pt>
                <c:pt idx="30">
                  <c:v>33504.21941817573</c:v>
                </c:pt>
                <c:pt idx="31">
                  <c:v>32836.380198852341</c:v>
                </c:pt>
                <c:pt idx="32">
                  <c:v>31722.524532434341</c:v>
                </c:pt>
                <c:pt idx="33">
                  <c:v>30256.282993884146</c:v>
                </c:pt>
                <c:pt idx="34">
                  <c:v>29962.858233952342</c:v>
                </c:pt>
                <c:pt idx="35">
                  <c:v>28712.177046481618</c:v>
                </c:pt>
                <c:pt idx="36">
                  <c:v>28399.446724216541</c:v>
                </c:pt>
                <c:pt idx="37">
                  <c:v>27348.172341993217</c:v>
                </c:pt>
                <c:pt idx="38">
                  <c:v>26184.229001618496</c:v>
                </c:pt>
                <c:pt idx="39">
                  <c:v>25886.941708317376</c:v>
                </c:pt>
                <c:pt idx="40">
                  <c:v>25157.146527361481</c:v>
                </c:pt>
                <c:pt idx="41">
                  <c:v>24525.857839741588</c:v>
                </c:pt>
                <c:pt idx="42">
                  <c:v>23371.122628806945</c:v>
                </c:pt>
                <c:pt idx="43">
                  <c:v>23363.215588243842</c:v>
                </c:pt>
              </c:numCache>
            </c:numRef>
          </c:val>
          <c:smooth val="0"/>
          <c:extLst>
            <c:ext xmlns:c16="http://schemas.microsoft.com/office/drawing/2014/chart" uri="{C3380CC4-5D6E-409C-BE32-E72D297353CC}">
              <c16:uniqueId val="{00000000-6DA4-4321-9F38-B74E6990E6C4}"/>
            </c:ext>
          </c:extLst>
        </c:ser>
        <c:ser>
          <c:idx val="2"/>
          <c:order val="1"/>
          <c:tx>
            <c:strRef>
              <c:f>'Figure D3.5.'!$C$36</c:f>
              <c:strCache>
                <c:ptCount val="1"/>
                <c:pt idx="0">
                  <c:v>Salary of teacher after 15 years of experience</c:v>
                </c:pt>
              </c:strCache>
            </c:strRef>
          </c:tx>
          <c:spPr>
            <a:ln w="25400" cap="rnd">
              <a:noFill/>
              <a:round/>
            </a:ln>
            <a:effectLst/>
          </c:spPr>
          <c:marker>
            <c:symbol val="dash"/>
            <c:size val="8"/>
            <c:spPr>
              <a:solidFill>
                <a:schemeClr val="accent3"/>
              </a:solidFill>
              <a:ln w="9525">
                <a:solidFill>
                  <a:schemeClr val="accent3"/>
                </a:solidFill>
              </a:ln>
              <a:effectLst/>
            </c:spPr>
          </c:marker>
          <c:cat>
            <c:strRef>
              <c:f>'Figure D3.5.'!$A$37:$A$80</c:f>
              <c:strCache>
                <c:ptCount val="44"/>
                <c:pt idx="0">
                  <c:v>Luxembourg</c:v>
                </c:pt>
                <c:pt idx="1">
                  <c:v>Germany</c:v>
                </c:pt>
                <c:pt idx="2">
                  <c:v>Switzerland¹</c:v>
                </c:pt>
                <c:pt idx="3">
                  <c:v>Denmark</c:v>
                </c:pt>
                <c:pt idx="4">
                  <c:v>Norway</c:v>
                </c:pt>
                <c:pt idx="5">
                  <c:v>Austria</c:v>
                </c:pt>
                <c:pt idx="6">
                  <c:v>Türkiye</c:v>
                </c:pt>
                <c:pt idx="7">
                  <c:v>Netherlands</c:v>
                </c:pt>
                <c:pt idx="8">
                  <c:v>Australia</c:v>
                </c:pt>
                <c:pt idx="9">
                  <c:v>Spain¹</c:v>
                </c:pt>
                <c:pt idx="10">
                  <c:v>Iceland</c:v>
                </c:pt>
                <c:pt idx="11">
                  <c:v>Flemish Comm. (Belgium)</c:v>
                </c:pt>
                <c:pt idx="12">
                  <c:v>Scotland (UK)</c:v>
                </c:pt>
                <c:pt idx="13">
                  <c:v>Canada</c:v>
                </c:pt>
                <c:pt idx="14">
                  <c:v>French Comm. (Belgium)</c:v>
                </c:pt>
                <c:pt idx="15">
                  <c:v>Sweden</c:v>
                </c:pt>
                <c:pt idx="16">
                  <c:v>United States</c:v>
                </c:pt>
                <c:pt idx="17">
                  <c:v>France</c:v>
                </c:pt>
                <c:pt idx="18">
                  <c:v>Finland</c:v>
                </c:pt>
                <c:pt idx="19">
                  <c:v>Ireland</c:v>
                </c:pt>
                <c:pt idx="20">
                  <c:v>England (UK)</c:v>
                </c:pt>
                <c:pt idx="21">
                  <c:v>Portugal</c:v>
                </c:pt>
                <c:pt idx="22">
                  <c:v>Croatia</c:v>
                </c:pt>
                <c:pt idx="23">
                  <c:v>New Zealand</c:v>
                </c:pt>
                <c:pt idx="24">
                  <c:v>Lithuania</c:v>
                </c:pt>
                <c:pt idx="25">
                  <c:v>Romania</c:v>
                </c:pt>
                <c:pt idx="26">
                  <c:v>Italy</c:v>
                </c:pt>
                <c:pt idx="27">
                  <c:v>Korea</c:v>
                </c:pt>
                <c:pt idx="28">
                  <c:v>Slovenia</c:v>
                </c:pt>
                <c:pt idx="29">
                  <c:v>Japan</c:v>
                </c:pt>
                <c:pt idx="30">
                  <c:v>Israel²</c:v>
                </c:pt>
                <c:pt idx="31">
                  <c:v>Estonia</c:v>
                </c:pt>
                <c:pt idx="32">
                  <c:v>Colombia</c:v>
                </c:pt>
                <c:pt idx="33">
                  <c:v>Hungary</c:v>
                </c:pt>
                <c:pt idx="34">
                  <c:v>Chile</c:v>
                </c:pt>
                <c:pt idx="35">
                  <c:v>Poland</c:v>
                </c:pt>
                <c:pt idx="36">
                  <c:v>Bulgaria</c:v>
                </c:pt>
                <c:pt idx="37">
                  <c:v>Czechia</c:v>
                </c:pt>
                <c:pt idx="38">
                  <c:v>Mexico³</c:v>
                </c:pt>
                <c:pt idx="39">
                  <c:v>Costa Rica</c:v>
                </c:pt>
                <c:pt idx="40">
                  <c:v>Latvia</c:v>
                </c:pt>
                <c:pt idx="41">
                  <c:v>Brazil</c:v>
                </c:pt>
                <c:pt idx="42">
                  <c:v>Slovak Republic</c:v>
                </c:pt>
                <c:pt idx="43">
                  <c:v>Greece</c:v>
                </c:pt>
              </c:strCache>
            </c:strRef>
          </c:cat>
          <c:val>
            <c:numRef>
              <c:f>'Figure D3.5.'!$C$37:$C$80</c:f>
              <c:numCache>
                <c:formatCode>#,##0.00</c:formatCode>
                <c:ptCount val="44"/>
                <c:pt idx="0">
                  <c:v>128335.37099494097</c:v>
                </c:pt>
                <c:pt idx="1">
                  <c:v>95657.337265691589</c:v>
                </c:pt>
                <c:pt idx="2">
                  <c:v>#N/A</c:v>
                </c:pt>
                <c:pt idx="3">
                  <c:v>73204.394628663096</c:v>
                </c:pt>
                <c:pt idx="4">
                  <c:v>63618.572613102588</c:v>
                </c:pt>
                <c:pt idx="5">
                  <c:v>73272.820201200404</c:v>
                </c:pt>
                <c:pt idx="6">
                  <c:v>67090.783704966379</c:v>
                </c:pt>
                <c:pt idx="7">
                  <c:v>96249.52705553027</c:v>
                </c:pt>
                <c:pt idx="8">
                  <c:v>82054.238463486021</c:v>
                </c:pt>
                <c:pt idx="9">
                  <c:v>63224.595022991794</c:v>
                </c:pt>
                <c:pt idx="10">
                  <c:v>54662.750675409246</c:v>
                </c:pt>
                <c:pt idx="11">
                  <c:v>72923.851075756291</c:v>
                </c:pt>
                <c:pt idx="12">
                  <c:v>64368.295805225709</c:v>
                </c:pt>
                <c:pt idx="13">
                  <c:v>86431.856736238638</c:v>
                </c:pt>
                <c:pt idx="14">
                  <c:v>69736.427440374246</c:v>
                </c:pt>
                <c:pt idx="15">
                  <c:v>56832.832537849084</c:v>
                </c:pt>
                <c:pt idx="16">
                  <c:v>72721.434012770886</c:v>
                </c:pt>
                <c:pt idx="17">
                  <c:v>49462.065906482916</c:v>
                </c:pt>
                <c:pt idx="18">
                  <c:v>53218.473609106586</c:v>
                </c:pt>
                <c:pt idx="19">
                  <c:v>70178.02312048708</c:v>
                </c:pt>
                <c:pt idx="20">
                  <c:v>63995.088105108123</c:v>
                </c:pt>
                <c:pt idx="21">
                  <c:v>52740.279259352668</c:v>
                </c:pt>
                <c:pt idx="22">
                  <c:v>43214.682609148898</c:v>
                </c:pt>
                <c:pt idx="23">
                  <c:v>63757.554606079633</c:v>
                </c:pt>
                <c:pt idx="24">
                  <c:v>44970.327630508138</c:v>
                </c:pt>
                <c:pt idx="25">
                  <c:v>50375.980915091495</c:v>
                </c:pt>
                <c:pt idx="26">
                  <c:v>45592.616718502512</c:v>
                </c:pt>
                <c:pt idx="27">
                  <c:v>65764.841564795541</c:v>
                </c:pt>
                <c:pt idx="28">
                  <c:v>56322.893858505333</c:v>
                </c:pt>
                <c:pt idx="29">
                  <c:v>54168.458928232547</c:v>
                </c:pt>
                <c:pt idx="30">
                  <c:v>43928.269320363754</c:v>
                </c:pt>
                <c:pt idx="31">
                  <c:v>#N/A</c:v>
                </c:pt>
                <c:pt idx="32">
                  <c:v>57852.670769884571</c:v>
                </c:pt>
                <c:pt idx="33">
                  <c:v>34428.994685054866</c:v>
                </c:pt>
                <c:pt idx="34">
                  <c:v>44968.958949115506</c:v>
                </c:pt>
                <c:pt idx="35">
                  <c:v>41355.368429643575</c:v>
                </c:pt>
                <c:pt idx="36">
                  <c:v>30422.504990593545</c:v>
                </c:pt>
                <c:pt idx="37">
                  <c:v>30358.980306249352</c:v>
                </c:pt>
                <c:pt idx="38">
                  <c:v>40401.243364051348</c:v>
                </c:pt>
                <c:pt idx="39">
                  <c:v>32670.176366579552</c:v>
                </c:pt>
                <c:pt idx="40">
                  <c:v>#N/A</c:v>
                </c:pt>
                <c:pt idx="41">
                  <c:v>#N/A</c:v>
                </c:pt>
                <c:pt idx="42">
                  <c:v>26912.506686206878</c:v>
                </c:pt>
                <c:pt idx="43">
                  <c:v>30626.604041029252</c:v>
                </c:pt>
              </c:numCache>
            </c:numRef>
          </c:val>
          <c:smooth val="0"/>
          <c:extLst>
            <c:ext xmlns:c16="http://schemas.microsoft.com/office/drawing/2014/chart" uri="{C3380CC4-5D6E-409C-BE32-E72D297353CC}">
              <c16:uniqueId val="{00000001-6DA4-4321-9F38-B74E6990E6C4}"/>
            </c:ext>
          </c:extLst>
        </c:ser>
        <c:ser>
          <c:idx val="3"/>
          <c:order val="2"/>
          <c:tx>
            <c:strRef>
              <c:f>'Figure D3.5.'!$D$36</c:f>
              <c:strCache>
                <c:ptCount val="1"/>
                <c:pt idx="0">
                  <c:v>Minimum salary  of school head</c:v>
                </c:pt>
              </c:strCache>
            </c:strRef>
          </c:tx>
          <c:spPr>
            <a:ln w="25400" cap="rnd">
              <a:noFill/>
              <a:round/>
            </a:ln>
            <a:effectLst/>
          </c:spPr>
          <c:marker>
            <c:symbol val="diamond"/>
            <c:size val="8"/>
            <c:spPr>
              <a:solidFill>
                <a:schemeClr val="accent4"/>
              </a:solidFill>
              <a:ln w="9525">
                <a:solidFill>
                  <a:schemeClr val="accent4"/>
                </a:solidFill>
              </a:ln>
              <a:effectLst/>
            </c:spPr>
          </c:marker>
          <c:cat>
            <c:strRef>
              <c:f>'Figure D3.5.'!$A$37:$A$80</c:f>
              <c:strCache>
                <c:ptCount val="44"/>
                <c:pt idx="0">
                  <c:v>Luxembourg</c:v>
                </c:pt>
                <c:pt idx="1">
                  <c:v>Germany</c:v>
                </c:pt>
                <c:pt idx="2">
                  <c:v>Switzerland¹</c:v>
                </c:pt>
                <c:pt idx="3">
                  <c:v>Denmark</c:v>
                </c:pt>
                <c:pt idx="4">
                  <c:v>Norway</c:v>
                </c:pt>
                <c:pt idx="5">
                  <c:v>Austria</c:v>
                </c:pt>
                <c:pt idx="6">
                  <c:v>Türkiye</c:v>
                </c:pt>
                <c:pt idx="7">
                  <c:v>Netherlands</c:v>
                </c:pt>
                <c:pt idx="8">
                  <c:v>Australia</c:v>
                </c:pt>
                <c:pt idx="9">
                  <c:v>Spain¹</c:v>
                </c:pt>
                <c:pt idx="10">
                  <c:v>Iceland</c:v>
                </c:pt>
                <c:pt idx="11">
                  <c:v>Flemish Comm. (Belgium)</c:v>
                </c:pt>
                <c:pt idx="12">
                  <c:v>Scotland (UK)</c:v>
                </c:pt>
                <c:pt idx="13">
                  <c:v>Canada</c:v>
                </c:pt>
                <c:pt idx="14">
                  <c:v>French Comm. (Belgium)</c:v>
                </c:pt>
                <c:pt idx="15">
                  <c:v>Sweden</c:v>
                </c:pt>
                <c:pt idx="16">
                  <c:v>United States</c:v>
                </c:pt>
                <c:pt idx="17">
                  <c:v>France</c:v>
                </c:pt>
                <c:pt idx="18">
                  <c:v>Finland</c:v>
                </c:pt>
                <c:pt idx="19">
                  <c:v>Ireland</c:v>
                </c:pt>
                <c:pt idx="20">
                  <c:v>England (UK)</c:v>
                </c:pt>
                <c:pt idx="21">
                  <c:v>Portugal</c:v>
                </c:pt>
                <c:pt idx="22">
                  <c:v>Croatia</c:v>
                </c:pt>
                <c:pt idx="23">
                  <c:v>New Zealand</c:v>
                </c:pt>
                <c:pt idx="24">
                  <c:v>Lithuania</c:v>
                </c:pt>
                <c:pt idx="25">
                  <c:v>Romania</c:v>
                </c:pt>
                <c:pt idx="26">
                  <c:v>Italy</c:v>
                </c:pt>
                <c:pt idx="27">
                  <c:v>Korea</c:v>
                </c:pt>
                <c:pt idx="28">
                  <c:v>Slovenia</c:v>
                </c:pt>
                <c:pt idx="29">
                  <c:v>Japan</c:v>
                </c:pt>
                <c:pt idx="30">
                  <c:v>Israel²</c:v>
                </c:pt>
                <c:pt idx="31">
                  <c:v>Estonia</c:v>
                </c:pt>
                <c:pt idx="32">
                  <c:v>Colombia</c:v>
                </c:pt>
                <c:pt idx="33">
                  <c:v>Hungary</c:v>
                </c:pt>
                <c:pt idx="34">
                  <c:v>Chile</c:v>
                </c:pt>
                <c:pt idx="35">
                  <c:v>Poland</c:v>
                </c:pt>
                <c:pt idx="36">
                  <c:v>Bulgaria</c:v>
                </c:pt>
                <c:pt idx="37">
                  <c:v>Czechia</c:v>
                </c:pt>
                <c:pt idx="38">
                  <c:v>Mexico³</c:v>
                </c:pt>
                <c:pt idx="39">
                  <c:v>Costa Rica</c:v>
                </c:pt>
                <c:pt idx="40">
                  <c:v>Latvia</c:v>
                </c:pt>
                <c:pt idx="41">
                  <c:v>Brazil</c:v>
                </c:pt>
                <c:pt idx="42">
                  <c:v>Slovak Republic</c:v>
                </c:pt>
                <c:pt idx="43">
                  <c:v>Greece</c:v>
                </c:pt>
              </c:strCache>
            </c:strRef>
          </c:cat>
          <c:val>
            <c:numRef>
              <c:f>'Figure D3.5.'!$D$37:$D$80</c:f>
              <c:numCache>
                <c:formatCode>#,##0.00</c:formatCode>
                <c:ptCount val="44"/>
                <c:pt idx="0">
                  <c:v>#N/A</c:v>
                </c:pt>
                <c:pt idx="1">
                  <c:v>#N/A</c:v>
                </c:pt>
                <c:pt idx="2">
                  <c:v>#N/A</c:v>
                </c:pt>
                <c:pt idx="3">
                  <c:v>79397.333597660705</c:v>
                </c:pt>
                <c:pt idx="4">
                  <c:v>#N/A</c:v>
                </c:pt>
                <c:pt idx="5">
                  <c:v>67455.86363976603</c:v>
                </c:pt>
                <c:pt idx="6">
                  <c:v>63384.798503097009</c:v>
                </c:pt>
                <c:pt idx="7">
                  <c:v>60850.827303674916</c:v>
                </c:pt>
                <c:pt idx="8">
                  <c:v>106794.41910097346</c:v>
                </c:pt>
                <c:pt idx="9">
                  <c:v>63047.607382865695</c:v>
                </c:pt>
                <c:pt idx="10">
                  <c:v>60154.597484011982</c:v>
                </c:pt>
                <c:pt idx="11">
                  <c:v>76462.777980125175</c:v>
                </c:pt>
                <c:pt idx="12">
                  <c:v>79596.240099629067</c:v>
                </c:pt>
                <c:pt idx="13">
                  <c:v>92187.707978723483</c:v>
                </c:pt>
                <c:pt idx="14">
                  <c:v>56487.452664213823</c:v>
                </c:pt>
                <c:pt idx="15">
                  <c:v>81130.92760837877</c:v>
                </c:pt>
                <c:pt idx="16">
                  <c:v>107715.76401225154</c:v>
                </c:pt>
                <c:pt idx="17">
                  <c:v>56865.872211383226</c:v>
                </c:pt>
                <c:pt idx="18">
                  <c:v>60110.35926435548</c:v>
                </c:pt>
                <c:pt idx="19">
                  <c:v>57287.709691200704</c:v>
                </c:pt>
                <c:pt idx="20">
                  <c:v>72640.397660161616</c:v>
                </c:pt>
                <c:pt idx="21">
                  <c:v>50560.802129378128</c:v>
                </c:pt>
                <c:pt idx="22">
                  <c:v>54791.713790614289</c:v>
                </c:pt>
                <c:pt idx="23">
                  <c:v>76833.973817210121</c:v>
                </c:pt>
                <c:pt idx="24">
                  <c:v>71577.619078099146</c:v>
                </c:pt>
                <c:pt idx="25">
                  <c:v>67957.667259771319</c:v>
                </c:pt>
                <c:pt idx="26">
                  <c:v>110847.28094800173</c:v>
                </c:pt>
                <c:pt idx="27">
                  <c:v>#N/A</c:v>
                </c:pt>
                <c:pt idx="28">
                  <c:v>64104.394748279898</c:v>
                </c:pt>
                <c:pt idx="29">
                  <c:v>67703.419875434862</c:v>
                </c:pt>
                <c:pt idx="30">
                  <c:v>72858.357881403572</c:v>
                </c:pt>
                <c:pt idx="31">
                  <c:v>#N/A</c:v>
                </c:pt>
                <c:pt idx="32">
                  <c:v>31957.668540799728</c:v>
                </c:pt>
                <c:pt idx="33">
                  <c:v>43086.134474365193</c:v>
                </c:pt>
                <c:pt idx="34">
                  <c:v>40844.306633535016</c:v>
                </c:pt>
                <c:pt idx="35">
                  <c:v>44835.406111390068</c:v>
                </c:pt>
                <c:pt idx="36">
                  <c:v>34591.231115249182</c:v>
                </c:pt>
                <c:pt idx="37">
                  <c:v>31642.75536878634</c:v>
                </c:pt>
                <c:pt idx="38">
                  <c:v>32948.111646098965</c:v>
                </c:pt>
                <c:pt idx="39">
                  <c:v>22104.96365122854</c:v>
                </c:pt>
                <c:pt idx="40">
                  <c:v>27952.385030401645</c:v>
                </c:pt>
                <c:pt idx="41">
                  <c:v>#N/A</c:v>
                </c:pt>
                <c:pt idx="42">
                  <c:v>32893.622658150794</c:v>
                </c:pt>
                <c:pt idx="43">
                  <c:v>31064.322365867545</c:v>
                </c:pt>
              </c:numCache>
            </c:numRef>
          </c:val>
          <c:smooth val="0"/>
          <c:extLst>
            <c:ext xmlns:c16="http://schemas.microsoft.com/office/drawing/2014/chart" uri="{C3380CC4-5D6E-409C-BE32-E72D297353CC}">
              <c16:uniqueId val="{00000002-6DA4-4321-9F38-B74E6990E6C4}"/>
            </c:ext>
          </c:extLst>
        </c:ser>
        <c:ser>
          <c:idx val="4"/>
          <c:order val="3"/>
          <c:tx>
            <c:strRef>
              <c:f>'Figure D3.5.'!$E$36</c:f>
              <c:strCache>
                <c:ptCount val="1"/>
                <c:pt idx="0">
                  <c:v>Maximum salary of school head</c:v>
                </c:pt>
              </c:strCache>
            </c:strRef>
          </c:tx>
          <c:spPr>
            <a:ln w="25400" cap="rnd">
              <a:noFill/>
              <a:round/>
            </a:ln>
            <a:effectLst/>
          </c:spPr>
          <c:marker>
            <c:symbol val="diamond"/>
            <c:size val="8"/>
            <c:spPr>
              <a:solidFill>
                <a:schemeClr val="accent5"/>
              </a:solidFill>
              <a:ln w="9525">
                <a:solidFill>
                  <a:schemeClr val="accent5"/>
                </a:solidFill>
              </a:ln>
              <a:effectLst/>
            </c:spPr>
          </c:marker>
          <c:cat>
            <c:strRef>
              <c:f>'Figure D3.5.'!$A$37:$A$80</c:f>
              <c:strCache>
                <c:ptCount val="44"/>
                <c:pt idx="0">
                  <c:v>Luxembourg</c:v>
                </c:pt>
                <c:pt idx="1">
                  <c:v>Germany</c:v>
                </c:pt>
                <c:pt idx="2">
                  <c:v>Switzerland¹</c:v>
                </c:pt>
                <c:pt idx="3">
                  <c:v>Denmark</c:v>
                </c:pt>
                <c:pt idx="4">
                  <c:v>Norway</c:v>
                </c:pt>
                <c:pt idx="5">
                  <c:v>Austria</c:v>
                </c:pt>
                <c:pt idx="6">
                  <c:v>Türkiye</c:v>
                </c:pt>
                <c:pt idx="7">
                  <c:v>Netherlands</c:v>
                </c:pt>
                <c:pt idx="8">
                  <c:v>Australia</c:v>
                </c:pt>
                <c:pt idx="9">
                  <c:v>Spain¹</c:v>
                </c:pt>
                <c:pt idx="10">
                  <c:v>Iceland</c:v>
                </c:pt>
                <c:pt idx="11">
                  <c:v>Flemish Comm. (Belgium)</c:v>
                </c:pt>
                <c:pt idx="12">
                  <c:v>Scotland (UK)</c:v>
                </c:pt>
                <c:pt idx="13">
                  <c:v>Canada</c:v>
                </c:pt>
                <c:pt idx="14">
                  <c:v>French Comm. (Belgium)</c:v>
                </c:pt>
                <c:pt idx="15">
                  <c:v>Sweden</c:v>
                </c:pt>
                <c:pt idx="16">
                  <c:v>United States</c:v>
                </c:pt>
                <c:pt idx="17">
                  <c:v>France</c:v>
                </c:pt>
                <c:pt idx="18">
                  <c:v>Finland</c:v>
                </c:pt>
                <c:pt idx="19">
                  <c:v>Ireland</c:v>
                </c:pt>
                <c:pt idx="20">
                  <c:v>England (UK)</c:v>
                </c:pt>
                <c:pt idx="21">
                  <c:v>Portugal</c:v>
                </c:pt>
                <c:pt idx="22">
                  <c:v>Croatia</c:v>
                </c:pt>
                <c:pt idx="23">
                  <c:v>New Zealand</c:v>
                </c:pt>
                <c:pt idx="24">
                  <c:v>Lithuania</c:v>
                </c:pt>
                <c:pt idx="25">
                  <c:v>Romania</c:v>
                </c:pt>
                <c:pt idx="26">
                  <c:v>Italy</c:v>
                </c:pt>
                <c:pt idx="27">
                  <c:v>Korea</c:v>
                </c:pt>
                <c:pt idx="28">
                  <c:v>Slovenia</c:v>
                </c:pt>
                <c:pt idx="29">
                  <c:v>Japan</c:v>
                </c:pt>
                <c:pt idx="30">
                  <c:v>Israel²</c:v>
                </c:pt>
                <c:pt idx="31">
                  <c:v>Estonia</c:v>
                </c:pt>
                <c:pt idx="32">
                  <c:v>Colombia</c:v>
                </c:pt>
                <c:pt idx="33">
                  <c:v>Hungary</c:v>
                </c:pt>
                <c:pt idx="34">
                  <c:v>Chile</c:v>
                </c:pt>
                <c:pt idx="35">
                  <c:v>Poland</c:v>
                </c:pt>
                <c:pt idx="36">
                  <c:v>Bulgaria</c:v>
                </c:pt>
                <c:pt idx="37">
                  <c:v>Czechia</c:v>
                </c:pt>
                <c:pt idx="38">
                  <c:v>Mexico³</c:v>
                </c:pt>
                <c:pt idx="39">
                  <c:v>Costa Rica</c:v>
                </c:pt>
                <c:pt idx="40">
                  <c:v>Latvia</c:v>
                </c:pt>
                <c:pt idx="41">
                  <c:v>Brazil</c:v>
                </c:pt>
                <c:pt idx="42">
                  <c:v>Slovak Republic</c:v>
                </c:pt>
                <c:pt idx="43">
                  <c:v>Greece</c:v>
                </c:pt>
              </c:strCache>
            </c:strRef>
          </c:cat>
          <c:val>
            <c:numRef>
              <c:f>'Figure D3.5.'!$E$37:$E$80</c:f>
              <c:numCache>
                <c:formatCode>#,##0.00</c:formatCode>
                <c:ptCount val="44"/>
                <c:pt idx="0">
                  <c:v>#N/A</c:v>
                </c:pt>
                <c:pt idx="1">
                  <c:v>#N/A</c:v>
                </c:pt>
                <c:pt idx="2">
                  <c:v>#N/A</c:v>
                </c:pt>
                <c:pt idx="3">
                  <c:v>93174.001634827553</c:v>
                </c:pt>
                <c:pt idx="4">
                  <c:v>#N/A</c:v>
                </c:pt>
                <c:pt idx="5">
                  <c:v>135132.21526567359</c:v>
                </c:pt>
                <c:pt idx="6">
                  <c:v>78925.76888273457</c:v>
                </c:pt>
                <c:pt idx="7">
                  <c:v>131588.48307862607</c:v>
                </c:pt>
                <c:pt idx="8">
                  <c:v>152929.70650635168</c:v>
                </c:pt>
                <c:pt idx="9">
                  <c:v>96158.862832212515</c:v>
                </c:pt>
                <c:pt idx="10">
                  <c:v>111213.76363830997</c:v>
                </c:pt>
                <c:pt idx="11">
                  <c:v>119936.04099988892</c:v>
                </c:pt>
                <c:pt idx="12">
                  <c:v>147332.76883996613</c:v>
                </c:pt>
                <c:pt idx="13">
                  <c:v>109332.98260543239</c:v>
                </c:pt>
                <c:pt idx="14">
                  <c:v>107837.81898776357</c:v>
                </c:pt>
                <c:pt idx="15">
                  <c:v>96094.161295880098</c:v>
                </c:pt>
                <c:pt idx="16">
                  <c:v>129128.5718466734</c:v>
                </c:pt>
                <c:pt idx="17">
                  <c:v>79207.385554665481</c:v>
                </c:pt>
                <c:pt idx="18">
                  <c:v>82394.646306675204</c:v>
                </c:pt>
                <c:pt idx="19">
                  <c:v>123113.54208976708</c:v>
                </c:pt>
                <c:pt idx="20">
                  <c:v>176532.59280364591</c:v>
                </c:pt>
                <c:pt idx="21">
                  <c:v>103336.86639242858</c:v>
                </c:pt>
                <c:pt idx="22">
                  <c:v>73580.823388951074</c:v>
                </c:pt>
                <c:pt idx="23">
                  <c:v>101920.27961646498</c:v>
                </c:pt>
                <c:pt idx="24">
                  <c:v>84770.622068196157</c:v>
                </c:pt>
                <c:pt idx="25">
                  <c:v>67957.667259771319</c:v>
                </c:pt>
                <c:pt idx="26">
                  <c:v>122574.47510991557</c:v>
                </c:pt>
                <c:pt idx="27">
                  <c:v>117395.91768842442</c:v>
                </c:pt>
                <c:pt idx="28">
                  <c:v>87148.194618709051</c:v>
                </c:pt>
                <c:pt idx="29">
                  <c:v>74714.129034133744</c:v>
                </c:pt>
                <c:pt idx="30">
                  <c:v>103377.63574383248</c:v>
                </c:pt>
                <c:pt idx="31">
                  <c:v>#N/A</c:v>
                </c:pt>
                <c:pt idx="32">
                  <c:v>155804.36792779385</c:v>
                </c:pt>
                <c:pt idx="33">
                  <c:v>74840.140585542671</c:v>
                </c:pt>
                <c:pt idx="34">
                  <c:v>118205.47137953405</c:v>
                </c:pt>
                <c:pt idx="35">
                  <c:v>48865.840143202578</c:v>
                </c:pt>
                <c:pt idx="36">
                  <c:v>#N/A</c:v>
                </c:pt>
                <c:pt idx="37">
                  <c:v>59814.718223221862</c:v>
                </c:pt>
                <c:pt idx="38">
                  <c:v>95005.505428827688</c:v>
                </c:pt>
                <c:pt idx="39">
                  <c:v>68889.885112089032</c:v>
                </c:pt>
                <c:pt idx="40">
                  <c:v>#N/A</c:v>
                </c:pt>
                <c:pt idx="41">
                  <c:v>#N/A</c:v>
                </c:pt>
                <c:pt idx="42">
                  <c:v>54086.592876653522</c:v>
                </c:pt>
                <c:pt idx="43">
                  <c:v>53278.52735141087</c:v>
                </c:pt>
              </c:numCache>
            </c:numRef>
          </c:val>
          <c:smooth val="0"/>
          <c:extLst>
            <c:ext xmlns:c16="http://schemas.microsoft.com/office/drawing/2014/chart" uri="{C3380CC4-5D6E-409C-BE32-E72D297353CC}">
              <c16:uniqueId val="{00000003-6DA4-4321-9F38-B74E6990E6C4}"/>
            </c:ext>
          </c:extLst>
        </c:ser>
        <c:dLbls>
          <c:showLegendKey val="0"/>
          <c:showVal val="0"/>
          <c:showCatName val="0"/>
          <c:showSerName val="0"/>
          <c:showPercent val="0"/>
          <c:showBubbleSize val="0"/>
        </c:dLbls>
        <c:hiLowLines>
          <c:spPr>
            <a:ln w="6350" cap="flat" cmpd="sng" algn="ctr">
              <a:solidFill>
                <a:srgbClr val="000000"/>
              </a:solidFill>
              <a:round/>
            </a:ln>
            <a:effectLst/>
          </c:spPr>
        </c:hiLowLines>
        <c:marker val="1"/>
        <c:smooth val="0"/>
        <c:axId val="1510429360"/>
        <c:axId val="1549677984"/>
        <c:extLst/>
      </c:lineChart>
      <c:catAx>
        <c:axId val="151042936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549677984"/>
        <c:crossesAt val="1"/>
        <c:auto val="1"/>
        <c:lblAlgn val="ctr"/>
        <c:lblOffset val="0"/>
        <c:tickLblSkip val="1"/>
        <c:noMultiLvlLbl val="0"/>
      </c:catAx>
      <c:valAx>
        <c:axId val="1549677984"/>
        <c:scaling>
          <c:orientation val="minMax"/>
          <c:max val="200000"/>
          <c:min val="0"/>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USD</a:t>
                </a:r>
              </a:p>
            </c:rich>
          </c:tx>
          <c:layout>
            <c:manualLayout>
              <c:xMode val="edge"/>
              <c:yMode val="edge"/>
              <c:x val="1.9166051329668966E-2"/>
              <c:y val="8.0042788800770523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 ##0"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10429360"/>
        <c:crosses val="autoZero"/>
        <c:crossBetween val="between"/>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7.1052744128190723E-2"/>
          <c:y val="1.4553234327412823E-2"/>
          <c:w val="0.9096078967875888"/>
          <c:h val="0.11780261244382723"/>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9.0986362782004643E-2"/>
          <c:w val="0.98691174341245891"/>
          <c:h val="0.89809871147243581"/>
        </c:manualLayout>
      </c:layout>
      <c:barChart>
        <c:barDir val="col"/>
        <c:grouping val="clustered"/>
        <c:varyColors val="0"/>
        <c:ser>
          <c:idx val="0"/>
          <c:order val="0"/>
          <c:tx>
            <c:strRef>
              <c:f>'Figure A1 - attainment'!$F$45</c:f>
              <c:strCache>
                <c:ptCount val="1"/>
                <c:pt idx="0">
                  <c:v>2024</c:v>
                </c:pt>
              </c:strCache>
            </c:strRef>
          </c:tx>
          <c:spPr>
            <a:solidFill>
              <a:schemeClr val="accent1"/>
            </a:solidFill>
            <a:ln w="6350">
              <a:noFill/>
              <a:prstDash val="solid"/>
            </a:ln>
            <a:effectLst/>
            <a:extLst>
              <a:ext uri="{91240B29-F687-4F45-9708-019B960494DF}">
                <a14:hiddenLine xmlns:a14="http://schemas.microsoft.com/office/drawing/2010/main" w="6350" cap="rnd">
                  <a:solidFill>
                    <a:sysClr val="windowText" lastClr="000000"/>
                  </a:solidFill>
                  <a:prstDash val="solid"/>
                  <a:round/>
                </a14:hiddenLine>
              </a:ext>
            </a:extLst>
          </c:spPr>
          <c:invertIfNegative val="0"/>
          <c:dPt>
            <c:idx val="13"/>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0-8267-46E6-B956-06BEB3DA3D27}"/>
              </c:ext>
            </c:extLst>
          </c:dPt>
          <c:dPt>
            <c:idx val="17"/>
            <c:invertIfNegative val="0"/>
            <c:bubble3D val="0"/>
            <c:spPr>
              <a:solidFill>
                <a:srgbClr val="F25602"/>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2-8267-46E6-B956-06BEB3DA3D27}"/>
              </c:ext>
            </c:extLst>
          </c:dPt>
          <c:dPt>
            <c:idx val="21"/>
            <c:invertIfNegative val="0"/>
            <c:bubble3D val="0"/>
            <c:spPr>
              <a:solidFill>
                <a:srgbClr val="AC147A"/>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4-8267-46E6-B956-06BEB3DA3D27}"/>
              </c:ext>
            </c:extLst>
          </c:dPt>
          <c:dPt>
            <c:idx val="22"/>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6-8267-46E6-B956-06BEB3DA3D27}"/>
              </c:ext>
            </c:extLst>
          </c:dPt>
          <c:dPt>
            <c:idx val="23"/>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8-8267-46E6-B956-06BEB3DA3D27}"/>
              </c:ext>
            </c:extLst>
          </c:dPt>
          <c:dPt>
            <c:idx val="27"/>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A-8267-46E6-B956-06BEB3DA3D27}"/>
              </c:ext>
            </c:extLst>
          </c:dPt>
          <c:dPt>
            <c:idx val="29"/>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C-8267-46E6-B956-06BEB3DA3D27}"/>
              </c:ext>
            </c:extLst>
          </c:dPt>
          <c:dPt>
            <c:idx val="30"/>
            <c:invertIfNegative val="0"/>
            <c:bubble3D val="0"/>
            <c:spPr>
              <a:solidFill>
                <a:schemeClr val="accent1"/>
              </a:solidFill>
              <a:ln w="6350" cap="rnd">
                <a:noFill/>
                <a:prstDash val="solid"/>
                <a:round/>
              </a:ln>
              <a:effectLst/>
              <a:extLst>
                <a:ext uri="{91240B29-F687-4F45-9708-019B960494DF}">
                  <a14:hiddenLine xmlns:a14="http://schemas.microsoft.com/office/drawing/2010/main" w="6350" cap="rnd">
                    <a:solidFill>
                      <a:sysClr val="windowText" lastClr="000000"/>
                    </a:solidFill>
                    <a:prstDash val="solid"/>
                    <a:round/>
                  </a14:hiddenLine>
                </a:ext>
              </a:extLst>
            </c:spPr>
            <c:extLst>
              <c:ext xmlns:c16="http://schemas.microsoft.com/office/drawing/2014/chart" uri="{C3380CC4-5D6E-409C-BE32-E72D297353CC}">
                <c16:uniqueId val="{0000001E-8267-46E6-B956-06BEB3DA3D27}"/>
              </c:ext>
            </c:extLst>
          </c:dPt>
          <c:cat>
            <c:strRef>
              <c:f>'Figure A1 - attainment'!$D$46:$D$83</c:f>
              <c:strCache>
                <c:ptCount val="38"/>
                <c:pt idx="0">
                  <c:v>Korea</c:v>
                </c:pt>
                <c:pt idx="1">
                  <c:v>Canada</c:v>
                </c:pt>
                <c:pt idx="2">
                  <c:v>Ireland</c:v>
                </c:pt>
                <c:pt idx="3">
                  <c:v>Luxembourg</c:v>
                </c:pt>
                <c:pt idx="4">
                  <c:v>United Kingdom</c:v>
                </c:pt>
                <c:pt idx="5">
                  <c:v>Norway</c:v>
                </c:pt>
                <c:pt idx="6">
                  <c:v>Lithuania</c:v>
                </c:pt>
                <c:pt idx="7">
                  <c:v>Australia</c:v>
                </c:pt>
                <c:pt idx="8">
                  <c:v>Japan</c:v>
                </c:pt>
                <c:pt idx="9">
                  <c:v>Sweden</c:v>
                </c:pt>
                <c:pt idx="10">
                  <c:v>Netherlands</c:v>
                </c:pt>
                <c:pt idx="11">
                  <c:v>France</c:v>
                </c:pt>
                <c:pt idx="12">
                  <c:v>Spain</c:v>
                </c:pt>
                <c:pt idx="13">
                  <c:v>United States</c:v>
                </c:pt>
                <c:pt idx="14">
                  <c:v>Denmark</c:v>
                </c:pt>
                <c:pt idx="15">
                  <c:v>Switzerland</c:v>
                </c:pt>
                <c:pt idx="16">
                  <c:v>Belgium</c:v>
                </c:pt>
                <c:pt idx="17">
                  <c:v>OECD average</c:v>
                </c:pt>
                <c:pt idx="18">
                  <c:v>New Zealand</c:v>
                </c:pt>
                <c:pt idx="19">
                  <c:v>Israel</c:v>
                </c:pt>
                <c:pt idx="20">
                  <c:v>Poland</c:v>
                </c:pt>
                <c:pt idx="21">
                  <c:v>EU25 average</c:v>
                </c:pt>
                <c:pt idx="22">
                  <c:v>Latvia</c:v>
                </c:pt>
                <c:pt idx="23">
                  <c:v>Greece</c:v>
                </c:pt>
                <c:pt idx="24">
                  <c:v>Austria</c:v>
                </c:pt>
                <c:pt idx="25">
                  <c:v>Türkiye</c:v>
                </c:pt>
                <c:pt idx="26">
                  <c:v>Iceland</c:v>
                </c:pt>
                <c:pt idx="27">
                  <c:v>Estonia</c:v>
                </c:pt>
                <c:pt idx="28">
                  <c:v>Portugal</c:v>
                </c:pt>
                <c:pt idx="29">
                  <c:v>Slovenia</c:v>
                </c:pt>
                <c:pt idx="30">
                  <c:v>Chile</c:v>
                </c:pt>
                <c:pt idx="31">
                  <c:v>Germany</c:v>
                </c:pt>
                <c:pt idx="32">
                  <c:v>Finland</c:v>
                </c:pt>
                <c:pt idx="33">
                  <c:v>Slovak Republic</c:v>
                </c:pt>
                <c:pt idx="34">
                  <c:v>Colombia</c:v>
                </c:pt>
                <c:pt idx="35">
                  <c:v>Costa Rica</c:v>
                </c:pt>
                <c:pt idx="36">
                  <c:v>Czechia</c:v>
                </c:pt>
                <c:pt idx="37">
                  <c:v>Hungary</c:v>
                </c:pt>
              </c:strCache>
            </c:strRef>
          </c:cat>
          <c:val>
            <c:numRef>
              <c:f>'Figure A1 - attainment'!$F$46:$F$83</c:f>
              <c:numCache>
                <c:formatCode>_(* #,##0_);_(* \(#,##0\);_(* "-"??_);_(@_)</c:formatCode>
                <c:ptCount val="38"/>
                <c:pt idx="0">
                  <c:v>70.551895141601506</c:v>
                </c:pt>
                <c:pt idx="1">
                  <c:v>68.856040954589801</c:v>
                </c:pt>
                <c:pt idx="2">
                  <c:v>66.185279846191406</c:v>
                </c:pt>
                <c:pt idx="3">
                  <c:v>64.754295349121094</c:v>
                </c:pt>
                <c:pt idx="4">
                  <c:v>60.3239936828613</c:v>
                </c:pt>
                <c:pt idx="5">
                  <c:v>59.049079895019503</c:v>
                </c:pt>
                <c:pt idx="6">
                  <c:v>58.297805786132798</c:v>
                </c:pt>
                <c:pt idx="7">
                  <c:v>57.206150054931598</c:v>
                </c:pt>
                <c:pt idx="8">
                  <c:v>57.016102530397639</c:v>
                </c:pt>
                <c:pt idx="9">
                  <c:v>56.008617401122997</c:v>
                </c:pt>
                <c:pt idx="10">
                  <c:v>55.639293670654297</c:v>
                </c:pt>
                <c:pt idx="11">
                  <c:v>53.351112365722599</c:v>
                </c:pt>
                <c:pt idx="12">
                  <c:v>52.960044860839801</c:v>
                </c:pt>
                <c:pt idx="13">
                  <c:v>51.828590390000002</c:v>
                </c:pt>
                <c:pt idx="14">
                  <c:v>51.228206634521399</c:v>
                </c:pt>
                <c:pt idx="15">
                  <c:v>51.042335510253899</c:v>
                </c:pt>
                <c:pt idx="16">
                  <c:v>50.683170318603501</c:v>
                </c:pt>
                <c:pt idx="17">
                  <c:v>48.198593659712081</c:v>
                </c:pt>
                <c:pt idx="18">
                  <c:v>47.927974700927699</c:v>
                </c:pt>
                <c:pt idx="19">
                  <c:v>46.5787353515625</c:v>
                </c:pt>
                <c:pt idx="20">
                  <c:v>45.6631469726562</c:v>
                </c:pt>
                <c:pt idx="21">
                  <c:v>45.390634078979467</c:v>
                </c:pt>
                <c:pt idx="22">
                  <c:v>45.362560272216797</c:v>
                </c:pt>
                <c:pt idx="23">
                  <c:v>44.535011291503899</c:v>
                </c:pt>
                <c:pt idx="24">
                  <c:v>44.372962951660099</c:v>
                </c:pt>
                <c:pt idx="25">
                  <c:v>44.146045684814403</c:v>
                </c:pt>
                <c:pt idx="26">
                  <c:v>43.510128020000003</c:v>
                </c:pt>
                <c:pt idx="27">
                  <c:v>43.221702575683501</c:v>
                </c:pt>
                <c:pt idx="28">
                  <c:v>43.163009643554602</c:v>
                </c:pt>
                <c:pt idx="29">
                  <c:v>43.131904602050703</c:v>
                </c:pt>
                <c:pt idx="30">
                  <c:v>41.121391296386697</c:v>
                </c:pt>
                <c:pt idx="31">
                  <c:v>39.572330474853501</c:v>
                </c:pt>
                <c:pt idx="32">
                  <c:v>38.966480255126903</c:v>
                </c:pt>
                <c:pt idx="33">
                  <c:v>37.247810363769503</c:v>
                </c:pt>
                <c:pt idx="34">
                  <c:v>36.561260223388601</c:v>
                </c:pt>
                <c:pt idx="35">
                  <c:v>35.092430114746001</c:v>
                </c:pt>
                <c:pt idx="36">
                  <c:v>33.456146240234297</c:v>
                </c:pt>
                <c:pt idx="37">
                  <c:v>32.289894104003899</c:v>
                </c:pt>
              </c:numCache>
            </c:numRef>
          </c:val>
          <c:extLst>
            <c:ext xmlns:c16="http://schemas.microsoft.com/office/drawing/2014/chart" uri="{C3380CC4-5D6E-409C-BE32-E72D297353CC}">
              <c16:uniqueId val="{0000001F-8267-46E6-B956-06BEB3DA3D27}"/>
            </c:ext>
          </c:extLst>
        </c:ser>
        <c:dLbls>
          <c:showLegendKey val="0"/>
          <c:showVal val="0"/>
          <c:showCatName val="0"/>
          <c:showSerName val="0"/>
          <c:showPercent val="0"/>
          <c:showBubbleSize val="0"/>
        </c:dLbls>
        <c:gapWidth val="100"/>
        <c:axId val="1549299840"/>
        <c:axId val="1731664080"/>
      </c:barChart>
      <c:lineChart>
        <c:grouping val="standard"/>
        <c:varyColors val="0"/>
        <c:ser>
          <c:idx val="2"/>
          <c:order val="1"/>
          <c:tx>
            <c:strRef>
              <c:f>'Figure A1 - attainment'!$E$45</c:f>
              <c:strCache>
                <c:ptCount val="1"/>
                <c:pt idx="0">
                  <c:v>2019</c:v>
                </c:pt>
              </c:strCache>
            </c:strRef>
          </c:tx>
          <c:spPr>
            <a:ln w="28575" cap="rnd">
              <a:noFill/>
              <a:round/>
            </a:ln>
            <a:effectLst/>
          </c:spPr>
          <c:marker>
            <c:symbol val="diamond"/>
            <c:size val="9"/>
            <c:spPr>
              <a:solidFill>
                <a:schemeClr val="accent3"/>
              </a:solidFill>
              <a:ln w="9525">
                <a:solidFill>
                  <a:schemeClr val="accent3"/>
                </a:solidFill>
              </a:ln>
              <a:effectLst/>
            </c:spPr>
          </c:marker>
          <c:dPt>
            <c:idx val="13"/>
            <c:marker>
              <c:symbol val="diamond"/>
              <c:size val="9"/>
              <c:spPr>
                <a:solidFill>
                  <a:schemeClr val="accent3"/>
                </a:solidFill>
                <a:ln w="9525">
                  <a:solidFill>
                    <a:schemeClr val="accent3"/>
                  </a:solidFill>
                </a:ln>
                <a:effectLst/>
              </c:spPr>
            </c:marker>
            <c:bubble3D val="0"/>
            <c:spPr>
              <a:ln w="6350" cap="rnd">
                <a:noFill/>
                <a:prstDash val="solid"/>
                <a:round/>
              </a:ln>
              <a:effectLst/>
            </c:spPr>
            <c:extLst>
              <c:ext xmlns:c16="http://schemas.microsoft.com/office/drawing/2014/chart" uri="{C3380CC4-5D6E-409C-BE32-E72D297353CC}">
                <c16:uniqueId val="{00000001-8267-46E6-B956-06BEB3DA3D27}"/>
              </c:ext>
            </c:extLst>
          </c:dPt>
          <c:dPt>
            <c:idx val="17"/>
            <c:marker>
              <c:symbol val="diamond"/>
              <c:size val="9"/>
              <c:spPr>
                <a:solidFill>
                  <a:srgbClr val="FEA472"/>
                </a:solidFill>
                <a:ln w="9525">
                  <a:solidFill>
                    <a:srgbClr val="FEA472"/>
                  </a:solidFill>
                </a:ln>
                <a:effectLst/>
              </c:spPr>
            </c:marker>
            <c:bubble3D val="0"/>
            <c:spPr>
              <a:ln w="6350" cap="rnd">
                <a:noFill/>
                <a:prstDash val="solid"/>
                <a:round/>
              </a:ln>
              <a:effectLst/>
            </c:spPr>
            <c:extLst>
              <c:ext xmlns:c16="http://schemas.microsoft.com/office/drawing/2014/chart" uri="{C3380CC4-5D6E-409C-BE32-E72D297353CC}">
                <c16:uniqueId val="{00000003-8267-46E6-B956-06BEB3DA3D27}"/>
              </c:ext>
            </c:extLst>
          </c:dPt>
          <c:dPt>
            <c:idx val="21"/>
            <c:marker>
              <c:symbol val="diamond"/>
              <c:size val="9"/>
              <c:spPr>
                <a:solidFill>
                  <a:srgbClr val="EAA4C8"/>
                </a:solidFill>
                <a:ln w="9525">
                  <a:solidFill>
                    <a:srgbClr val="EAA4C8"/>
                  </a:solidFill>
                </a:ln>
                <a:effectLst/>
              </c:spPr>
            </c:marker>
            <c:bubble3D val="0"/>
            <c:spPr>
              <a:ln w="6350" cap="rnd">
                <a:noFill/>
                <a:prstDash val="solid"/>
                <a:round/>
              </a:ln>
              <a:effectLst/>
            </c:spPr>
            <c:extLst>
              <c:ext xmlns:c16="http://schemas.microsoft.com/office/drawing/2014/chart" uri="{C3380CC4-5D6E-409C-BE32-E72D297353CC}">
                <c16:uniqueId val="{00000005-8267-46E6-B956-06BEB3DA3D27}"/>
              </c:ext>
            </c:extLst>
          </c:dPt>
          <c:dPt>
            <c:idx val="22"/>
            <c:marker>
              <c:symbol val="diamond"/>
              <c:size val="9"/>
              <c:spPr>
                <a:solidFill>
                  <a:schemeClr val="accent3"/>
                </a:solidFill>
                <a:ln w="9525">
                  <a:solidFill>
                    <a:schemeClr val="accent3"/>
                  </a:solidFill>
                </a:ln>
                <a:effectLst/>
              </c:spPr>
            </c:marker>
            <c:bubble3D val="0"/>
            <c:spPr>
              <a:ln w="6350" cap="rnd">
                <a:noFill/>
                <a:prstDash val="solid"/>
                <a:round/>
              </a:ln>
              <a:effectLst/>
            </c:spPr>
            <c:extLst>
              <c:ext xmlns:c16="http://schemas.microsoft.com/office/drawing/2014/chart" uri="{C3380CC4-5D6E-409C-BE32-E72D297353CC}">
                <c16:uniqueId val="{00000007-8267-46E6-B956-06BEB3DA3D27}"/>
              </c:ext>
            </c:extLst>
          </c:dPt>
          <c:dPt>
            <c:idx val="23"/>
            <c:marker>
              <c:symbol val="diamond"/>
              <c:size val="9"/>
              <c:spPr>
                <a:solidFill>
                  <a:schemeClr val="accent3"/>
                </a:solidFill>
                <a:ln w="9525">
                  <a:solidFill>
                    <a:schemeClr val="accent3"/>
                  </a:solidFill>
                </a:ln>
                <a:effectLst/>
              </c:spPr>
            </c:marker>
            <c:bubble3D val="0"/>
            <c:spPr>
              <a:ln w="6350" cap="rnd">
                <a:noFill/>
                <a:prstDash val="solid"/>
                <a:round/>
              </a:ln>
              <a:effectLst/>
            </c:spPr>
            <c:extLst>
              <c:ext xmlns:c16="http://schemas.microsoft.com/office/drawing/2014/chart" uri="{C3380CC4-5D6E-409C-BE32-E72D297353CC}">
                <c16:uniqueId val="{00000009-8267-46E6-B956-06BEB3DA3D27}"/>
              </c:ext>
            </c:extLst>
          </c:dPt>
          <c:dPt>
            <c:idx val="27"/>
            <c:marker>
              <c:symbol val="diamond"/>
              <c:size val="9"/>
              <c:spPr>
                <a:solidFill>
                  <a:schemeClr val="accent3"/>
                </a:solidFill>
                <a:ln w="9525">
                  <a:solidFill>
                    <a:schemeClr val="accent3"/>
                  </a:solidFill>
                </a:ln>
                <a:effectLst/>
              </c:spPr>
            </c:marker>
            <c:bubble3D val="0"/>
            <c:spPr>
              <a:ln w="6350" cap="rnd">
                <a:noFill/>
                <a:prstDash val="solid"/>
                <a:round/>
              </a:ln>
              <a:effectLst/>
            </c:spPr>
            <c:extLst>
              <c:ext xmlns:c16="http://schemas.microsoft.com/office/drawing/2014/chart" uri="{C3380CC4-5D6E-409C-BE32-E72D297353CC}">
                <c16:uniqueId val="{0000000B-8267-46E6-B956-06BEB3DA3D27}"/>
              </c:ext>
            </c:extLst>
          </c:dPt>
          <c:dPt>
            <c:idx val="30"/>
            <c:marker>
              <c:symbol val="diamond"/>
              <c:size val="9"/>
              <c:spPr>
                <a:solidFill>
                  <a:schemeClr val="accent3"/>
                </a:solidFill>
                <a:ln w="9525">
                  <a:solidFill>
                    <a:schemeClr val="accent3"/>
                  </a:solidFill>
                </a:ln>
                <a:effectLst/>
              </c:spPr>
            </c:marker>
            <c:bubble3D val="0"/>
            <c:spPr>
              <a:ln w="6350" cap="rnd">
                <a:noFill/>
                <a:prstDash val="solid"/>
                <a:round/>
              </a:ln>
              <a:effectLst/>
            </c:spPr>
            <c:extLst>
              <c:ext xmlns:c16="http://schemas.microsoft.com/office/drawing/2014/chart" uri="{C3380CC4-5D6E-409C-BE32-E72D297353CC}">
                <c16:uniqueId val="{0000000D-8267-46E6-B956-06BEB3DA3D27}"/>
              </c:ext>
            </c:extLst>
          </c:dPt>
          <c:cat>
            <c:strRef>
              <c:f>'Figure A1 - attainment'!$D$46:$D$83</c:f>
              <c:strCache>
                <c:ptCount val="38"/>
                <c:pt idx="0">
                  <c:v>Korea</c:v>
                </c:pt>
                <c:pt idx="1">
                  <c:v>Canada</c:v>
                </c:pt>
                <c:pt idx="2">
                  <c:v>Ireland</c:v>
                </c:pt>
                <c:pt idx="3">
                  <c:v>Luxembourg</c:v>
                </c:pt>
                <c:pt idx="4">
                  <c:v>United Kingdom</c:v>
                </c:pt>
                <c:pt idx="5">
                  <c:v>Norway</c:v>
                </c:pt>
                <c:pt idx="6">
                  <c:v>Lithuania</c:v>
                </c:pt>
                <c:pt idx="7">
                  <c:v>Australia</c:v>
                </c:pt>
                <c:pt idx="8">
                  <c:v>Japan</c:v>
                </c:pt>
                <c:pt idx="9">
                  <c:v>Sweden</c:v>
                </c:pt>
                <c:pt idx="10">
                  <c:v>Netherlands</c:v>
                </c:pt>
                <c:pt idx="11">
                  <c:v>France</c:v>
                </c:pt>
                <c:pt idx="12">
                  <c:v>Spain</c:v>
                </c:pt>
                <c:pt idx="13">
                  <c:v>United States</c:v>
                </c:pt>
                <c:pt idx="14">
                  <c:v>Denmark</c:v>
                </c:pt>
                <c:pt idx="15">
                  <c:v>Switzerland</c:v>
                </c:pt>
                <c:pt idx="16">
                  <c:v>Belgium</c:v>
                </c:pt>
                <c:pt idx="17">
                  <c:v>OECD average</c:v>
                </c:pt>
                <c:pt idx="18">
                  <c:v>New Zealand</c:v>
                </c:pt>
                <c:pt idx="19">
                  <c:v>Israel</c:v>
                </c:pt>
                <c:pt idx="20">
                  <c:v>Poland</c:v>
                </c:pt>
                <c:pt idx="21">
                  <c:v>EU25 average</c:v>
                </c:pt>
                <c:pt idx="22">
                  <c:v>Latvia</c:v>
                </c:pt>
                <c:pt idx="23">
                  <c:v>Greece</c:v>
                </c:pt>
                <c:pt idx="24">
                  <c:v>Austria</c:v>
                </c:pt>
                <c:pt idx="25">
                  <c:v>Türkiye</c:v>
                </c:pt>
                <c:pt idx="26">
                  <c:v>Iceland</c:v>
                </c:pt>
                <c:pt idx="27">
                  <c:v>Estonia</c:v>
                </c:pt>
                <c:pt idx="28">
                  <c:v>Portugal</c:v>
                </c:pt>
                <c:pt idx="29">
                  <c:v>Slovenia</c:v>
                </c:pt>
                <c:pt idx="30">
                  <c:v>Chile</c:v>
                </c:pt>
                <c:pt idx="31">
                  <c:v>Germany</c:v>
                </c:pt>
                <c:pt idx="32">
                  <c:v>Finland</c:v>
                </c:pt>
                <c:pt idx="33">
                  <c:v>Slovak Republic</c:v>
                </c:pt>
                <c:pt idx="34">
                  <c:v>Colombia</c:v>
                </c:pt>
                <c:pt idx="35">
                  <c:v>Costa Rica</c:v>
                </c:pt>
                <c:pt idx="36">
                  <c:v>Czechia</c:v>
                </c:pt>
                <c:pt idx="37">
                  <c:v>Hungary</c:v>
                </c:pt>
              </c:strCache>
            </c:strRef>
          </c:cat>
          <c:val>
            <c:numRef>
              <c:f>'Figure A1 - attainment'!$E$46:$E$83</c:f>
              <c:numCache>
                <c:formatCode>_(* #,##0_);_(* \(#,##0\);_(* "-"??_);_(@_)</c:formatCode>
                <c:ptCount val="38"/>
                <c:pt idx="0">
                  <c:v>69.802818000000002</c:v>
                </c:pt>
                <c:pt idx="1">
                  <c:v>62.855461120605398</c:v>
                </c:pt>
                <c:pt idx="2">
                  <c:v>55.449359999999999</c:v>
                </c:pt>
                <c:pt idx="3">
                  <c:v>54.989531999999997</c:v>
                </c:pt>
                <c:pt idx="4">
                  <c:v>52.2643432617187</c:v>
                </c:pt>
                <c:pt idx="5">
                  <c:v>48.658932</c:v>
                </c:pt>
                <c:pt idx="6">
                  <c:v>55.187373999999998</c:v>
                </c:pt>
                <c:pt idx="7">
                  <c:v>52.478458000000003</c:v>
                </c:pt>
                <c:pt idx="8">
                  <c:v>61.514194000000003</c:v>
                </c:pt>
                <c:pt idx="9">
                  <c:v>48.373196</c:v>
                </c:pt>
                <c:pt idx="10">
                  <c:v>49.565658999999997</c:v>
                </c:pt>
                <c:pt idx="11">
                  <c:v>48.052528000000002</c:v>
                </c:pt>
                <c:pt idx="12">
                  <c:v>46.508265999999999</c:v>
                </c:pt>
                <c:pt idx="13">
                  <c:v>50.380187999999997</c:v>
                </c:pt>
                <c:pt idx="14">
                  <c:v>47.097672000000003</c:v>
                </c:pt>
                <c:pt idx="15">
                  <c:v>52.695704999999997</c:v>
                </c:pt>
                <c:pt idx="16">
                  <c:v>47.282981999999997</c:v>
                </c:pt>
                <c:pt idx="17">
                  <c:v>44.710483890250572</c:v>
                </c:pt>
                <c:pt idx="18">
                  <c:v>43.792194000000002</c:v>
                </c:pt>
                <c:pt idx="19">
                  <c:v>47.042479999999998</c:v>
                </c:pt>
                <c:pt idx="20">
                  <c:v>43.484363999999999</c:v>
                </c:pt>
                <c:pt idx="21">
                  <c:v>42</c:v>
                </c:pt>
                <c:pt idx="22">
                  <c:v>43.811146000000001</c:v>
                </c:pt>
                <c:pt idx="23">
                  <c:v>42.406635000000001</c:v>
                </c:pt>
                <c:pt idx="24">
                  <c:v>41.610401000000003</c:v>
                </c:pt>
                <c:pt idx="25">
                  <c:v>35.325355999999999</c:v>
                </c:pt>
                <c:pt idx="26">
                  <c:v>42.176825999999998</c:v>
                </c:pt>
                <c:pt idx="27">
                  <c:v>42.760071000000003</c:v>
                </c:pt>
                <c:pt idx="28">
                  <c:v>37.966827392578097</c:v>
                </c:pt>
                <c:pt idx="29">
                  <c:v>44.105736</c:v>
                </c:pt>
                <c:pt idx="30">
                  <c:v>40.507739999999998</c:v>
                </c:pt>
                <c:pt idx="31">
                  <c:v>33.260235000000002</c:v>
                </c:pt>
                <c:pt idx="32">
                  <c:v>41.820765999999999</c:v>
                </c:pt>
                <c:pt idx="33">
                  <c:v>39.158154000000003</c:v>
                </c:pt>
                <c:pt idx="34">
                  <c:v>30.603748320000001</c:v>
                </c:pt>
                <c:pt idx="35">
                  <c:v>31.346508</c:v>
                </c:pt>
                <c:pt idx="36">
                  <c:v>32.580390999999999</c:v>
                </c:pt>
                <c:pt idx="37">
                  <c:v>30.589085000000001</c:v>
                </c:pt>
              </c:numCache>
            </c:numRef>
          </c:val>
          <c:smooth val="0"/>
          <c:extLst>
            <c:ext xmlns:c16="http://schemas.microsoft.com/office/drawing/2014/chart" uri="{C3380CC4-5D6E-409C-BE32-E72D297353CC}">
              <c16:uniqueId val="{0000000E-8267-46E6-B956-06BEB3DA3D27}"/>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10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2284304952126254"/>
          <c:w val="0.98691174341245891"/>
          <c:h val="0.8662420247331778"/>
        </c:manualLayout>
      </c:layout>
      <c:lineChart>
        <c:grouping val="standard"/>
        <c:varyColors val="0"/>
        <c:ser>
          <c:idx val="0"/>
          <c:order val="0"/>
          <c:tx>
            <c:strRef>
              <c:f>'Figure D7.3.'!$B$35</c:f>
              <c:strCache>
                <c:ptCount val="1"/>
                <c:pt idx="0">
                  <c:v>Junior</c:v>
                </c:pt>
              </c:strCache>
            </c:strRef>
          </c:tx>
          <c:spPr>
            <a:ln w="25400" cap="rnd">
              <a:noFill/>
              <a:round/>
            </a:ln>
            <a:effectLst/>
          </c:spPr>
          <c:marker>
            <c:symbol val="dash"/>
            <c:size val="8"/>
            <c:spPr>
              <a:solidFill>
                <a:schemeClr val="accent4"/>
              </a:solidFill>
              <a:ln w="9525">
                <a:solidFill>
                  <a:schemeClr val="accent4"/>
                </a:solidFill>
              </a:ln>
              <a:effectLst/>
            </c:spPr>
          </c:marker>
          <c:cat>
            <c:strRef>
              <c:f>'Figure D7.3.'!$A$36:$A$52</c:f>
              <c:strCache>
                <c:ptCount val="17"/>
                <c:pt idx="0">
                  <c:v>Portugal</c:v>
                </c:pt>
                <c:pt idx="1">
                  <c:v>Israel</c:v>
                </c:pt>
                <c:pt idx="2">
                  <c:v>Italy</c:v>
                </c:pt>
                <c:pt idx="3">
                  <c:v>Austria¹</c:v>
                </c:pt>
                <c:pt idx="4">
                  <c:v>France</c:v>
                </c:pt>
                <c:pt idx="5">
                  <c:v>Estonia¹</c:v>
                </c:pt>
                <c:pt idx="6">
                  <c:v>England (UK)</c:v>
                </c:pt>
                <c:pt idx="7">
                  <c:v>Norway</c:v>
                </c:pt>
                <c:pt idx="8">
                  <c:v>Sweden</c:v>
                </c:pt>
                <c:pt idx="9">
                  <c:v>Germany</c:v>
                </c:pt>
                <c:pt idx="10">
                  <c:v>Finland</c:v>
                </c:pt>
                <c:pt idx="11">
                  <c:v>United States</c:v>
                </c:pt>
                <c:pt idx="12">
                  <c:v>Slovak Republic¹</c:v>
                </c:pt>
                <c:pt idx="13">
                  <c:v>Czechia (HEI)¹</c:v>
                </c:pt>
                <c:pt idx="14">
                  <c:v>Hungary</c:v>
                </c:pt>
                <c:pt idx="15">
                  <c:v>Netherlands (ISCED 5-8)</c:v>
                </c:pt>
                <c:pt idx="16">
                  <c:v>Slovenia</c:v>
                </c:pt>
              </c:strCache>
            </c:strRef>
          </c:cat>
          <c:val>
            <c:numRef>
              <c:f>'Figure D7.3.'!Listvar1</c:f>
              <c:numCache>
                <c:formatCode>#,##0.00</c:formatCode>
                <c:ptCount val="17"/>
                <c:pt idx="0">
                  <c:v>1.8164705521562314</c:v>
                </c:pt>
                <c:pt idx="1">
                  <c:v>1.1057183353606901</c:v>
                </c:pt>
                <c:pt idx="2">
                  <c:v>0.99046472794129081</c:v>
                </c:pt>
                <c:pt idx="3">
                  <c:v>0.92406615378809587</c:v>
                </c:pt>
                <c:pt idx="4">
                  <c:v>0.91209699012380385</c:v>
                </c:pt>
                <c:pt idx="5">
                  <c:v>0.84051760525162711</c:v>
                </c:pt>
                <c:pt idx="6">
                  <c:v>0.83941245557554522</c:v>
                </c:pt>
                <c:pt idx="7">
                  <c:v>0.81870657052032614</c:v>
                </c:pt>
                <c:pt idx="8">
                  <c:v>0.76379557387472685</c:v>
                </c:pt>
                <c:pt idx="9">
                  <c:v>0.73944748540110006</c:v>
                </c:pt>
                <c:pt idx="10">
                  <c:v>0.70749571435696312</c:v>
                </c:pt>
                <c:pt idx="11">
                  <c:v>0.68874060320580388</c:v>
                </c:pt>
                <c:pt idx="12">
                  <c:v>0.68011105811719363</c:v>
                </c:pt>
                <c:pt idx="13">
                  <c:v>0.65821727539609176</c:v>
                </c:pt>
              </c:numCache>
            </c:numRef>
          </c:val>
          <c:smooth val="0"/>
          <c:extLst>
            <c:ext xmlns:c16="http://schemas.microsoft.com/office/drawing/2014/chart" uri="{C3380CC4-5D6E-409C-BE32-E72D297353CC}">
              <c16:uniqueId val="{00000000-C4B1-4DEB-9E9B-FC813B3DCE3B}"/>
            </c:ext>
          </c:extLst>
        </c:ser>
        <c:ser>
          <c:idx val="1"/>
          <c:order val="1"/>
          <c:tx>
            <c:strRef>
              <c:f>'Figure D7.3.'!$C$35</c:f>
              <c:strCache>
                <c:ptCount val="1"/>
                <c:pt idx="0">
                  <c:v>Intermediate</c:v>
                </c:pt>
              </c:strCache>
            </c:strRef>
          </c:tx>
          <c:spPr>
            <a:ln w="25400" cap="rnd">
              <a:noFill/>
              <a:round/>
            </a:ln>
            <a:effectLst/>
          </c:spPr>
          <c:marker>
            <c:symbol val="diamond"/>
            <c:size val="8"/>
            <c:spPr>
              <a:solidFill>
                <a:schemeClr val="accent3"/>
              </a:solidFill>
              <a:ln w="9525">
                <a:solidFill>
                  <a:schemeClr val="accent3"/>
                </a:solidFill>
              </a:ln>
              <a:effectLst/>
            </c:spPr>
          </c:marker>
          <c:cat>
            <c:strRef>
              <c:f>'Figure D7.3.'!$A$36:$A$52</c:f>
              <c:strCache>
                <c:ptCount val="17"/>
                <c:pt idx="0">
                  <c:v>Portugal</c:v>
                </c:pt>
                <c:pt idx="1">
                  <c:v>Israel</c:v>
                </c:pt>
                <c:pt idx="2">
                  <c:v>Italy</c:v>
                </c:pt>
                <c:pt idx="3">
                  <c:v>Austria¹</c:v>
                </c:pt>
                <c:pt idx="4">
                  <c:v>France</c:v>
                </c:pt>
                <c:pt idx="5">
                  <c:v>Estonia¹</c:v>
                </c:pt>
                <c:pt idx="6">
                  <c:v>England (UK)</c:v>
                </c:pt>
                <c:pt idx="7">
                  <c:v>Norway</c:v>
                </c:pt>
                <c:pt idx="8">
                  <c:v>Sweden</c:v>
                </c:pt>
                <c:pt idx="9">
                  <c:v>Germany</c:v>
                </c:pt>
                <c:pt idx="10">
                  <c:v>Finland</c:v>
                </c:pt>
                <c:pt idx="11">
                  <c:v>United States</c:v>
                </c:pt>
                <c:pt idx="12">
                  <c:v>Slovak Republic¹</c:v>
                </c:pt>
                <c:pt idx="13">
                  <c:v>Czechia (HEI)¹</c:v>
                </c:pt>
                <c:pt idx="14">
                  <c:v>Hungary</c:v>
                </c:pt>
                <c:pt idx="15">
                  <c:v>Netherlands (ISCED 5-8)</c:v>
                </c:pt>
                <c:pt idx="16">
                  <c:v>Slovenia</c:v>
                </c:pt>
              </c:strCache>
            </c:strRef>
          </c:cat>
          <c:val>
            <c:numRef>
              <c:f>'Figure D7.3.'!Listvar2</c:f>
              <c:numCache>
                <c:formatCode>#,##0.00</c:formatCode>
                <c:ptCount val="17"/>
                <c:pt idx="0">
                  <c:v>2.2099855631133676</c:v>
                </c:pt>
                <c:pt idx="1">
                  <c:v>1.4786600294800694</c:v>
                </c:pt>
                <c:pt idx="2">
                  <c:v>1.3250992303277815</c:v>
                </c:pt>
                <c:pt idx="4">
                  <c:v>0.9365498092078075</c:v>
                </c:pt>
                <c:pt idx="5">
                  <c:v>1.1295661297389865</c:v>
                </c:pt>
                <c:pt idx="6">
                  <c:v>1.1386989896197763</c:v>
                </c:pt>
                <c:pt idx="7">
                  <c:v>0.96971030864502106</c:v>
                </c:pt>
                <c:pt idx="8">
                  <c:v>0.92384027524385259</c:v>
                </c:pt>
                <c:pt idx="9">
                  <c:v>0.90876640871297987</c:v>
                </c:pt>
                <c:pt idx="10">
                  <c:v>0.87153835982642158</c:v>
                </c:pt>
                <c:pt idx="11">
                  <c:v>0.83913720424463656</c:v>
                </c:pt>
                <c:pt idx="12">
                  <c:v>0.91098706738577251</c:v>
                </c:pt>
                <c:pt idx="13">
                  <c:v>0.81230697027238086</c:v>
                </c:pt>
              </c:numCache>
            </c:numRef>
          </c:val>
          <c:smooth val="0"/>
          <c:extLst>
            <c:ext xmlns:c16="http://schemas.microsoft.com/office/drawing/2014/chart" uri="{C3380CC4-5D6E-409C-BE32-E72D297353CC}">
              <c16:uniqueId val="{00000001-C4B1-4DEB-9E9B-FC813B3DCE3B}"/>
            </c:ext>
          </c:extLst>
        </c:ser>
        <c:ser>
          <c:idx val="2"/>
          <c:order val="2"/>
          <c:tx>
            <c:strRef>
              <c:f>'Figure D7.3.'!$D$35</c:f>
              <c:strCache>
                <c:ptCount val="1"/>
                <c:pt idx="0">
                  <c:v>Senior</c:v>
                </c:pt>
              </c:strCache>
            </c:strRef>
          </c:tx>
          <c:spPr>
            <a:ln w="25400" cap="rnd">
              <a:noFill/>
              <a:round/>
            </a:ln>
            <a:effectLst/>
          </c:spPr>
          <c:marker>
            <c:symbol val="diamond"/>
            <c:size val="8"/>
            <c:spPr>
              <a:solidFill>
                <a:schemeClr val="accent6"/>
              </a:solidFill>
              <a:ln w="9525">
                <a:solidFill>
                  <a:schemeClr val="accent6"/>
                </a:solidFill>
              </a:ln>
              <a:effectLst/>
            </c:spPr>
          </c:marker>
          <c:cat>
            <c:strRef>
              <c:f>'Figure D7.3.'!$A$36:$A$52</c:f>
              <c:strCache>
                <c:ptCount val="17"/>
                <c:pt idx="0">
                  <c:v>Portugal</c:v>
                </c:pt>
                <c:pt idx="1">
                  <c:v>Israel</c:v>
                </c:pt>
                <c:pt idx="2">
                  <c:v>Italy</c:v>
                </c:pt>
                <c:pt idx="3">
                  <c:v>Austria¹</c:v>
                </c:pt>
                <c:pt idx="4">
                  <c:v>France</c:v>
                </c:pt>
                <c:pt idx="5">
                  <c:v>Estonia¹</c:v>
                </c:pt>
                <c:pt idx="6">
                  <c:v>England (UK)</c:v>
                </c:pt>
                <c:pt idx="7">
                  <c:v>Norway</c:v>
                </c:pt>
                <c:pt idx="8">
                  <c:v>Sweden</c:v>
                </c:pt>
                <c:pt idx="9">
                  <c:v>Germany</c:v>
                </c:pt>
                <c:pt idx="10">
                  <c:v>Finland</c:v>
                </c:pt>
                <c:pt idx="11">
                  <c:v>United States</c:v>
                </c:pt>
                <c:pt idx="12">
                  <c:v>Slovak Republic¹</c:v>
                </c:pt>
                <c:pt idx="13">
                  <c:v>Czechia (HEI)¹</c:v>
                </c:pt>
                <c:pt idx="14">
                  <c:v>Hungary</c:v>
                </c:pt>
                <c:pt idx="15">
                  <c:v>Netherlands (ISCED 5-8)</c:v>
                </c:pt>
                <c:pt idx="16">
                  <c:v>Slovenia</c:v>
                </c:pt>
              </c:strCache>
            </c:strRef>
          </c:cat>
          <c:val>
            <c:numRef>
              <c:f>'Figure D7.3.'!Listvar3</c:f>
              <c:numCache>
                <c:formatCode>#,##0.00</c:formatCode>
                <c:ptCount val="17"/>
                <c:pt idx="0">
                  <c:v>2.6880960665177658</c:v>
                </c:pt>
                <c:pt idx="1">
                  <c:v>2.2610785788157375</c:v>
                </c:pt>
                <c:pt idx="2">
                  <c:v>1.9468430158788514</c:v>
                </c:pt>
                <c:pt idx="3">
                  <c:v>1.1832000553159405</c:v>
                </c:pt>
                <c:pt idx="4">
                  <c:v>1.2753991346944415</c:v>
                </c:pt>
                <c:pt idx="5">
                  <c:v>1.7095927416275059</c:v>
                </c:pt>
                <c:pt idx="6">
                  <c:v>1.7978375797166328</c:v>
                </c:pt>
                <c:pt idx="7">
                  <c:v>1.2826702905801637</c:v>
                </c:pt>
                <c:pt idx="8">
                  <c:v>1.3400462036991869</c:v>
                </c:pt>
                <c:pt idx="9">
                  <c:v>1.5926561224023692</c:v>
                </c:pt>
                <c:pt idx="10">
                  <c:v>1.383119915620443</c:v>
                </c:pt>
                <c:pt idx="11">
                  <c:v>1.1838580211515752</c:v>
                </c:pt>
                <c:pt idx="12">
                  <c:v>1.3279397440081699</c:v>
                </c:pt>
                <c:pt idx="13">
                  <c:v>1.2487102090762237</c:v>
                </c:pt>
              </c:numCache>
            </c:numRef>
          </c:val>
          <c:smooth val="0"/>
          <c:extLst>
            <c:ext xmlns:c16="http://schemas.microsoft.com/office/drawing/2014/chart" uri="{C3380CC4-5D6E-409C-BE32-E72D297353CC}">
              <c16:uniqueId val="{00000002-C4B1-4DEB-9E9B-FC813B3DCE3B}"/>
            </c:ext>
          </c:extLst>
        </c:ser>
        <c:ser>
          <c:idx val="3"/>
          <c:order val="3"/>
          <c:tx>
            <c:strRef>
              <c:f>'Figure D7.3.'!$E$35</c:f>
              <c:strCache>
                <c:ptCount val="1"/>
                <c:pt idx="0">
                  <c:v>All categories combined</c:v>
                </c:pt>
              </c:strCache>
            </c:strRef>
          </c:tx>
          <c:spPr>
            <a:ln w="25400" cap="rnd">
              <a:noFill/>
              <a:round/>
            </a:ln>
            <a:effectLst/>
          </c:spPr>
          <c:marker>
            <c:symbol val="circle"/>
            <c:size val="8"/>
            <c:spPr>
              <a:solidFill>
                <a:schemeClr val="accent1"/>
              </a:solidFill>
              <a:ln w="9525">
                <a:solidFill>
                  <a:schemeClr val="accent1"/>
                </a:solidFill>
              </a:ln>
              <a:effectLst/>
            </c:spPr>
          </c:marker>
          <c:cat>
            <c:strRef>
              <c:f>'Figure D7.3.'!$A$36:$A$52</c:f>
              <c:strCache>
                <c:ptCount val="17"/>
                <c:pt idx="0">
                  <c:v>Portugal</c:v>
                </c:pt>
                <c:pt idx="1">
                  <c:v>Israel</c:v>
                </c:pt>
                <c:pt idx="2">
                  <c:v>Italy</c:v>
                </c:pt>
                <c:pt idx="3">
                  <c:v>Austria¹</c:v>
                </c:pt>
                <c:pt idx="4">
                  <c:v>France</c:v>
                </c:pt>
                <c:pt idx="5">
                  <c:v>Estonia¹</c:v>
                </c:pt>
                <c:pt idx="6">
                  <c:v>England (UK)</c:v>
                </c:pt>
                <c:pt idx="7">
                  <c:v>Norway</c:v>
                </c:pt>
                <c:pt idx="8">
                  <c:v>Sweden</c:v>
                </c:pt>
                <c:pt idx="9">
                  <c:v>Germany</c:v>
                </c:pt>
                <c:pt idx="10">
                  <c:v>Finland</c:v>
                </c:pt>
                <c:pt idx="11">
                  <c:v>United States</c:v>
                </c:pt>
                <c:pt idx="12">
                  <c:v>Slovak Republic¹</c:v>
                </c:pt>
                <c:pt idx="13">
                  <c:v>Czechia (HEI)¹</c:v>
                </c:pt>
                <c:pt idx="14">
                  <c:v>Hungary</c:v>
                </c:pt>
                <c:pt idx="15">
                  <c:v>Netherlands (ISCED 5-8)</c:v>
                </c:pt>
                <c:pt idx="16">
                  <c:v>Slovenia</c:v>
                </c:pt>
              </c:strCache>
            </c:strRef>
          </c:cat>
          <c:val>
            <c:numRef>
              <c:f>'Figure D7.3.'!Listvar4</c:f>
              <c:numCache>
                <c:formatCode>#,##0.00</c:formatCode>
                <c:ptCount val="17"/>
                <c:pt idx="0">
                  <c:v>1.9638039749355747</c:v>
                </c:pt>
                <c:pt idx="1">
                  <c:v>1.5598652265988671</c:v>
                </c:pt>
                <c:pt idx="3">
                  <c:v>0.97682895867858388</c:v>
                </c:pt>
                <c:pt idx="4">
                  <c:v>0.9617677957638624</c:v>
                </c:pt>
                <c:pt idx="5">
                  <c:v>1.0481385747765928</c:v>
                </c:pt>
                <c:pt idx="6">
                  <c:v>1.1555802854887616</c:v>
                </c:pt>
                <c:pt idx="7">
                  <c:v>0.98750419124403765</c:v>
                </c:pt>
                <c:pt idx="8">
                  <c:v>0.91680619018046372</c:v>
                </c:pt>
                <c:pt idx="9">
                  <c:v>1.0066539112526602</c:v>
                </c:pt>
                <c:pt idx="10">
                  <c:v>0.9334657148707276</c:v>
                </c:pt>
                <c:pt idx="11">
                  <c:v>0.85472616119755696</c:v>
                </c:pt>
                <c:pt idx="12">
                  <c:v>0.95189373240007458</c:v>
                </c:pt>
                <c:pt idx="14">
                  <c:v>0.84231173424200001</c:v>
                </c:pt>
                <c:pt idx="15">
                  <c:v>0.85013613154502443</c:v>
                </c:pt>
                <c:pt idx="16">
                  <c:v>1.1589397644205679</c:v>
                </c:pt>
              </c:numCache>
            </c:numRef>
          </c:val>
          <c:smooth val="0"/>
          <c:extLst>
            <c:ext xmlns:c16="http://schemas.microsoft.com/office/drawing/2014/chart" uri="{C3380CC4-5D6E-409C-BE32-E72D297353CC}">
              <c16:uniqueId val="{00000003-C4B1-4DEB-9E9B-FC813B3DCE3B}"/>
            </c:ext>
          </c:extLst>
        </c:ser>
        <c:dLbls>
          <c:showLegendKey val="0"/>
          <c:showVal val="0"/>
          <c:showCatName val="0"/>
          <c:showSerName val="0"/>
          <c:showPercent val="0"/>
          <c:showBubbleSize val="0"/>
        </c:dLbls>
        <c:hiLowLines>
          <c:spPr>
            <a:ln w="6350" cap="flat" cmpd="sng" algn="ctr">
              <a:solidFill>
                <a:srgbClr val="000000"/>
              </a:solidFill>
              <a:round/>
            </a:ln>
            <a:effectLst/>
          </c:spPr>
        </c:hiLowLines>
        <c:marker val="1"/>
        <c:smooth val="0"/>
        <c:axId val="1510429360"/>
        <c:axId val="1549677984"/>
        <c:extLst/>
      </c:lineChart>
      <c:catAx>
        <c:axId val="151042936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549677984"/>
        <c:crossesAt val="1"/>
        <c:auto val="1"/>
        <c:lblAlgn val="ctr"/>
        <c:lblOffset val="0"/>
        <c:tickLblSkip val="1"/>
        <c:noMultiLvlLbl val="0"/>
      </c:catAx>
      <c:valAx>
        <c:axId val="1549677984"/>
        <c:scaling>
          <c:orientation val="minMax"/>
          <c:max val="3"/>
          <c:min val="0"/>
        </c:scaling>
        <c:delete val="0"/>
        <c:axPos val="l"/>
        <c:majorGridlines>
          <c:spPr>
            <a:ln w="12700" cap="flat" cmpd="sng" algn="ctr">
              <a:solidFill>
                <a:srgbClr val="D9D9D9"/>
              </a:solidFill>
              <a:prstDash val="solid"/>
              <a:round/>
            </a:ln>
            <a:effectLst/>
          </c:spPr>
        </c:majorGridlines>
        <c:title>
          <c:tx>
            <c:rich>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Ratio</a:t>
                </a:r>
              </a:p>
            </c:rich>
          </c:tx>
          <c:layout>
            <c:manualLayout>
              <c:xMode val="edge"/>
              <c:yMode val="edge"/>
              <c:x val="5.0198273346349466E-3"/>
              <c:y val="8.0042788800770523E-2"/>
            </c:manualLayout>
          </c:layout>
          <c:overlay val="0"/>
          <c:spPr>
            <a:noFill/>
            <a:ln>
              <a:noFill/>
            </a:ln>
            <a:effectLst/>
          </c:spPr>
          <c:txPr>
            <a:bodyPr rot="0" spcFirstLastPara="1" vertOverflow="ellipsis" wrap="square" anchor="ctr" anchorCtr="1"/>
            <a:lstStyle/>
            <a:p>
              <a:pPr>
                <a:defRPr sz="1000" b="0" i="0" u="none" strike="noStrike" kern="1200" baseline="0">
                  <a:solidFill>
                    <a:srgbClr val="000101"/>
                  </a:solidFill>
                  <a:latin typeface="Calibri" panose="020F0502020204030204" pitchFamily="34" charset="0"/>
                  <a:ea typeface="+mn-ea"/>
                  <a:cs typeface="+mn-cs"/>
                </a:defRPr>
              </a:pPr>
              <a:endParaRPr lang="en-US"/>
            </a:p>
          </c:txPr>
        </c:title>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10429360"/>
        <c:crosses val="autoZero"/>
        <c:crossBetween val="between"/>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4.4941672236046198E-2"/>
          <c:y val="1.4553234327412823E-2"/>
          <c:w val="0.46440018527095878"/>
          <c:h val="6.4211877841392942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03844957768905E-2"/>
          <c:y val="9.9096286433583564E-2"/>
          <c:w val="0.94481969374681241"/>
          <c:h val="0.58656535280028776"/>
        </c:manualLayout>
      </c:layout>
      <c:barChart>
        <c:barDir val="col"/>
        <c:grouping val="clustered"/>
        <c:varyColors val="0"/>
        <c:ser>
          <c:idx val="0"/>
          <c:order val="0"/>
          <c:tx>
            <c:strRef>
              <c:f>'Figure D8.2'!$B$31</c:f>
              <c:strCache>
                <c:ptCount val="1"/>
                <c:pt idx="0">
                  <c:v>Primary education</c:v>
                </c:pt>
              </c:strCache>
            </c:strRef>
          </c:tx>
          <c:spPr>
            <a:solidFill>
              <a:schemeClr val="accent1"/>
            </a:solidFill>
            <a:ln>
              <a:noFill/>
            </a:ln>
            <a:effectLst/>
          </c:spPr>
          <c:invertIfNegative val="0"/>
          <c:dPt>
            <c:idx val="8"/>
            <c:invertIfNegative val="0"/>
            <c:bubble3D val="0"/>
            <c:spPr>
              <a:solidFill>
                <a:srgbClr val="DD2C00"/>
              </a:solidFill>
              <a:ln>
                <a:noFill/>
              </a:ln>
              <a:effectLst/>
            </c:spPr>
            <c:extLst>
              <c:ext xmlns:c16="http://schemas.microsoft.com/office/drawing/2014/chart" uri="{C3380CC4-5D6E-409C-BE32-E72D297353CC}">
                <c16:uniqueId val="{00000000-E32D-405A-88F3-9399DFE83F14}"/>
              </c:ext>
            </c:extLst>
          </c:dPt>
          <c:dPt>
            <c:idx val="10"/>
            <c:invertIfNegative val="0"/>
            <c:bubble3D val="0"/>
            <c:spPr>
              <a:solidFill>
                <a:srgbClr val="AC147A"/>
              </a:solidFill>
              <a:ln>
                <a:noFill/>
              </a:ln>
              <a:effectLst/>
            </c:spPr>
            <c:extLst>
              <c:ext xmlns:c16="http://schemas.microsoft.com/office/drawing/2014/chart" uri="{C3380CC4-5D6E-409C-BE32-E72D297353CC}">
                <c16:uniqueId val="{00000002-E32D-405A-88F3-9399DFE83F14}"/>
              </c:ext>
            </c:extLst>
          </c:dPt>
          <c:cat>
            <c:strRef>
              <c:f>'Figure D8.2'!$A$32:$A$55</c:f>
              <c:strCache>
                <c:ptCount val="24"/>
                <c:pt idx="0">
                  <c:v>Estonia</c:v>
                </c:pt>
                <c:pt idx="1">
                  <c:v>Denmark</c:v>
                </c:pt>
                <c:pt idx="2">
                  <c:v>Iceland</c:v>
                </c:pt>
                <c:pt idx="3">
                  <c:v>Sweden</c:v>
                </c:pt>
                <c:pt idx="4">
                  <c:v>French Comm. (Belgium)</c:v>
                </c:pt>
                <c:pt idx="5">
                  <c:v>Israel</c:v>
                </c:pt>
                <c:pt idx="6">
                  <c:v>Lithuania</c:v>
                </c:pt>
                <c:pt idx="7">
                  <c:v>Costa Rica</c:v>
                </c:pt>
                <c:pt idx="8">
                  <c:v>OECD average</c:v>
                </c:pt>
                <c:pt idx="9">
                  <c:v>Austria</c:v>
                </c:pt>
                <c:pt idx="10">
                  <c:v>EU average</c:v>
                </c:pt>
                <c:pt idx="11">
                  <c:v>Portugal</c:v>
                </c:pt>
                <c:pt idx="12">
                  <c:v>Slovenia</c:v>
                </c:pt>
                <c:pt idx="13">
                  <c:v>Bulgaria</c:v>
                </c:pt>
                <c:pt idx="14">
                  <c:v>Slovak Republic</c:v>
                </c:pt>
                <c:pt idx="15">
                  <c:v>Flemish Comm. (Belgium)</c:v>
                </c:pt>
                <c:pt idx="16">
                  <c:v>Netherlands</c:v>
                </c:pt>
                <c:pt idx="17">
                  <c:v>England (UK)</c:v>
                </c:pt>
                <c:pt idx="18">
                  <c:v>Romania</c:v>
                </c:pt>
                <c:pt idx="19">
                  <c:v>France</c:v>
                </c:pt>
                <c:pt idx="20">
                  <c:v>Poland</c:v>
                </c:pt>
                <c:pt idx="21">
                  <c:v>Hungary</c:v>
                </c:pt>
                <c:pt idx="22">
                  <c:v>Japan</c:v>
                </c:pt>
                <c:pt idx="23">
                  <c:v>Korea</c:v>
                </c:pt>
              </c:strCache>
            </c:strRef>
          </c:cat>
          <c:val>
            <c:numRef>
              <c:f>'Figure D8.2'!$B$32:$B$55</c:f>
              <c:numCache>
                <c:formatCode>#,##0.00</c:formatCode>
                <c:ptCount val="24"/>
                <c:pt idx="0">
                  <c:v>19.068864161242914</c:v>
                </c:pt>
                <c:pt idx="1">
                  <c:v>18.144547868911637</c:v>
                </c:pt>
                <c:pt idx="2">
                  <c:v>16.857043959847697</c:v>
                </c:pt>
                <c:pt idx="3">
                  <c:v>16.283242461333035</c:v>
                </c:pt>
                <c:pt idx="4">
                  <c:v>8.7789259205355847</c:v>
                </c:pt>
                <c:pt idx="5">
                  <c:v>7.9</c:v>
                </c:pt>
                <c:pt idx="6">
                  <c:v>7.4590496818735614</c:v>
                </c:pt>
                <c:pt idx="7">
                  <c:v>5.9678825547712124</c:v>
                </c:pt>
                <c:pt idx="8">
                  <c:v>5.5586776561972133</c:v>
                </c:pt>
                <c:pt idx="9">
                  <c:v>5.3083230075663703</c:v>
                </c:pt>
                <c:pt idx="10">
                  <c:v>5.1734665454290187</c:v>
                </c:pt>
                <c:pt idx="11">
                  <c:v>5</c:v>
                </c:pt>
                <c:pt idx="12">
                  <c:v>3.1361651448987695</c:v>
                </c:pt>
                <c:pt idx="13">
                  <c:v>3.0388597552776657</c:v>
                </c:pt>
                <c:pt idx="14">
                  <c:v>2.9189140189457463</c:v>
                </c:pt>
                <c:pt idx="15">
                  <c:v>2.7391119180507926</c:v>
                </c:pt>
                <c:pt idx="16">
                  <c:v>1.9459459459459461</c:v>
                </c:pt>
                <c:pt idx="17">
                  <c:v>1.830068326788187</c:v>
                </c:pt>
                <c:pt idx="18">
                  <c:v>1.5032577998176522</c:v>
                </c:pt>
                <c:pt idx="19">
                  <c:v>1.2897155961504538</c:v>
                </c:pt>
                <c:pt idx="20">
                  <c:v>5.5939062128064744E-2</c:v>
                </c:pt>
                <c:pt idx="21">
                  <c:v>0</c:v>
                </c:pt>
                <c:pt idx="22">
                  <c:v>0</c:v>
                </c:pt>
                <c:pt idx="23">
                  <c:v>0</c:v>
                </c:pt>
              </c:numCache>
            </c:numRef>
          </c:val>
          <c:extLst>
            <c:ext xmlns:c16="http://schemas.microsoft.com/office/drawing/2014/chart" uri="{C3380CC4-5D6E-409C-BE32-E72D297353CC}">
              <c16:uniqueId val="{00000000-5A4A-47AD-9D5B-338D5540B74B}"/>
            </c:ext>
          </c:extLst>
        </c:ser>
        <c:dLbls>
          <c:showLegendKey val="0"/>
          <c:showVal val="0"/>
          <c:showCatName val="0"/>
          <c:showSerName val="0"/>
          <c:showPercent val="0"/>
          <c:showBubbleSize val="0"/>
        </c:dLbls>
        <c:gapWidth val="219"/>
        <c:overlap val="-27"/>
        <c:axId val="480130224"/>
        <c:axId val="480128304"/>
      </c:barChart>
      <c:lineChart>
        <c:grouping val="standard"/>
        <c:varyColors val="0"/>
        <c:ser>
          <c:idx val="1"/>
          <c:order val="1"/>
          <c:tx>
            <c:strRef>
              <c:f>'Figure D8.2'!$C$31</c:f>
              <c:strCache>
                <c:ptCount val="1"/>
                <c:pt idx="0">
                  <c:v>Secondary education</c:v>
                </c:pt>
              </c:strCache>
            </c:strRef>
          </c:tx>
          <c:spPr>
            <a:ln w="25400" cap="rnd">
              <a:noFill/>
              <a:round/>
            </a:ln>
            <a:effectLst/>
          </c:spPr>
          <c:marker>
            <c:symbol val="diamond"/>
            <c:size val="8"/>
            <c:spPr>
              <a:solidFill>
                <a:schemeClr val="accent2"/>
              </a:solidFill>
              <a:ln w="9525">
                <a:solidFill>
                  <a:schemeClr val="accent2"/>
                </a:solidFill>
              </a:ln>
              <a:effectLst/>
            </c:spPr>
          </c:marker>
          <c:dPt>
            <c:idx val="8"/>
            <c:marker>
              <c:symbol val="diamond"/>
              <c:size val="8"/>
              <c:spPr>
                <a:solidFill>
                  <a:srgbClr val="F79779"/>
                </a:solidFill>
                <a:ln w="9525">
                  <a:solidFill>
                    <a:srgbClr val="F79779"/>
                  </a:solidFill>
                </a:ln>
                <a:effectLst/>
              </c:spPr>
            </c:marker>
            <c:bubble3D val="0"/>
            <c:extLst>
              <c:ext xmlns:c16="http://schemas.microsoft.com/office/drawing/2014/chart" uri="{C3380CC4-5D6E-409C-BE32-E72D297353CC}">
                <c16:uniqueId val="{00000001-E32D-405A-88F3-9399DFE83F14}"/>
              </c:ext>
            </c:extLst>
          </c:dPt>
          <c:dPt>
            <c:idx val="10"/>
            <c:marker>
              <c:symbol val="diamond"/>
              <c:size val="8"/>
              <c:spPr>
                <a:solidFill>
                  <a:srgbClr val="E464AF"/>
                </a:solidFill>
                <a:ln w="9525">
                  <a:solidFill>
                    <a:srgbClr val="E464AF"/>
                  </a:solidFill>
                </a:ln>
                <a:effectLst/>
              </c:spPr>
            </c:marker>
            <c:bubble3D val="0"/>
            <c:extLst>
              <c:ext xmlns:c16="http://schemas.microsoft.com/office/drawing/2014/chart" uri="{C3380CC4-5D6E-409C-BE32-E72D297353CC}">
                <c16:uniqueId val="{00000003-E32D-405A-88F3-9399DFE83F14}"/>
              </c:ext>
            </c:extLst>
          </c:dPt>
          <c:cat>
            <c:strRef>
              <c:f>'Figure D8.2'!$A$32:$A$55</c:f>
              <c:strCache>
                <c:ptCount val="24"/>
                <c:pt idx="0">
                  <c:v>Estonia</c:v>
                </c:pt>
                <c:pt idx="1">
                  <c:v>Denmark</c:v>
                </c:pt>
                <c:pt idx="2">
                  <c:v>Iceland</c:v>
                </c:pt>
                <c:pt idx="3">
                  <c:v>Sweden</c:v>
                </c:pt>
                <c:pt idx="4">
                  <c:v>French Comm. (Belgium)</c:v>
                </c:pt>
                <c:pt idx="5">
                  <c:v>Israel</c:v>
                </c:pt>
                <c:pt idx="6">
                  <c:v>Lithuania</c:v>
                </c:pt>
                <c:pt idx="7">
                  <c:v>Costa Rica</c:v>
                </c:pt>
                <c:pt idx="8">
                  <c:v>OECD average</c:v>
                </c:pt>
                <c:pt idx="9">
                  <c:v>Austria</c:v>
                </c:pt>
                <c:pt idx="10">
                  <c:v>EU average</c:v>
                </c:pt>
                <c:pt idx="11">
                  <c:v>Portugal</c:v>
                </c:pt>
                <c:pt idx="12">
                  <c:v>Slovenia</c:v>
                </c:pt>
                <c:pt idx="13">
                  <c:v>Bulgaria</c:v>
                </c:pt>
                <c:pt idx="14">
                  <c:v>Slovak Republic</c:v>
                </c:pt>
                <c:pt idx="15">
                  <c:v>Flemish Comm. (Belgium)</c:v>
                </c:pt>
                <c:pt idx="16">
                  <c:v>Netherlands</c:v>
                </c:pt>
                <c:pt idx="17">
                  <c:v>England (UK)</c:v>
                </c:pt>
                <c:pt idx="18">
                  <c:v>Romania</c:v>
                </c:pt>
                <c:pt idx="19">
                  <c:v>France</c:v>
                </c:pt>
                <c:pt idx="20">
                  <c:v>Poland</c:v>
                </c:pt>
                <c:pt idx="21">
                  <c:v>Hungary</c:v>
                </c:pt>
                <c:pt idx="22">
                  <c:v>Japan</c:v>
                </c:pt>
                <c:pt idx="23">
                  <c:v>Korea</c:v>
                </c:pt>
              </c:strCache>
            </c:strRef>
          </c:cat>
          <c:val>
            <c:numRef>
              <c:f>'Figure D8.2'!$C$32:$C$55</c:f>
              <c:numCache>
                <c:formatCode>General</c:formatCode>
                <c:ptCount val="24"/>
                <c:pt idx="2" formatCode="#,##0.00">
                  <c:v>17.541070482246951</c:v>
                </c:pt>
                <c:pt idx="3" formatCode="#,##0.00">
                  <c:v>21.63538804499974</c:v>
                </c:pt>
                <c:pt idx="4" formatCode="#,##0.00">
                  <c:v>16.881542323389287</c:v>
                </c:pt>
                <c:pt idx="5" formatCode="#,##0.00">
                  <c:v>6</c:v>
                </c:pt>
                <c:pt idx="6" formatCode="#,##0.00">
                  <c:v>5.4678293660146124</c:v>
                </c:pt>
                <c:pt idx="7" formatCode="#,##0.00">
                  <c:v>2.5257808997160365</c:v>
                </c:pt>
                <c:pt idx="8" formatCode="#,##0.00">
                  <c:v>7.103448978475881</c:v>
                </c:pt>
                <c:pt idx="9" formatCode="#,##0.00">
                  <c:v>5.9813042701916999</c:v>
                </c:pt>
                <c:pt idx="10" formatCode="#,##0.00">
                  <c:v>7.4812311306264272</c:v>
                </c:pt>
                <c:pt idx="11" formatCode="#,##0.00">
                  <c:v>7.5</c:v>
                </c:pt>
                <c:pt idx="13" formatCode="#,##0.00">
                  <c:v>3.7756041713332835</c:v>
                </c:pt>
                <c:pt idx="14" formatCode="#,##0.00">
                  <c:v>1.8542199488491049</c:v>
                </c:pt>
                <c:pt idx="15" formatCode="#,##0.00">
                  <c:v>6.9362208778478571</c:v>
                </c:pt>
                <c:pt idx="16" formatCode="#,##0.00">
                  <c:v>3.9473684210526314</c:v>
                </c:pt>
                <c:pt idx="17" formatCode="#,##0.00">
                  <c:v>2.8164971552638036</c:v>
                </c:pt>
                <c:pt idx="18" formatCode="#,##0.00">
                  <c:v>1.9828985820976297</c:v>
                </c:pt>
                <c:pt idx="19" formatCode="#,##0.00">
                  <c:v>9.1428644162720847</c:v>
                </c:pt>
                <c:pt idx="20" formatCode="#,##0.00">
                  <c:v>0.56313124547914384</c:v>
                </c:pt>
                <c:pt idx="21" formatCode="#,##0.00">
                  <c:v>0</c:v>
                </c:pt>
                <c:pt idx="22" formatCode="#,##0.00">
                  <c:v>0</c:v>
                </c:pt>
                <c:pt idx="23" formatCode="#,##0.00">
                  <c:v>0</c:v>
                </c:pt>
              </c:numCache>
            </c:numRef>
          </c:val>
          <c:smooth val="0"/>
          <c:extLst>
            <c:ext xmlns:c16="http://schemas.microsoft.com/office/drawing/2014/chart" uri="{C3380CC4-5D6E-409C-BE32-E72D297353CC}">
              <c16:uniqueId val="{00000001-5A4A-47AD-9D5B-338D5540B74B}"/>
            </c:ext>
          </c:extLst>
        </c:ser>
        <c:dLbls>
          <c:showLegendKey val="0"/>
          <c:showVal val="0"/>
          <c:showCatName val="0"/>
          <c:showSerName val="0"/>
          <c:showPercent val="0"/>
          <c:showBubbleSize val="0"/>
        </c:dLbls>
        <c:marker val="1"/>
        <c:smooth val="0"/>
        <c:axId val="480130224"/>
        <c:axId val="480128304"/>
      </c:lineChart>
      <c:catAx>
        <c:axId val="480130224"/>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480128304"/>
        <c:crosses val="autoZero"/>
        <c:auto val="1"/>
        <c:lblAlgn val="ctr"/>
        <c:lblOffset val="0"/>
        <c:tickLblSkip val="1"/>
        <c:noMultiLvlLbl val="0"/>
      </c:catAx>
      <c:valAx>
        <c:axId val="480128304"/>
        <c:scaling>
          <c:orientation val="minMax"/>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480130224"/>
        <c:crosses val="autoZero"/>
        <c:crossBetween val="between"/>
      </c:valAx>
      <c:spPr>
        <a:noFill/>
        <a:ln>
          <a:noFill/>
        </a:ln>
        <a:effectLst/>
        <a:extLst>
          <a:ext uri="{909E8E84-426E-40DD-AFC4-6F175D3DCCD1}">
            <a14:hiddenFill xmlns:a14="http://schemas.microsoft.com/office/drawing/2010/main">
              <a:solidFill>
                <a:srgbClr val="EAEAEA"/>
              </a:solidFill>
            </a14:hiddenFill>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2.9903893592248341E-2"/>
          <c:y val="1.4184393202548388E-2"/>
          <c:w val="0.94481966070030721"/>
          <c:h val="5.319147450955645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970816584989823E-2"/>
          <c:y val="0.13543975361013455"/>
          <c:w val="0.95745049189867437"/>
          <c:h val="0.59782731599343497"/>
        </c:manualLayout>
      </c:layout>
      <c:barChart>
        <c:barDir val="col"/>
        <c:grouping val="clustered"/>
        <c:varyColors val="0"/>
        <c:ser>
          <c:idx val="0"/>
          <c:order val="0"/>
          <c:tx>
            <c:strRef>
              <c:f>'Figure D8.4.'!$B$31</c:f>
              <c:strCache>
                <c:ptCount val="1"/>
                <c:pt idx="0">
                  <c:v>2022/23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D8.4.'!$A$32:$A$46</c:f>
              <c:strCache>
                <c:ptCount val="15"/>
                <c:pt idx="0">
                  <c:v>Sweden </c:v>
                </c:pt>
                <c:pt idx="1">
                  <c:v>Austria</c:v>
                </c:pt>
                <c:pt idx="2">
                  <c:v>Netherlands</c:v>
                </c:pt>
                <c:pt idx="3">
                  <c:v>French Comm. (Belg.)</c:v>
                </c:pt>
                <c:pt idx="4">
                  <c:v>Flemish Comm. (Belg.)</c:v>
                </c:pt>
                <c:pt idx="5">
                  <c:v>Argentina</c:v>
                </c:pt>
                <c:pt idx="6">
                  <c:v>Latvia</c:v>
                </c:pt>
                <c:pt idx="7">
                  <c:v>Poland</c:v>
                </c:pt>
                <c:pt idx="8">
                  <c:v>Bulgaria</c:v>
                </c:pt>
                <c:pt idx="9">
                  <c:v>England (UK)</c:v>
                </c:pt>
                <c:pt idx="11">
                  <c:v>Romania</c:v>
                </c:pt>
                <c:pt idx="12">
                  <c:v>Japan</c:v>
                </c:pt>
                <c:pt idx="13">
                  <c:v>France</c:v>
                </c:pt>
                <c:pt idx="14">
                  <c:v>Korea</c:v>
                </c:pt>
              </c:strCache>
            </c:strRef>
          </c:cat>
          <c:val>
            <c:numRef>
              <c:f>'Figure D8.4.'!$B$32:$B$46</c:f>
              <c:numCache>
                <c:formatCode>#,##0.00</c:formatCode>
                <c:ptCount val="15"/>
                <c:pt idx="0">
                  <c:v>4.9756560978506119</c:v>
                </c:pt>
                <c:pt idx="1">
                  <c:v>4.5992106041260579</c:v>
                </c:pt>
                <c:pt idx="2">
                  <c:v>2.5925707671414071</c:v>
                </c:pt>
                <c:pt idx="3">
                  <c:v>2.5780162175444343</c:v>
                </c:pt>
                <c:pt idx="4">
                  <c:v>1.830869719882231</c:v>
                </c:pt>
                <c:pt idx="5">
                  <c:v>1.2121665124502878</c:v>
                </c:pt>
                <c:pt idx="6">
                  <c:v>1.0687186063909373</c:v>
                </c:pt>
                <c:pt idx="7">
                  <c:v>1.034619331377032</c:v>
                </c:pt>
                <c:pt idx="8">
                  <c:v>0.39862474463102299</c:v>
                </c:pt>
                <c:pt idx="9">
                  <c:v>0.32045657084118712</c:v>
                </c:pt>
                <c:pt idx="11">
                  <c:v>1.8604651162790697</c:v>
                </c:pt>
                <c:pt idx="12">
                  <c:v>0.22024527745576444</c:v>
                </c:pt>
                <c:pt idx="13">
                  <c:v>0.11488944706637681</c:v>
                </c:pt>
                <c:pt idx="14" formatCode="#,##0">
                  <c:v>0</c:v>
                </c:pt>
              </c:numCache>
            </c:numRef>
          </c:val>
          <c:extLst>
            <c:ext xmlns:c16="http://schemas.microsoft.com/office/drawing/2014/chart" uri="{C3380CC4-5D6E-409C-BE32-E72D297353CC}">
              <c16:uniqueId val="{00000000-C1DB-4F85-ABD6-638B37C1A472}"/>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D8.4.'!$A$32:$A$46</c:f>
              <c:strCache>
                <c:ptCount val="15"/>
                <c:pt idx="0">
                  <c:v>Sweden </c:v>
                </c:pt>
                <c:pt idx="1">
                  <c:v>Austria</c:v>
                </c:pt>
                <c:pt idx="2">
                  <c:v>Netherlands</c:v>
                </c:pt>
                <c:pt idx="3">
                  <c:v>French Comm. (Belg.)</c:v>
                </c:pt>
                <c:pt idx="4">
                  <c:v>Flemish Comm. (Belg.)</c:v>
                </c:pt>
                <c:pt idx="5">
                  <c:v>Argentina</c:v>
                </c:pt>
                <c:pt idx="6">
                  <c:v>Latvia</c:v>
                </c:pt>
                <c:pt idx="7">
                  <c:v>Poland</c:v>
                </c:pt>
                <c:pt idx="8">
                  <c:v>Bulgaria</c:v>
                </c:pt>
                <c:pt idx="9">
                  <c:v>England (UK)</c:v>
                </c:pt>
                <c:pt idx="11">
                  <c:v>Romania</c:v>
                </c:pt>
                <c:pt idx="12">
                  <c:v>Japan</c:v>
                </c:pt>
                <c:pt idx="13">
                  <c:v>France</c:v>
                </c:pt>
                <c:pt idx="14">
                  <c:v>Korea</c:v>
                </c:pt>
              </c:strCache>
            </c:strRef>
          </c:cat>
          <c:val>
            <c:numRef>
              <c:f>'Figure D8.4.'!$C$32:$C$46</c:f>
              <c:numCache>
                <c:formatCode>General</c:formatCode>
                <c:ptCount val="15"/>
              </c:numCache>
            </c:numRef>
          </c:val>
          <c:extLst>
            <c:ext xmlns:c16="http://schemas.microsoft.com/office/drawing/2014/chart" uri="{C3380CC4-5D6E-409C-BE32-E72D297353CC}">
              <c16:uniqueId val="{00000001-C1DB-4F85-ABD6-638B37C1A472}"/>
            </c:ext>
          </c:extLst>
        </c:ser>
        <c:ser>
          <c:idx val="2"/>
          <c:order val="2"/>
          <c:tx>
            <c:strRef>
              <c:f>'Figure D8.4.'!$D$31</c:f>
              <c:strCache>
                <c:ptCount val="1"/>
                <c:pt idx="0">
                  <c:v>2014/15</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D8.4.'!$A$32:$A$46</c:f>
              <c:strCache>
                <c:ptCount val="15"/>
                <c:pt idx="0">
                  <c:v>Sweden </c:v>
                </c:pt>
                <c:pt idx="1">
                  <c:v>Austria</c:v>
                </c:pt>
                <c:pt idx="2">
                  <c:v>Netherlands</c:v>
                </c:pt>
                <c:pt idx="3">
                  <c:v>French Comm. (Belg.)</c:v>
                </c:pt>
                <c:pt idx="4">
                  <c:v>Flemish Comm. (Belg.)</c:v>
                </c:pt>
                <c:pt idx="5">
                  <c:v>Argentina</c:v>
                </c:pt>
                <c:pt idx="6">
                  <c:v>Latvia</c:v>
                </c:pt>
                <c:pt idx="7">
                  <c:v>Poland</c:v>
                </c:pt>
                <c:pt idx="8">
                  <c:v>Bulgaria</c:v>
                </c:pt>
                <c:pt idx="9">
                  <c:v>England (UK)</c:v>
                </c:pt>
                <c:pt idx="11">
                  <c:v>Romania</c:v>
                </c:pt>
                <c:pt idx="12">
                  <c:v>Japan</c:v>
                </c:pt>
                <c:pt idx="13">
                  <c:v>France</c:v>
                </c:pt>
                <c:pt idx="14">
                  <c:v>Korea</c:v>
                </c:pt>
              </c:strCache>
            </c:strRef>
          </c:cat>
          <c:val>
            <c:numRef>
              <c:f>'Figure D8.4.'!$D$32:$D$46</c:f>
              <c:numCache>
                <c:formatCode>#,##0.00</c:formatCode>
                <c:ptCount val="15"/>
                <c:pt idx="0">
                  <c:v>7.0195735100994305</c:v>
                </c:pt>
                <c:pt idx="1">
                  <c:v>2.1241775828671083</c:v>
                </c:pt>
                <c:pt idx="3">
                  <c:v>0.99463365389724245</c:v>
                </c:pt>
                <c:pt idx="5">
                  <c:v>0.64391481241128767</c:v>
                </c:pt>
                <c:pt idx="9">
                  <c:v>0.1891241969772656</c:v>
                </c:pt>
                <c:pt idx="11">
                  <c:v>0.98660827167031639</c:v>
                </c:pt>
                <c:pt idx="13">
                  <c:v>0.23678102135126239</c:v>
                </c:pt>
                <c:pt idx="14" formatCode="#,##0">
                  <c:v>0</c:v>
                </c:pt>
              </c:numCache>
            </c:numRef>
          </c:val>
          <c:extLst>
            <c:ext xmlns:c16="http://schemas.microsoft.com/office/drawing/2014/chart" uri="{C3380CC4-5D6E-409C-BE32-E72D297353CC}">
              <c16:uniqueId val="{00000002-C1DB-4F85-ABD6-638B37C1A472}"/>
            </c:ext>
          </c:extLst>
        </c:ser>
        <c:dLbls>
          <c:showLegendKey val="0"/>
          <c:showVal val="1"/>
          <c:showCatName val="0"/>
          <c:showSerName val="0"/>
          <c:showPercent val="0"/>
          <c:showBubbleSize val="0"/>
        </c:dLbls>
        <c:gapWidth val="150"/>
        <c:overlap val="37"/>
        <c:axId val="1016911744"/>
        <c:axId val="1016898784"/>
      </c:barChart>
      <c:catAx>
        <c:axId val="1016911744"/>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016898784"/>
        <c:crosses val="autoZero"/>
        <c:auto val="1"/>
        <c:lblAlgn val="ctr"/>
        <c:lblOffset val="0"/>
        <c:tickLblSkip val="1"/>
        <c:noMultiLvlLbl val="0"/>
      </c:catAx>
      <c:valAx>
        <c:axId val="1016898784"/>
        <c:scaling>
          <c:orientation val="minMax"/>
        </c:scaling>
        <c:delete val="1"/>
        <c:axPos val="l"/>
        <c:numFmt formatCode="#,##0" sourceLinked="0"/>
        <c:majorTickMark val="none"/>
        <c:minorTickMark val="none"/>
        <c:tickLblPos val="nextTo"/>
        <c:crossAx val="1016911744"/>
        <c:crosses val="autoZero"/>
        <c:crossBetween val="between"/>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delete val="1"/>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3.5970813648293964E-2"/>
          <c:y val="1.5051740357478834E-2"/>
          <c:w val="0.95745049868766419"/>
          <c:h val="5.6444026340545628E-2"/>
        </c:manualLayout>
      </c:layout>
      <c:overlay val="1"/>
      <c:spPr>
        <a:solidFill>
          <a:srgbClr val="EAEAEA">
            <a:alpha val="0"/>
          </a:srgbClr>
        </a:solidFill>
        <a:ln w="6350">
          <a:noFill/>
          <a:prstDash val="solid"/>
        </a:ln>
        <a:effec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170099074774909E-2"/>
          <c:y val="0.27607495265623444"/>
          <c:w val="0.92542183242575193"/>
          <c:h val="0.46027320145510475"/>
        </c:manualLayout>
      </c:layout>
      <c:barChart>
        <c:barDir val="col"/>
        <c:grouping val="stacked"/>
        <c:varyColors val="0"/>
        <c:ser>
          <c:idx val="1"/>
          <c:order val="0"/>
          <c:tx>
            <c:strRef>
              <c:f>'Figure D8.6'!$B$35</c:f>
              <c:strCache>
                <c:ptCount val="1"/>
                <c:pt idx="0">
                  <c:v>Teachers with less than 5 years of experience who have resigned from the profession</c:v>
                </c:pt>
              </c:strCache>
            </c:strRef>
          </c:tx>
          <c:spPr>
            <a:solidFill>
              <a:schemeClr val="accent2"/>
            </a:solidFill>
            <a:ln>
              <a:noFill/>
            </a:ln>
            <a:effectLst/>
          </c:spPr>
          <c:invertIfNegative val="0"/>
          <c:dPt>
            <c:idx val="9"/>
            <c:invertIfNegative val="0"/>
            <c:bubble3D val="0"/>
            <c:spPr>
              <a:solidFill>
                <a:srgbClr val="E464AF"/>
              </a:solidFill>
              <a:ln>
                <a:noFill/>
              </a:ln>
              <a:effectLst/>
            </c:spPr>
            <c:extLst>
              <c:ext xmlns:c16="http://schemas.microsoft.com/office/drawing/2014/chart" uri="{C3380CC4-5D6E-409C-BE32-E72D297353CC}">
                <c16:uniqueId val="{00000006-FE60-4811-8CC0-FC81F72CA46C}"/>
              </c:ext>
            </c:extLst>
          </c:dPt>
          <c:dPt>
            <c:idx val="10"/>
            <c:invertIfNegative val="0"/>
            <c:bubble3D val="0"/>
            <c:spPr>
              <a:solidFill>
                <a:srgbClr val="F25602"/>
              </a:solidFill>
              <a:ln>
                <a:noFill/>
              </a:ln>
              <a:effectLst/>
            </c:spPr>
            <c:extLst>
              <c:ext xmlns:c16="http://schemas.microsoft.com/office/drawing/2014/chart" uri="{C3380CC4-5D6E-409C-BE32-E72D297353CC}">
                <c16:uniqueId val="{00000003-FE60-4811-8CC0-FC81F72CA46C}"/>
              </c:ext>
            </c:extLst>
          </c:dPt>
          <c:cat>
            <c:strRef>
              <c:f>'Figure D8.6'!$A$36:$A$57</c:f>
              <c:strCache>
                <c:ptCount val="22"/>
                <c:pt idx="0">
                  <c:v>Lithuania</c:v>
                </c:pt>
                <c:pt idx="1">
                  <c:v>Denmark</c:v>
                </c:pt>
                <c:pt idx="2">
                  <c:v>Estonia</c:v>
                </c:pt>
                <c:pt idx="3">
                  <c:v>England (UK)</c:v>
                </c:pt>
                <c:pt idx="4">
                  <c:v>Netherlands</c:v>
                </c:pt>
                <c:pt idx="5">
                  <c:v>New Zealand</c:v>
                </c:pt>
                <c:pt idx="6">
                  <c:v>Bulgaria</c:v>
                </c:pt>
                <c:pt idx="7">
                  <c:v>Flemish Comm. (Belg.)</c:v>
                </c:pt>
                <c:pt idx="8">
                  <c:v>United States</c:v>
                </c:pt>
                <c:pt idx="9">
                  <c:v>EU average</c:v>
                </c:pt>
                <c:pt idx="10">
                  <c:v>OECD average</c:v>
                </c:pt>
                <c:pt idx="11">
                  <c:v>Slovak Republic</c:v>
                </c:pt>
                <c:pt idx="12">
                  <c:v>Austria</c:v>
                </c:pt>
                <c:pt idx="13">
                  <c:v>Sweden</c:v>
                </c:pt>
                <c:pt idx="14">
                  <c:v>Argentina</c:v>
                </c:pt>
                <c:pt idx="15">
                  <c:v>French Comm. (Belg.)</c:v>
                </c:pt>
                <c:pt idx="16">
                  <c:v>Poland</c:v>
                </c:pt>
                <c:pt idx="17">
                  <c:v>Portugal</c:v>
                </c:pt>
                <c:pt idx="18">
                  <c:v>Greece</c:v>
                </c:pt>
                <c:pt idx="19">
                  <c:v>France</c:v>
                </c:pt>
                <c:pt idx="20">
                  <c:v>Ireland</c:v>
                </c:pt>
                <c:pt idx="21">
                  <c:v>Israel</c:v>
                </c:pt>
              </c:strCache>
            </c:strRef>
          </c:cat>
          <c:val>
            <c:numRef>
              <c:f>'Figure D8.6'!$B$36:$B$57</c:f>
              <c:numCache>
                <c:formatCode>#,##0.00</c:formatCode>
                <c:ptCount val="22"/>
                <c:pt idx="1">
                  <c:v>1.5633815633815638</c:v>
                </c:pt>
                <c:pt idx="2">
                  <c:v>2.7698445079106033</c:v>
                </c:pt>
                <c:pt idx="9">
                  <c:v>1.1500125722544905</c:v>
                </c:pt>
                <c:pt idx="10">
                  <c:v>1.2606824023061984</c:v>
                </c:pt>
                <c:pt idx="11">
                  <c:v>1.4957531205190642</c:v>
                </c:pt>
                <c:pt idx="12">
                  <c:v>1.8658350342386758</c:v>
                </c:pt>
                <c:pt idx="13">
                  <c:v>1.0395838540364908</c:v>
                </c:pt>
                <c:pt idx="16">
                  <c:v>0.85588560056610319</c:v>
                </c:pt>
                <c:pt idx="21">
                  <c:v>0.40126800000000001</c:v>
                </c:pt>
              </c:numCache>
            </c:numRef>
          </c:val>
          <c:extLst>
            <c:ext xmlns:c16="http://schemas.microsoft.com/office/drawing/2014/chart" uri="{C3380CC4-5D6E-409C-BE32-E72D297353CC}">
              <c16:uniqueId val="{00000000-719B-40BD-B0B3-68475F7B2072}"/>
            </c:ext>
          </c:extLst>
        </c:ser>
        <c:ser>
          <c:idx val="0"/>
          <c:order val="1"/>
          <c:tx>
            <c:strRef>
              <c:f>'Figure D8.6'!$C$35</c:f>
              <c:strCache>
                <c:ptCount val="1"/>
                <c:pt idx="0">
                  <c:v>Teachers with more  than 5 years of experience who have resigned from the profession</c:v>
                </c:pt>
              </c:strCache>
            </c:strRef>
          </c:tx>
          <c:spPr>
            <a:solidFill>
              <a:schemeClr val="accent1"/>
            </a:solidFill>
            <a:ln>
              <a:noFill/>
            </a:ln>
            <a:effectLst/>
          </c:spPr>
          <c:invertIfNegative val="0"/>
          <c:dPt>
            <c:idx val="9"/>
            <c:invertIfNegative val="0"/>
            <c:bubble3D val="0"/>
            <c:spPr>
              <a:solidFill>
                <a:srgbClr val="AC147A"/>
              </a:solidFill>
              <a:ln>
                <a:noFill/>
              </a:ln>
              <a:effectLst/>
            </c:spPr>
            <c:extLst>
              <c:ext xmlns:c16="http://schemas.microsoft.com/office/drawing/2014/chart" uri="{C3380CC4-5D6E-409C-BE32-E72D297353CC}">
                <c16:uniqueId val="{00000008-FE60-4811-8CC0-FC81F72CA46C}"/>
              </c:ext>
            </c:extLst>
          </c:dPt>
          <c:dPt>
            <c:idx val="10"/>
            <c:invertIfNegative val="0"/>
            <c:bubble3D val="0"/>
            <c:spPr>
              <a:solidFill>
                <a:srgbClr val="DD2C00"/>
              </a:solidFill>
              <a:ln>
                <a:noFill/>
              </a:ln>
              <a:effectLst/>
            </c:spPr>
            <c:extLst>
              <c:ext xmlns:c16="http://schemas.microsoft.com/office/drawing/2014/chart" uri="{C3380CC4-5D6E-409C-BE32-E72D297353CC}">
                <c16:uniqueId val="{00000004-FE60-4811-8CC0-FC81F72CA46C}"/>
              </c:ext>
            </c:extLst>
          </c:dPt>
          <c:cat>
            <c:strRef>
              <c:f>'Figure D8.6'!$A$36:$A$57</c:f>
              <c:strCache>
                <c:ptCount val="22"/>
                <c:pt idx="0">
                  <c:v>Lithuania</c:v>
                </c:pt>
                <c:pt idx="1">
                  <c:v>Denmark</c:v>
                </c:pt>
                <c:pt idx="2">
                  <c:v>Estonia</c:v>
                </c:pt>
                <c:pt idx="3">
                  <c:v>England (UK)</c:v>
                </c:pt>
                <c:pt idx="4">
                  <c:v>Netherlands</c:v>
                </c:pt>
                <c:pt idx="5">
                  <c:v>New Zealand</c:v>
                </c:pt>
                <c:pt idx="6">
                  <c:v>Bulgaria</c:v>
                </c:pt>
                <c:pt idx="7">
                  <c:v>Flemish Comm. (Belg.)</c:v>
                </c:pt>
                <c:pt idx="8">
                  <c:v>United States</c:v>
                </c:pt>
                <c:pt idx="9">
                  <c:v>EU average</c:v>
                </c:pt>
                <c:pt idx="10">
                  <c:v>OECD average</c:v>
                </c:pt>
                <c:pt idx="11">
                  <c:v>Slovak Republic</c:v>
                </c:pt>
                <c:pt idx="12">
                  <c:v>Austria</c:v>
                </c:pt>
                <c:pt idx="13">
                  <c:v>Sweden</c:v>
                </c:pt>
                <c:pt idx="14">
                  <c:v>Argentina</c:v>
                </c:pt>
                <c:pt idx="15">
                  <c:v>French Comm. (Belg.)</c:v>
                </c:pt>
                <c:pt idx="16">
                  <c:v>Poland</c:v>
                </c:pt>
                <c:pt idx="17">
                  <c:v>Portugal</c:v>
                </c:pt>
                <c:pt idx="18">
                  <c:v>Greece</c:v>
                </c:pt>
                <c:pt idx="19">
                  <c:v>France</c:v>
                </c:pt>
                <c:pt idx="20">
                  <c:v>Ireland</c:v>
                </c:pt>
                <c:pt idx="21">
                  <c:v>Israel</c:v>
                </c:pt>
              </c:strCache>
            </c:strRef>
          </c:cat>
          <c:val>
            <c:numRef>
              <c:f>'Figure D8.6'!$C$36:$C$57</c:f>
              <c:numCache>
                <c:formatCode>#,##0.00</c:formatCode>
                <c:ptCount val="22"/>
                <c:pt idx="1">
                  <c:v>8.4648284648284644</c:v>
                </c:pt>
                <c:pt idx="2">
                  <c:v>6.5914139353551837</c:v>
                </c:pt>
                <c:pt idx="9">
                  <c:v>2.3956328638818056</c:v>
                </c:pt>
                <c:pt idx="10">
                  <c:v>2.0507882830099233</c:v>
                </c:pt>
                <c:pt idx="11">
                  <c:v>2.2620033542335625</c:v>
                </c:pt>
                <c:pt idx="12">
                  <c:v>1.3375005167652003</c:v>
                </c:pt>
                <c:pt idx="13">
                  <c:v>3.5639527618095479</c:v>
                </c:pt>
                <c:pt idx="16">
                  <c:v>1.8398356990702591</c:v>
                </c:pt>
                <c:pt idx="21">
                  <c:v>0.18883200000000003</c:v>
                </c:pt>
              </c:numCache>
            </c:numRef>
          </c:val>
          <c:extLst>
            <c:ext xmlns:c16="http://schemas.microsoft.com/office/drawing/2014/chart" uri="{C3380CC4-5D6E-409C-BE32-E72D297353CC}">
              <c16:uniqueId val="{00000001-719B-40BD-B0B3-68475F7B2072}"/>
            </c:ext>
          </c:extLst>
        </c:ser>
        <c:ser>
          <c:idx val="2"/>
          <c:order val="2"/>
          <c:tx>
            <c:strRef>
              <c:f>'Figure D8.6'!$D$35</c:f>
              <c:strCache>
                <c:ptCount val="1"/>
                <c:pt idx="0">
                  <c:v>All teachers who have resigned from the profession (no breakdowns by seniority)</c:v>
                </c:pt>
              </c:strCache>
            </c:strRef>
          </c:tx>
          <c:spPr>
            <a:solidFill>
              <a:schemeClr val="accent3"/>
            </a:solidFill>
            <a:ln>
              <a:noFill/>
            </a:ln>
            <a:effectLst/>
          </c:spPr>
          <c:invertIfNegative val="0"/>
          <c:cat>
            <c:strRef>
              <c:f>'Figure D8.6'!$A$36:$A$57</c:f>
              <c:strCache>
                <c:ptCount val="22"/>
                <c:pt idx="0">
                  <c:v>Lithuania</c:v>
                </c:pt>
                <c:pt idx="1">
                  <c:v>Denmark</c:v>
                </c:pt>
                <c:pt idx="2">
                  <c:v>Estonia</c:v>
                </c:pt>
                <c:pt idx="3">
                  <c:v>England (UK)</c:v>
                </c:pt>
                <c:pt idx="4">
                  <c:v>Netherlands</c:v>
                </c:pt>
                <c:pt idx="5">
                  <c:v>New Zealand</c:v>
                </c:pt>
                <c:pt idx="6">
                  <c:v>Bulgaria</c:v>
                </c:pt>
                <c:pt idx="7">
                  <c:v>Flemish Comm. (Belg.)</c:v>
                </c:pt>
                <c:pt idx="8">
                  <c:v>United States</c:v>
                </c:pt>
                <c:pt idx="9">
                  <c:v>EU average</c:v>
                </c:pt>
                <c:pt idx="10">
                  <c:v>OECD average</c:v>
                </c:pt>
                <c:pt idx="11">
                  <c:v>Slovak Republic</c:v>
                </c:pt>
                <c:pt idx="12">
                  <c:v>Austria</c:v>
                </c:pt>
                <c:pt idx="13">
                  <c:v>Sweden</c:v>
                </c:pt>
                <c:pt idx="14">
                  <c:v>Argentina</c:v>
                </c:pt>
                <c:pt idx="15">
                  <c:v>French Comm. (Belg.)</c:v>
                </c:pt>
                <c:pt idx="16">
                  <c:v>Poland</c:v>
                </c:pt>
                <c:pt idx="17">
                  <c:v>Portugal</c:v>
                </c:pt>
                <c:pt idx="18">
                  <c:v>Greece</c:v>
                </c:pt>
                <c:pt idx="19">
                  <c:v>France</c:v>
                </c:pt>
                <c:pt idx="20">
                  <c:v>Ireland</c:v>
                </c:pt>
                <c:pt idx="21">
                  <c:v>Israel</c:v>
                </c:pt>
              </c:strCache>
            </c:strRef>
          </c:cat>
          <c:val>
            <c:numRef>
              <c:f>'Figure D8.6'!$D$36:$D$57</c:f>
              <c:numCache>
                <c:formatCode>General</c:formatCode>
                <c:ptCount val="22"/>
                <c:pt idx="3" formatCode="#,##0.00">
                  <c:v>8.6598032677711796</c:v>
                </c:pt>
                <c:pt idx="7" formatCode="#,##0.00">
                  <c:v>6.2403626719299332</c:v>
                </c:pt>
                <c:pt idx="14" formatCode="#,##0.00">
                  <c:v>2.6665326633165831</c:v>
                </c:pt>
                <c:pt idx="15" formatCode="#,##0.00">
                  <c:v>1.5690354583096875</c:v>
                </c:pt>
                <c:pt idx="18" formatCode="#,##0.00">
                  <c:v>0.12770581096717751</c:v>
                </c:pt>
                <c:pt idx="19" formatCode="#,##0.00">
                  <c:v>0.3997564248581964</c:v>
                </c:pt>
                <c:pt idx="20" formatCode="#,##0.00">
                  <c:v>0.92157885585115629</c:v>
                </c:pt>
              </c:numCache>
            </c:numRef>
          </c:val>
          <c:extLst>
            <c:ext xmlns:c16="http://schemas.microsoft.com/office/drawing/2014/chart" uri="{C3380CC4-5D6E-409C-BE32-E72D297353CC}">
              <c16:uniqueId val="{00000002-719B-40BD-B0B3-68475F7B2072}"/>
            </c:ext>
          </c:extLst>
        </c:ser>
        <c:ser>
          <c:idx val="3"/>
          <c:order val="3"/>
          <c:tx>
            <c:strRef>
              <c:f>'Figure D8.6'!$E$35</c:f>
              <c:strCache>
                <c:ptCount val="1"/>
                <c:pt idx="0">
                  <c:v>All teachers who have retired from the profession</c:v>
                </c:pt>
              </c:strCache>
            </c:strRef>
          </c:tx>
          <c:spPr>
            <a:solidFill>
              <a:schemeClr val="accent4"/>
            </a:solidFill>
            <a:ln>
              <a:noFill/>
            </a:ln>
            <a:effectLst/>
          </c:spPr>
          <c:invertIfNegative val="0"/>
          <c:dPt>
            <c:idx val="9"/>
            <c:invertIfNegative val="0"/>
            <c:bubble3D val="0"/>
            <c:spPr>
              <a:solidFill>
                <a:srgbClr val="EAA4C8"/>
              </a:solidFill>
              <a:ln>
                <a:noFill/>
              </a:ln>
              <a:effectLst/>
            </c:spPr>
            <c:extLst>
              <c:ext xmlns:c16="http://schemas.microsoft.com/office/drawing/2014/chart" uri="{C3380CC4-5D6E-409C-BE32-E72D297353CC}">
                <c16:uniqueId val="{00000007-FE60-4811-8CC0-FC81F72CA46C}"/>
              </c:ext>
            </c:extLst>
          </c:dPt>
          <c:dPt>
            <c:idx val="10"/>
            <c:invertIfNegative val="0"/>
            <c:bubble3D val="0"/>
            <c:spPr>
              <a:solidFill>
                <a:srgbClr val="F79779"/>
              </a:solidFill>
              <a:ln>
                <a:noFill/>
              </a:ln>
              <a:effectLst/>
            </c:spPr>
            <c:extLst>
              <c:ext xmlns:c16="http://schemas.microsoft.com/office/drawing/2014/chart" uri="{C3380CC4-5D6E-409C-BE32-E72D297353CC}">
                <c16:uniqueId val="{00000005-FE60-4811-8CC0-FC81F72CA46C}"/>
              </c:ext>
            </c:extLst>
          </c:dPt>
          <c:cat>
            <c:strRef>
              <c:f>'Figure D8.6'!$A$36:$A$57</c:f>
              <c:strCache>
                <c:ptCount val="22"/>
                <c:pt idx="0">
                  <c:v>Lithuania</c:v>
                </c:pt>
                <c:pt idx="1">
                  <c:v>Denmark</c:v>
                </c:pt>
                <c:pt idx="2">
                  <c:v>Estonia</c:v>
                </c:pt>
                <c:pt idx="3">
                  <c:v>England (UK)</c:v>
                </c:pt>
                <c:pt idx="4">
                  <c:v>Netherlands</c:v>
                </c:pt>
                <c:pt idx="5">
                  <c:v>New Zealand</c:v>
                </c:pt>
                <c:pt idx="6">
                  <c:v>Bulgaria</c:v>
                </c:pt>
                <c:pt idx="7">
                  <c:v>Flemish Comm. (Belg.)</c:v>
                </c:pt>
                <c:pt idx="8">
                  <c:v>United States</c:v>
                </c:pt>
                <c:pt idx="9">
                  <c:v>EU average</c:v>
                </c:pt>
                <c:pt idx="10">
                  <c:v>OECD average</c:v>
                </c:pt>
                <c:pt idx="11">
                  <c:v>Slovak Republic</c:v>
                </c:pt>
                <c:pt idx="12">
                  <c:v>Austria</c:v>
                </c:pt>
                <c:pt idx="13">
                  <c:v>Sweden</c:v>
                </c:pt>
                <c:pt idx="14">
                  <c:v>Argentina</c:v>
                </c:pt>
                <c:pt idx="15">
                  <c:v>French Comm. (Belg.)</c:v>
                </c:pt>
                <c:pt idx="16">
                  <c:v>Poland</c:v>
                </c:pt>
                <c:pt idx="17">
                  <c:v>Portugal</c:v>
                </c:pt>
                <c:pt idx="18">
                  <c:v>Greece</c:v>
                </c:pt>
                <c:pt idx="19">
                  <c:v>France</c:v>
                </c:pt>
                <c:pt idx="20">
                  <c:v>Ireland</c:v>
                </c:pt>
                <c:pt idx="21">
                  <c:v>Israel</c:v>
                </c:pt>
              </c:strCache>
            </c:strRef>
          </c:cat>
          <c:val>
            <c:numRef>
              <c:f>'Figure D8.6'!$E$36:$E$57</c:f>
              <c:numCache>
                <c:formatCode>#,##0.00</c:formatCode>
                <c:ptCount val="22"/>
                <c:pt idx="1">
                  <c:v>1.7745017745017744</c:v>
                </c:pt>
                <c:pt idx="2">
                  <c:v>2.2077156716079593</c:v>
                </c:pt>
                <c:pt idx="3">
                  <c:v>0.80694735428677222</c:v>
                </c:pt>
                <c:pt idx="7">
                  <c:v>2.0215259359773015</c:v>
                </c:pt>
                <c:pt idx="9">
                  <c:v>3.1637479427279156</c:v>
                </c:pt>
                <c:pt idx="10">
                  <c:v>3.209248591993783</c:v>
                </c:pt>
                <c:pt idx="11">
                  <c:v>2.6920834143646126</c:v>
                </c:pt>
                <c:pt idx="12">
                  <c:v>3.0454873676224876</c:v>
                </c:pt>
                <c:pt idx="13">
                  <c:v>1.3379467633091724</c:v>
                </c:pt>
                <c:pt idx="14">
                  <c:v>2.7334673366834177</c:v>
                </c:pt>
                <c:pt idx="15">
                  <c:v>3.2431637135590718</c:v>
                </c:pt>
                <c:pt idx="16">
                  <c:v>1.7017661622307962</c:v>
                </c:pt>
                <c:pt idx="18">
                  <c:v>2.6218496881438207</c:v>
                </c:pt>
                <c:pt idx="19">
                  <c:v>2.2877456895093542</c:v>
                </c:pt>
                <c:pt idx="20">
                  <c:v>1.4138845418188142</c:v>
                </c:pt>
                <c:pt idx="21">
                  <c:v>1.5099000000000002</c:v>
                </c:pt>
              </c:numCache>
            </c:numRef>
          </c:val>
          <c:extLst>
            <c:ext xmlns:c16="http://schemas.microsoft.com/office/drawing/2014/chart" uri="{C3380CC4-5D6E-409C-BE32-E72D297353CC}">
              <c16:uniqueId val="{00000003-719B-40BD-B0B3-68475F7B2072}"/>
            </c:ext>
          </c:extLst>
        </c:ser>
        <c:ser>
          <c:idx val="4"/>
          <c:order val="4"/>
          <c:tx>
            <c:strRef>
              <c:f>'Figure D8.6'!$F$35</c:f>
              <c:strCache>
                <c:ptCount val="1"/>
                <c:pt idx="0">
                  <c:v>All teachers who have resigned or retired from the profession (no breakdowns between those who resigned and those who retired)</c:v>
                </c:pt>
              </c:strCache>
            </c:strRef>
          </c:tx>
          <c:spPr>
            <a:solidFill>
              <a:schemeClr val="accent5"/>
            </a:solidFill>
            <a:ln>
              <a:noFill/>
            </a:ln>
            <a:effectLst/>
          </c:spPr>
          <c:invertIfNegative val="0"/>
          <c:cat>
            <c:strRef>
              <c:f>'Figure D8.6'!$A$36:$A$57</c:f>
              <c:strCache>
                <c:ptCount val="22"/>
                <c:pt idx="0">
                  <c:v>Lithuania</c:v>
                </c:pt>
                <c:pt idx="1">
                  <c:v>Denmark</c:v>
                </c:pt>
                <c:pt idx="2">
                  <c:v>Estonia</c:v>
                </c:pt>
                <c:pt idx="3">
                  <c:v>England (UK)</c:v>
                </c:pt>
                <c:pt idx="4">
                  <c:v>Netherlands</c:v>
                </c:pt>
                <c:pt idx="5">
                  <c:v>New Zealand</c:v>
                </c:pt>
                <c:pt idx="6">
                  <c:v>Bulgaria</c:v>
                </c:pt>
                <c:pt idx="7">
                  <c:v>Flemish Comm. (Belg.)</c:v>
                </c:pt>
                <c:pt idx="8">
                  <c:v>United States</c:v>
                </c:pt>
                <c:pt idx="9">
                  <c:v>EU average</c:v>
                </c:pt>
                <c:pt idx="10">
                  <c:v>OECD average</c:v>
                </c:pt>
                <c:pt idx="11">
                  <c:v>Slovak Republic</c:v>
                </c:pt>
                <c:pt idx="12">
                  <c:v>Austria</c:v>
                </c:pt>
                <c:pt idx="13">
                  <c:v>Sweden</c:v>
                </c:pt>
                <c:pt idx="14">
                  <c:v>Argentina</c:v>
                </c:pt>
                <c:pt idx="15">
                  <c:v>French Comm. (Belg.)</c:v>
                </c:pt>
                <c:pt idx="16">
                  <c:v>Poland</c:v>
                </c:pt>
                <c:pt idx="17">
                  <c:v>Portugal</c:v>
                </c:pt>
                <c:pt idx="18">
                  <c:v>Greece</c:v>
                </c:pt>
                <c:pt idx="19">
                  <c:v>France</c:v>
                </c:pt>
                <c:pt idx="20">
                  <c:v>Ireland</c:v>
                </c:pt>
                <c:pt idx="21">
                  <c:v>Israel</c:v>
                </c:pt>
              </c:strCache>
            </c:strRef>
          </c:cat>
          <c:val>
            <c:numRef>
              <c:f>'Figure D8.6'!$F$36:$F$57</c:f>
              <c:numCache>
                <c:formatCode>General</c:formatCode>
                <c:ptCount val="22"/>
                <c:pt idx="0" formatCode="#,##0.00">
                  <c:v>12.524209167204647</c:v>
                </c:pt>
                <c:pt idx="4" formatCode="#,##0.00">
                  <c:v>8.6482047290652275</c:v>
                </c:pt>
                <c:pt idx="5" formatCode="#,##0.00">
                  <c:v>8.5238854607224575</c:v>
                </c:pt>
                <c:pt idx="6" formatCode="#,##0.00">
                  <c:v>8.3125584294172636</c:v>
                </c:pt>
                <c:pt idx="8" formatCode="#,##0.00">
                  <c:v>7.9</c:v>
                </c:pt>
                <c:pt idx="17" formatCode="#,##0.00">
                  <c:v>3.9</c:v>
                </c:pt>
              </c:numCache>
            </c:numRef>
          </c:val>
          <c:extLst>
            <c:ext xmlns:c16="http://schemas.microsoft.com/office/drawing/2014/chart" uri="{C3380CC4-5D6E-409C-BE32-E72D297353CC}">
              <c16:uniqueId val="{00000004-719B-40BD-B0B3-68475F7B2072}"/>
            </c:ext>
          </c:extLst>
        </c:ser>
        <c:dLbls>
          <c:showLegendKey val="0"/>
          <c:showVal val="0"/>
          <c:showCatName val="0"/>
          <c:showSerName val="0"/>
          <c:showPercent val="0"/>
          <c:showBubbleSize val="0"/>
        </c:dLbls>
        <c:gapWidth val="150"/>
        <c:overlap val="100"/>
        <c:axId val="634526399"/>
        <c:axId val="634523039"/>
      </c:barChart>
      <c:catAx>
        <c:axId val="634526399"/>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634523039"/>
        <c:crosses val="autoZero"/>
        <c:auto val="1"/>
        <c:lblAlgn val="ctr"/>
        <c:lblOffset val="0"/>
        <c:tickLblSkip val="1"/>
        <c:noMultiLvlLbl val="0"/>
      </c:catAx>
      <c:valAx>
        <c:axId val="634523039"/>
        <c:scaling>
          <c:orientation val="minMax"/>
          <c:max val="14"/>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634526399"/>
        <c:crosses val="autoZero"/>
        <c:crossBetween val="between"/>
        <c:majorUnit val="2"/>
        <c:minorUnit val="1"/>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legend>
      <c:legendPos val="b"/>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4"/>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3.2418237892429883E-2"/>
          <c:y val="3.209921544617049E-2"/>
          <c:w val="0.9254217816489082"/>
          <c:h val="0.21189645598097706"/>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100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3219926130719364"/>
          <c:w val="0.98691174341245891"/>
          <c:h val="0.85293417488247081"/>
        </c:manualLayout>
      </c:layout>
      <c:barChart>
        <c:barDir val="col"/>
        <c:grouping val="clustered"/>
        <c:varyColors val="0"/>
        <c:ser>
          <c:idx val="0"/>
          <c:order val="0"/>
          <c:tx>
            <c:strRef>
              <c:f>'Figure A1.2.'!$F$223</c:f>
              <c:strCache>
                <c:ptCount val="1"/>
                <c:pt idx="0">
                  <c:v>2024</c:v>
                </c:pt>
              </c:strCache>
            </c:strRef>
          </c:tx>
          <c:spPr>
            <a:solidFill>
              <a:schemeClr val="accent1"/>
            </a:solidFill>
            <a:ln>
              <a:noFill/>
            </a:ln>
            <a:effectLst/>
          </c:spPr>
          <c:invertIfNegative val="0"/>
          <c:dPt>
            <c:idx val="9"/>
            <c:invertIfNegative val="0"/>
            <c:bubble3D val="0"/>
            <c:spPr>
              <a:solidFill>
                <a:srgbClr val="AC147A"/>
              </a:solidFill>
              <a:ln>
                <a:noFill/>
              </a:ln>
              <a:effectLst/>
            </c:spPr>
            <c:extLst>
              <c:ext xmlns:c16="http://schemas.microsoft.com/office/drawing/2014/chart" uri="{C3380CC4-5D6E-409C-BE32-E72D297353CC}">
                <c16:uniqueId val="{00000004-B5E5-4611-B504-ECDE14EC7C93}"/>
              </c:ext>
            </c:extLst>
          </c:dPt>
          <c:dPt>
            <c:idx val="23"/>
            <c:invertIfNegative val="0"/>
            <c:bubble3D val="0"/>
            <c:spPr>
              <a:solidFill>
                <a:srgbClr val="DD2C00"/>
              </a:solidFill>
              <a:ln>
                <a:noFill/>
              </a:ln>
              <a:effectLst/>
            </c:spPr>
            <c:extLst>
              <c:ext xmlns:c16="http://schemas.microsoft.com/office/drawing/2014/chart" uri="{C3380CC4-5D6E-409C-BE32-E72D297353CC}">
                <c16:uniqueId val="{00000000-40FE-4B30-9EB8-C2ED2FB66ECF}"/>
              </c:ext>
            </c:extLst>
          </c:dPt>
          <c:cat>
            <c:strRef>
              <c:f>'Figure A1.2.'!$E$224:$E$266</c:f>
              <c:strCache>
                <c:ptCount val="43"/>
                <c:pt idx="0">
                  <c:v>Luxembourg</c:v>
                </c:pt>
                <c:pt idx="1">
                  <c:v>Poland</c:v>
                </c:pt>
                <c:pt idx="2">
                  <c:v>Slovak Republic</c:v>
                </c:pt>
                <c:pt idx="3">
                  <c:v>Croatia</c:v>
                </c:pt>
                <c:pt idx="4">
                  <c:v>France</c:v>
                </c:pt>
                <c:pt idx="5">
                  <c:v>Netherlands</c:v>
                </c:pt>
                <c:pt idx="6">
                  <c:v>Bulgaria</c:v>
                </c:pt>
                <c:pt idx="7">
                  <c:v>Belgium</c:v>
                </c:pt>
                <c:pt idx="8">
                  <c:v>Ireland</c:v>
                </c:pt>
                <c:pt idx="9">
                  <c:v>EU25 average</c:v>
                </c:pt>
                <c:pt idx="10">
                  <c:v> Hungary </c:v>
                </c:pt>
                <c:pt idx="11">
                  <c:v> Denmark </c:v>
                </c:pt>
                <c:pt idx="12">
                  <c:v> Estonia </c:v>
                </c:pt>
                <c:pt idx="13">
                  <c:v> Czechia </c:v>
                </c:pt>
                <c:pt idx="14">
                  <c:v> Norway </c:v>
                </c:pt>
                <c:pt idx="15">
                  <c:v> Switzerland </c:v>
                </c:pt>
                <c:pt idx="16">
                  <c:v> Spain </c:v>
                </c:pt>
                <c:pt idx="17">
                  <c:v> Sweden </c:v>
                </c:pt>
                <c:pt idx="18">
                  <c:v> United Kingdom </c:v>
                </c:pt>
                <c:pt idx="19">
                  <c:v> Italy </c:v>
                </c:pt>
                <c:pt idx="20">
                  <c:v> Iceland </c:v>
                </c:pt>
                <c:pt idx="21">
                  <c:v> Portugal </c:v>
                </c:pt>
                <c:pt idx="22">
                  <c:v> Lithuania </c:v>
                </c:pt>
                <c:pt idx="23">
                  <c:v> OECD average </c:v>
                </c:pt>
                <c:pt idx="24">
                  <c:v> Germany </c:v>
                </c:pt>
                <c:pt idx="25">
                  <c:v> Austria </c:v>
                </c:pt>
                <c:pt idx="26">
                  <c:v> Finland </c:v>
                </c:pt>
                <c:pt idx="27">
                  <c:v> Canada </c:v>
                </c:pt>
                <c:pt idx="28">
                  <c:v> Greece </c:v>
                </c:pt>
                <c:pt idx="29">
                  <c:v>Latvia</c:v>
                </c:pt>
                <c:pt idx="30">
                  <c:v>Australia</c:v>
                </c:pt>
                <c:pt idx="31">
                  <c:v>United States</c:v>
                </c:pt>
                <c:pt idx="32">
                  <c:v>Israel</c:v>
                </c:pt>
                <c:pt idx="33">
                  <c:v>New Zealand</c:v>
                </c:pt>
                <c:pt idx="34">
                  <c:v>Korea</c:v>
                </c:pt>
                <c:pt idx="35">
                  <c:v>Türkiye</c:v>
                </c:pt>
                <c:pt idx="36">
                  <c:v>Peru</c:v>
                </c:pt>
                <c:pt idx="37">
                  <c:v>Chile</c:v>
                </c:pt>
                <c:pt idx="38">
                  <c:v>Mexico</c:v>
                </c:pt>
                <c:pt idx="39">
                  <c:v>Costa Rica</c:v>
                </c:pt>
                <c:pt idx="40">
                  <c:v>Brazil</c:v>
                </c:pt>
                <c:pt idx="41">
                  <c:v>Indonesia</c:v>
                </c:pt>
                <c:pt idx="42">
                  <c:v>South Africa</c:v>
                </c:pt>
              </c:strCache>
            </c:strRef>
          </c:cat>
          <c:val>
            <c:numRef>
              <c:f>'Figure A1.2.'!$F$224:$F$266</c:f>
              <c:numCache>
                <c:formatCode>#,##0.00</c:formatCode>
                <c:ptCount val="43"/>
                <c:pt idx="0">
                  <c:v>38.691802978515597</c:v>
                </c:pt>
                <c:pt idx="1">
                  <c:v>31.4456176757812</c:v>
                </c:pt>
                <c:pt idx="2">
                  <c:v>29.245449066162099</c:v>
                </c:pt>
                <c:pt idx="3">
                  <c:v>26.8371772766113</c:v>
                </c:pt>
                <c:pt idx="4">
                  <c:v>25.8438835144043</c:v>
                </c:pt>
                <c:pt idx="5">
                  <c:v>22.3935222625732</c:v>
                </c:pt>
                <c:pt idx="6">
                  <c:v>21.852783203125</c:v>
                </c:pt>
                <c:pt idx="7">
                  <c:v>21.5217380523681</c:v>
                </c:pt>
                <c:pt idx="8">
                  <c:v>21.361036300659102</c:v>
                </c:pt>
                <c:pt idx="9">
                  <c:v>20.770837244780129</c:v>
                </c:pt>
                <c:pt idx="10">
                  <c:v>20.614284515380799</c:v>
                </c:pt>
                <c:pt idx="11">
                  <c:v>20.485094070434499</c:v>
                </c:pt>
                <c:pt idx="12">
                  <c:v>20.290073394775298</c:v>
                </c:pt>
                <c:pt idx="13">
                  <c:v>20.2328987121582</c:v>
                </c:pt>
                <c:pt idx="14">
                  <c:v>19.4785270690918</c:v>
                </c:pt>
                <c:pt idx="15">
                  <c:v>19.360891342163001</c:v>
                </c:pt>
                <c:pt idx="16">
                  <c:v>18.3926086425781</c:v>
                </c:pt>
                <c:pt idx="17">
                  <c:v>18.038473129272401</c:v>
                </c:pt>
                <c:pt idx="18">
                  <c:v>17.395462036132798</c:v>
                </c:pt>
                <c:pt idx="19">
                  <c:v>17.38623046875</c:v>
                </c:pt>
                <c:pt idx="20">
                  <c:v>16.70094872</c:v>
                </c:pt>
                <c:pt idx="21">
                  <c:v>16.6652526855468</c:v>
                </c:pt>
                <c:pt idx="22">
                  <c:v>16.477403640746999</c:v>
                </c:pt>
                <c:pt idx="23">
                  <c:v>16.10766028009968</c:v>
                </c:pt>
                <c:pt idx="24">
                  <c:v>15.179339408874499</c:v>
                </c:pt>
                <c:pt idx="25">
                  <c:v>15.022229194641101</c:v>
                </c:pt>
                <c:pt idx="26">
                  <c:v>14.5251398086547</c:v>
                </c:pt>
                <c:pt idx="27">
                  <c:v>14.2449188232421</c:v>
                </c:pt>
                <c:pt idx="28">
                  <c:v>12.972659111022899</c:v>
                </c:pt>
                <c:pt idx="29">
                  <c:v>12.254559516906699</c:v>
                </c:pt>
                <c:pt idx="30">
                  <c:v>11.4929189682006</c:v>
                </c:pt>
                <c:pt idx="31">
                  <c:v>11.42134285</c:v>
                </c:pt>
                <c:pt idx="32">
                  <c:v>7.9740395545959402</c:v>
                </c:pt>
                <c:pt idx="33">
                  <c:v>6.2888917922973597</c:v>
                </c:pt>
                <c:pt idx="34">
                  <c:v>3.10923171043396</c:v>
                </c:pt>
                <c:pt idx="35">
                  <c:v>2.61257600784301</c:v>
                </c:pt>
                <c:pt idx="36">
                  <c:v>1.7073572874069201</c:v>
                </c:pt>
                <c:pt idx="37">
                  <c:v>1.6956435441970801</c:v>
                </c:pt>
                <c:pt idx="38">
                  <c:v>1.60855484008789</c:v>
                </c:pt>
                <c:pt idx="39">
                  <c:v>1.34486639499664</c:v>
                </c:pt>
                <c:pt idx="40">
                  <c:v>0.69767981800000001</c:v>
                </c:pt>
                <c:pt idx="41">
                  <c:v>0.60595142800000001</c:v>
                </c:pt>
                <c:pt idx="42">
                  <c:v>0.59744143486022905</c:v>
                </c:pt>
              </c:numCache>
            </c:numRef>
          </c:val>
          <c:extLst>
            <c:ext xmlns:c16="http://schemas.microsoft.com/office/drawing/2014/chart" uri="{C3380CC4-5D6E-409C-BE32-E72D297353CC}">
              <c16:uniqueId val="{00000000-90D8-4961-9081-D202703EC09C}"/>
            </c:ext>
          </c:extLst>
        </c:ser>
        <c:ser>
          <c:idx val="2"/>
          <c:order val="1"/>
          <c:tx>
            <c:strRef>
              <c:f>'Figure A1.2.'!$G$223</c:f>
              <c:strCache>
                <c:ptCount val="1"/>
                <c:pt idx="0">
                  <c:v>2019</c:v>
                </c:pt>
              </c:strCache>
            </c:strRef>
          </c:tx>
          <c:spPr>
            <a:solidFill>
              <a:schemeClr val="accent3"/>
            </a:solidFill>
            <a:ln>
              <a:noFill/>
            </a:ln>
            <a:effectLst/>
          </c:spPr>
          <c:invertIfNegative val="0"/>
          <c:dPt>
            <c:idx val="9"/>
            <c:invertIfNegative val="0"/>
            <c:bubble3D val="0"/>
            <c:spPr>
              <a:solidFill>
                <a:srgbClr val="E464AF"/>
              </a:solidFill>
              <a:ln>
                <a:noFill/>
              </a:ln>
              <a:effectLst/>
            </c:spPr>
            <c:extLst>
              <c:ext xmlns:c16="http://schemas.microsoft.com/office/drawing/2014/chart" uri="{C3380CC4-5D6E-409C-BE32-E72D297353CC}">
                <c16:uniqueId val="{00000005-B5E5-4611-B504-ECDE14EC7C93}"/>
              </c:ext>
            </c:extLst>
          </c:dPt>
          <c:dPt>
            <c:idx val="23"/>
            <c:invertIfNegative val="0"/>
            <c:bubble3D val="0"/>
            <c:spPr>
              <a:solidFill>
                <a:srgbClr val="F25602"/>
              </a:solidFill>
              <a:ln>
                <a:noFill/>
              </a:ln>
              <a:effectLst/>
            </c:spPr>
            <c:extLst>
              <c:ext xmlns:c16="http://schemas.microsoft.com/office/drawing/2014/chart" uri="{C3380CC4-5D6E-409C-BE32-E72D297353CC}">
                <c16:uniqueId val="{00000001-40FE-4B30-9EB8-C2ED2FB66ECF}"/>
              </c:ext>
            </c:extLst>
          </c:dPt>
          <c:cat>
            <c:strRef>
              <c:f>'Figure A1.2.'!$E$224:$E$266</c:f>
              <c:strCache>
                <c:ptCount val="43"/>
                <c:pt idx="0">
                  <c:v>Luxembourg</c:v>
                </c:pt>
                <c:pt idx="1">
                  <c:v>Poland</c:v>
                </c:pt>
                <c:pt idx="2">
                  <c:v>Slovak Republic</c:v>
                </c:pt>
                <c:pt idx="3">
                  <c:v>Croatia</c:v>
                </c:pt>
                <c:pt idx="4">
                  <c:v>France</c:v>
                </c:pt>
                <c:pt idx="5">
                  <c:v>Netherlands</c:v>
                </c:pt>
                <c:pt idx="6">
                  <c:v>Bulgaria</c:v>
                </c:pt>
                <c:pt idx="7">
                  <c:v>Belgium</c:v>
                </c:pt>
                <c:pt idx="8">
                  <c:v>Ireland</c:v>
                </c:pt>
                <c:pt idx="9">
                  <c:v>EU25 average</c:v>
                </c:pt>
                <c:pt idx="10">
                  <c:v> Hungary </c:v>
                </c:pt>
                <c:pt idx="11">
                  <c:v> Denmark </c:v>
                </c:pt>
                <c:pt idx="12">
                  <c:v> Estonia </c:v>
                </c:pt>
                <c:pt idx="13">
                  <c:v> Czechia </c:v>
                </c:pt>
                <c:pt idx="14">
                  <c:v> Norway </c:v>
                </c:pt>
                <c:pt idx="15">
                  <c:v> Switzerland </c:v>
                </c:pt>
                <c:pt idx="16">
                  <c:v> Spain </c:v>
                </c:pt>
                <c:pt idx="17">
                  <c:v> Sweden </c:v>
                </c:pt>
                <c:pt idx="18">
                  <c:v> United Kingdom </c:v>
                </c:pt>
                <c:pt idx="19">
                  <c:v> Italy </c:v>
                </c:pt>
                <c:pt idx="20">
                  <c:v> Iceland </c:v>
                </c:pt>
                <c:pt idx="21">
                  <c:v> Portugal </c:v>
                </c:pt>
                <c:pt idx="22">
                  <c:v> Lithuania </c:v>
                </c:pt>
                <c:pt idx="23">
                  <c:v> OECD average </c:v>
                </c:pt>
                <c:pt idx="24">
                  <c:v> Germany </c:v>
                </c:pt>
                <c:pt idx="25">
                  <c:v> Austria </c:v>
                </c:pt>
                <c:pt idx="26">
                  <c:v> Finland </c:v>
                </c:pt>
                <c:pt idx="27">
                  <c:v> Canada </c:v>
                </c:pt>
                <c:pt idx="28">
                  <c:v> Greece </c:v>
                </c:pt>
                <c:pt idx="29">
                  <c:v>Latvia</c:v>
                </c:pt>
                <c:pt idx="30">
                  <c:v>Australia</c:v>
                </c:pt>
                <c:pt idx="31">
                  <c:v>United States</c:v>
                </c:pt>
                <c:pt idx="32">
                  <c:v>Israel</c:v>
                </c:pt>
                <c:pt idx="33">
                  <c:v>New Zealand</c:v>
                </c:pt>
                <c:pt idx="34">
                  <c:v>Korea</c:v>
                </c:pt>
                <c:pt idx="35">
                  <c:v>Türkiye</c:v>
                </c:pt>
                <c:pt idx="36">
                  <c:v>Peru</c:v>
                </c:pt>
                <c:pt idx="37">
                  <c:v>Chile</c:v>
                </c:pt>
                <c:pt idx="38">
                  <c:v>Mexico</c:v>
                </c:pt>
                <c:pt idx="39">
                  <c:v>Costa Rica</c:v>
                </c:pt>
                <c:pt idx="40">
                  <c:v>Brazil</c:v>
                </c:pt>
                <c:pt idx="41">
                  <c:v>Indonesia</c:v>
                </c:pt>
                <c:pt idx="42">
                  <c:v>South Africa</c:v>
                </c:pt>
              </c:strCache>
            </c:strRef>
          </c:cat>
          <c:val>
            <c:numRef>
              <c:f>'Figure A1.2.'!$G$224:$G$266</c:f>
              <c:numCache>
                <c:formatCode>#,##0.00</c:formatCode>
                <c:ptCount val="43"/>
                <c:pt idx="0">
                  <c:v>30.377110999999999</c:v>
                </c:pt>
                <c:pt idx="1">
                  <c:v>29.951885000000001</c:v>
                </c:pt>
                <c:pt idx="2">
                  <c:v>30.994671</c:v>
                </c:pt>
                <c:pt idx="3">
                  <c:v>23.3960247039794</c:v>
                </c:pt>
                <c:pt idx="4">
                  <c:v>20.185048999999999</c:v>
                </c:pt>
                <c:pt idx="5">
                  <c:v>18.644302</c:v>
                </c:pt>
                <c:pt idx="6">
                  <c:v>19.0320720672607</c:v>
                </c:pt>
                <c:pt idx="7">
                  <c:v>21.709886999999998</c:v>
                </c:pt>
                <c:pt idx="8">
                  <c:v>13.956113</c:v>
                </c:pt>
                <c:pt idx="9">
                  <c:v>18.318716534540798</c:v>
                </c:pt>
                <c:pt idx="10">
                  <c:v>15.475531999999999</c:v>
                </c:pt>
                <c:pt idx="11">
                  <c:v>19.295470999999999</c:v>
                </c:pt>
                <c:pt idx="12">
                  <c:v>16.766843999999999</c:v>
                </c:pt>
                <c:pt idx="13">
                  <c:v>19.825738999999999</c:v>
                </c:pt>
                <c:pt idx="14">
                  <c:v>14.99156</c:v>
                </c:pt>
                <c:pt idx="15">
                  <c:v>21.523941000000001</c:v>
                </c:pt>
                <c:pt idx="16">
                  <c:v>17.07921</c:v>
                </c:pt>
                <c:pt idx="17">
                  <c:v>13.393211000000001</c:v>
                </c:pt>
                <c:pt idx="18">
                  <c:v>13.5256700515747</c:v>
                </c:pt>
                <c:pt idx="19">
                  <c:v>15.574909999999999</c:v>
                </c:pt>
                <c:pt idx="20">
                  <c:v>15.419181</c:v>
                </c:pt>
                <c:pt idx="21">
                  <c:v>16.282381057739201</c:v>
                </c:pt>
                <c:pt idx="22">
                  <c:v>15.824085999999999</c:v>
                </c:pt>
                <c:pt idx="23">
                  <c:v>14.3783635095901</c:v>
                </c:pt>
                <c:pt idx="24">
                  <c:v>14.220668999999999</c:v>
                </c:pt>
                <c:pt idx="25">
                  <c:v>14.221743</c:v>
                </c:pt>
                <c:pt idx="26">
                  <c:v>14.204545</c:v>
                </c:pt>
                <c:pt idx="27">
                  <c:v>11.0609922409057</c:v>
                </c:pt>
                <c:pt idx="28">
                  <c:v>8.6127520000000004</c:v>
                </c:pt>
                <c:pt idx="29">
                  <c:v>11.955071</c:v>
                </c:pt>
                <c:pt idx="30">
                  <c:v>9.6007318000000001</c:v>
                </c:pt>
                <c:pt idx="31">
                  <c:v>10.237809</c:v>
                </c:pt>
                <c:pt idx="32">
                  <c:v>8.0197734999999994</c:v>
                </c:pt>
                <c:pt idx="33">
                  <c:v>5.1951866000000004</c:v>
                </c:pt>
                <c:pt idx="34">
                  <c:v>3.3192453</c:v>
                </c:pt>
                <c:pt idx="35">
                  <c:v>2.9163857000000002</c:v>
                </c:pt>
                <c:pt idx="36">
                  <c:v>1.21681880950927</c:v>
                </c:pt>
                <c:pt idx="37">
                  <c:v>1.8488408000000001</c:v>
                </c:pt>
                <c:pt idx="38">
                  <c:v>1.2977350950241</c:v>
                </c:pt>
                <c:pt idx="39">
                  <c:v>1.4429342000000001</c:v>
                </c:pt>
                <c:pt idx="40">
                  <c:v>0.62731618</c:v>
                </c:pt>
                <c:pt idx="41">
                  <c:v>0.53992277399999999</c:v>
                </c:pt>
                <c:pt idx="42">
                  <c:v>0.61987603000000002</c:v>
                </c:pt>
              </c:numCache>
            </c:numRef>
          </c:val>
          <c:extLst>
            <c:ext xmlns:c16="http://schemas.microsoft.com/office/drawing/2014/chart" uri="{C3380CC4-5D6E-409C-BE32-E72D297353CC}">
              <c16:uniqueId val="{00000001-90D8-4961-9081-D202703EC09C}"/>
            </c:ext>
          </c:extLst>
        </c:ser>
        <c:dLbls>
          <c:showLegendKey val="0"/>
          <c:showVal val="0"/>
          <c:showCatName val="0"/>
          <c:showSerName val="0"/>
          <c:showPercent val="0"/>
          <c:showBubbleSize val="0"/>
        </c:dLbls>
        <c:gapWidth val="150"/>
        <c:axId val="1549299840"/>
        <c:axId val="1731664080"/>
        <c:extLst/>
      </c:bar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4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6.2507761490742123E-2"/>
          <c:y val="1.9822085080447228E-2"/>
          <c:w val="0.91897338600927203"/>
          <c:h val="7.4332819051677115E-2"/>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45186775174125E-2"/>
          <c:y val="0.22278035659776374"/>
          <c:w val="0.94466760278780837"/>
          <c:h val="0.58067682471471427"/>
        </c:manualLayout>
      </c:layout>
      <c:lineChart>
        <c:grouping val="standard"/>
        <c:varyColors val="0"/>
        <c:ser>
          <c:idx val="0"/>
          <c:order val="3"/>
          <c:tx>
            <c:strRef>
              <c:f>relearn_figure_w_BUS_EXCL_UK_ft!$H$25</c:f>
              <c:strCache>
                <c:ptCount val="1"/>
                <c:pt idx="0">
                  <c:v>OECD average tertiary</c:v>
                </c:pt>
              </c:strCache>
            </c:strRef>
          </c:tx>
          <c:spPr>
            <a:ln w="22225">
              <a:solidFill>
                <a:srgbClr val="000000">
                  <a:lumMod val="65000"/>
                  <a:lumOff val="35000"/>
                </a:srgbClr>
              </a:solidFill>
            </a:ln>
          </c:spPr>
          <c:marker>
            <c:symbol val="none"/>
          </c:marker>
          <c:cat>
            <c:numRef>
              <c:f>relearn_figure_w_BUS_EXCL_UK_ft!$D$27:$D$35</c:f>
              <c:numCache>
                <c:formatCode>General</c:formatCode>
                <c:ptCount val="9"/>
                <c:pt idx="0">
                  <c:v>2015</c:v>
                </c:pt>
                <c:pt idx="1">
                  <c:v>2016</c:v>
                </c:pt>
                <c:pt idx="2">
                  <c:v>2017</c:v>
                </c:pt>
                <c:pt idx="3">
                  <c:v>2018</c:v>
                </c:pt>
                <c:pt idx="4">
                  <c:v>2019</c:v>
                </c:pt>
                <c:pt idx="5">
                  <c:v>2020</c:v>
                </c:pt>
                <c:pt idx="6">
                  <c:v>2021</c:v>
                </c:pt>
                <c:pt idx="7">
                  <c:v>2022</c:v>
                </c:pt>
                <c:pt idx="8">
                  <c:v>2023</c:v>
                </c:pt>
              </c:numCache>
              <c:extLst/>
            </c:numRef>
          </c:cat>
          <c:val>
            <c:numRef>
              <c:f>relearn_figure_w_BUS_EXCL_UK_ft!$H$27:$H$35</c:f>
              <c:numCache>
                <c:formatCode>General</c:formatCode>
                <c:ptCount val="9"/>
                <c:pt idx="0">
                  <c:v>134.90336296296294</c:v>
                </c:pt>
                <c:pt idx="1">
                  <c:v>133.79949642857144</c:v>
                </c:pt>
                <c:pt idx="2">
                  <c:v>134.89548888888888</c:v>
                </c:pt>
                <c:pt idx="3">
                  <c:v>133.62518571428572</c:v>
                </c:pt>
                <c:pt idx="4">
                  <c:v>132.68354598388675</c:v>
                </c:pt>
                <c:pt idx="5">
                  <c:v>136.45252243923605</c:v>
                </c:pt>
                <c:pt idx="6">
                  <c:v>134.43028787466153</c:v>
                </c:pt>
                <c:pt idx="7">
                  <c:v>136.41431483515947</c:v>
                </c:pt>
                <c:pt idx="8">
                  <c:v>#N/A</c:v>
                </c:pt>
              </c:numCache>
              <c:extLst/>
            </c:numRef>
          </c:val>
          <c:smooth val="0"/>
          <c:extLst>
            <c:ext xmlns:c16="http://schemas.microsoft.com/office/drawing/2014/chart" uri="{C3380CC4-5D6E-409C-BE32-E72D297353CC}">
              <c16:uniqueId val="{00000001-4DD3-4A2F-A842-C3F1A4786249}"/>
            </c:ext>
          </c:extLst>
        </c:ser>
        <c:ser>
          <c:idx val="5"/>
          <c:order val="4"/>
          <c:tx>
            <c:strRef>
              <c:f>relearn_figure_w_BUS_EXCL_UK_ft!$J$25</c:f>
              <c:strCache>
                <c:ptCount val="1"/>
                <c:pt idx="0">
                  <c:v>U.K. tertiary</c:v>
                </c:pt>
              </c:strCache>
            </c:strRef>
          </c:tx>
          <c:spPr>
            <a:ln w="76200">
              <a:solidFill>
                <a:srgbClr val="CC0099"/>
              </a:solidFill>
            </a:ln>
          </c:spPr>
          <c:marker>
            <c:symbol val="none"/>
          </c:marker>
          <c:cat>
            <c:numRef>
              <c:f>relearn_figure_w_BUS_EXCL_UK_ft!$D$27:$D$35</c:f>
              <c:numCache>
                <c:formatCode>General</c:formatCode>
                <c:ptCount val="9"/>
                <c:pt idx="0">
                  <c:v>2015</c:v>
                </c:pt>
                <c:pt idx="1">
                  <c:v>2016</c:v>
                </c:pt>
                <c:pt idx="2">
                  <c:v>2017</c:v>
                </c:pt>
                <c:pt idx="3">
                  <c:v>2018</c:v>
                </c:pt>
                <c:pt idx="4">
                  <c:v>2019</c:v>
                </c:pt>
                <c:pt idx="5">
                  <c:v>2020</c:v>
                </c:pt>
                <c:pt idx="6">
                  <c:v>2021</c:v>
                </c:pt>
                <c:pt idx="7">
                  <c:v>2022</c:v>
                </c:pt>
                <c:pt idx="8">
                  <c:v>2023</c:v>
                </c:pt>
              </c:numCache>
              <c:extLst/>
            </c:numRef>
          </c:cat>
          <c:val>
            <c:numRef>
              <c:f>relearn_figure_w_BUS_EXCL_UK_ft!$J$27:$J$35</c:f>
              <c:numCache>
                <c:formatCode>General</c:formatCode>
                <c:ptCount val="9"/>
                <c:pt idx="0">
                  <c:v>141.22499999999999</c:v>
                </c:pt>
                <c:pt idx="1">
                  <c:v>134.52799999999999</c:v>
                </c:pt>
                <c:pt idx="2">
                  <c:v>128.03649999999999</c:v>
                </c:pt>
                <c:pt idx="3">
                  <c:v>131.2251</c:v>
                </c:pt>
                <c:pt idx="4">
                  <c:v>145.2071</c:v>
                </c:pt>
                <c:pt idx="5">
                  <c:v>145.53280000000001</c:v>
                </c:pt>
                <c:pt idx="6">
                  <c:v>140.08630371093699</c:v>
                </c:pt>
                <c:pt idx="7">
                  <c:v>125.374557495117</c:v>
                </c:pt>
                <c:pt idx="8">
                  <c:v>134.88916015625</c:v>
                </c:pt>
              </c:numCache>
              <c:extLst/>
            </c:numRef>
          </c:val>
          <c:smooth val="0"/>
          <c:extLst>
            <c:ext xmlns:c16="http://schemas.microsoft.com/office/drawing/2014/chart" uri="{C3380CC4-5D6E-409C-BE32-E72D297353CC}">
              <c16:uniqueId val="{00000003-4DD3-4A2F-A842-C3F1A4786249}"/>
            </c:ext>
          </c:extLst>
        </c:ser>
        <c:dLbls>
          <c:showLegendKey val="0"/>
          <c:showVal val="0"/>
          <c:showCatName val="0"/>
          <c:showSerName val="0"/>
          <c:showPercent val="0"/>
          <c:showBubbleSize val="0"/>
        </c:dLbls>
        <c:smooth val="0"/>
        <c:axId val="250262656"/>
        <c:axId val="250264192"/>
        <c:extLst>
          <c:ext xmlns:c15="http://schemas.microsoft.com/office/drawing/2012/chart" uri="{02D57815-91ED-43cb-92C2-25804820EDAC}">
            <c15:filteredLineSeries>
              <c15:ser>
                <c:idx val="1"/>
                <c:order val="0"/>
                <c:tx>
                  <c:strRef>
                    <c:extLst>
                      <c:ext uri="{02D57815-91ED-43cb-92C2-25804820EDAC}">
                        <c15:formulaRef>
                          <c15:sqref>relearn_figure_w_BUS_EXCL_UK_ft!$E$25</c15:sqref>
                        </c15:formulaRef>
                      </c:ext>
                    </c:extLst>
                    <c:strCache>
                      <c:ptCount val="1"/>
                      <c:pt idx="0">
                        <c:v>Short cycle tertiary</c:v>
                      </c:pt>
                    </c:strCache>
                  </c:strRef>
                </c:tx>
                <c:spPr>
                  <a:ln w="19050" cap="rnd" cmpd="sng" algn="ctr">
                    <a:solidFill>
                      <a:srgbClr val="7FA8D9"/>
                    </a:solidFill>
                    <a:prstDash val="solid"/>
                    <a:round/>
                  </a:ln>
                  <a:effectLst/>
                </c:spPr>
                <c:marker>
                  <c:symbol val="none"/>
                </c:marker>
                <c:cat>
                  <c:numRef>
                    <c:extLst>
                      <c:ext uri="{02D57815-91ED-43cb-92C2-25804820EDAC}">
                        <c15:formulaRef>
                          <c15:sqref>relearn_figure_w_BUS_EXCL_UK_ft!$D$27:$D$35</c15:sqref>
                        </c15:formulaRef>
                      </c:ext>
                    </c:extLst>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extLst>
                      <c:ext uri="{02D57815-91ED-43cb-92C2-25804820EDAC}">
                        <c15:formulaRef>
                          <c15:sqref>relearn_figure_w_BUS_EXCL_UK_ft!$E$27:$E$34</c15:sqref>
                        </c15:formulaRef>
                      </c:ext>
                    </c:extLst>
                    <c:numCache>
                      <c:formatCode>General</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4-4DD3-4A2F-A842-C3F1A4786249}"/>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relearn_figure_w_BUS_EXCL_UK_ft!$F$25</c15:sqref>
                        </c15:formulaRef>
                      </c:ext>
                    </c:extLst>
                    <c:strCache>
                      <c:ptCount val="1"/>
                      <c:pt idx="0">
                        <c:v>Bachelor's or equivalent</c:v>
                      </c:pt>
                    </c:strCache>
                  </c:strRef>
                </c:tx>
                <c:spPr>
                  <a:ln w="19050" cap="rnd" cmpd="sng" algn="ctr">
                    <a:solidFill>
                      <a:srgbClr val="006BB6"/>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relearn_figure_w_BUS_EXCL_UK_ft!$D$27:$D$35</c15:sqref>
                        </c15:formulaRef>
                      </c:ext>
                    </c:extLst>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relearn_figure_w_BUS_EXCL_UK_ft!$F$27:$F$34</c15:sqref>
                        </c15:formulaRef>
                      </c:ext>
                    </c:extLst>
                    <c:numCache>
                      <c:formatCode>General</c:formatCode>
                      <c:ptCount val="8"/>
                      <c:pt idx="0">
                        <c:v>0</c:v>
                      </c:pt>
                      <c:pt idx="1">
                        <c:v>127.4243032</c:v>
                      </c:pt>
                      <c:pt idx="2">
                        <c:v>128.78482291666663</c:v>
                      </c:pt>
                      <c:pt idx="3">
                        <c:v>127.579786</c:v>
                      </c:pt>
                      <c:pt idx="4">
                        <c:v>124.45616244980469</c:v>
                      </c:pt>
                      <c:pt idx="5">
                        <c:v>129.61092425272622</c:v>
                      </c:pt>
                      <c:pt idx="6">
                        <c:v>127.82879861195835</c:v>
                      </c:pt>
                      <c:pt idx="7">
                        <c:v>127.28964328765817</c:v>
                      </c:pt>
                    </c:numCache>
                  </c:numRef>
                </c:val>
                <c:smooth val="0"/>
                <c:extLst xmlns:c15="http://schemas.microsoft.com/office/drawing/2012/chart">
                  <c:ext xmlns:c16="http://schemas.microsoft.com/office/drawing/2014/chart" uri="{C3380CC4-5D6E-409C-BE32-E72D297353CC}">
                    <c16:uniqueId val="{00000005-4DD3-4A2F-A842-C3F1A4786249}"/>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relearn_figure_w_BUS_EXCL_UK_ft!$G$25</c15:sqref>
                        </c15:formulaRef>
                      </c:ext>
                    </c:extLst>
                    <c:strCache>
                      <c:ptCount val="1"/>
                      <c:pt idx="0">
                        <c:v>Master's, doctoral or equivalent </c:v>
                      </c:pt>
                    </c:strCache>
                  </c:strRef>
                </c:tx>
                <c:spPr>
                  <a:ln w="19050" cap="rnd" cmpd="sng" algn="ctr">
                    <a:solidFill>
                      <a:srgbClr val="00AACC"/>
                    </a:solidFill>
                    <a:prstDash val="solid"/>
                    <a:round/>
                  </a:ln>
                  <a:effectLst/>
                </c:spPr>
                <c:marker>
                  <c:symbol val="none"/>
                </c:marker>
                <c:cat>
                  <c:numRef>
                    <c:extLst xmlns:c15="http://schemas.microsoft.com/office/drawing/2012/chart">
                      <c:ext xmlns:c15="http://schemas.microsoft.com/office/drawing/2012/chart" uri="{02D57815-91ED-43cb-92C2-25804820EDAC}">
                        <c15:formulaRef>
                          <c15:sqref>relearn_figure_w_BUS_EXCL_UK_ft!$D$27:$D$35</c15:sqref>
                        </c15:formulaRef>
                      </c:ext>
                    </c:extLst>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relearn_figure_w_BUS_EXCL_UK_ft!$G$27:$G$34</c15:sqref>
                        </c15:formulaRef>
                      </c:ext>
                    </c:extLst>
                    <c:numCache>
                      <c:formatCode>General</c:formatCode>
                      <c:ptCount val="8"/>
                      <c:pt idx="0">
                        <c:v>0</c:v>
                      </c:pt>
                      <c:pt idx="1">
                        <c:v>145.94818695652174</c:v>
                      </c:pt>
                      <c:pt idx="2">
                        <c:v>0</c:v>
                      </c:pt>
                      <c:pt idx="3">
                        <c:v>144.60484782608697</c:v>
                      </c:pt>
                      <c:pt idx="4">
                        <c:v>142.42927135264074</c:v>
                      </c:pt>
                      <c:pt idx="5">
                        <c:v>144.90596044178838</c:v>
                      </c:pt>
                      <c:pt idx="6">
                        <c:v>147.03254732878267</c:v>
                      </c:pt>
                      <c:pt idx="7">
                        <c:v>146.33637337062618</c:v>
                      </c:pt>
                    </c:numCache>
                  </c:numRef>
                </c:val>
                <c:smooth val="0"/>
                <c:extLst xmlns:c15="http://schemas.microsoft.com/office/drawing/2012/chart">
                  <c:ext xmlns:c16="http://schemas.microsoft.com/office/drawing/2014/chart" uri="{C3380CC4-5D6E-409C-BE32-E72D297353CC}">
                    <c16:uniqueId val="{00000006-4DD3-4A2F-A842-C3F1A4786249}"/>
                  </c:ext>
                </c:extLst>
              </c15:ser>
            </c15:filteredLineSeries>
          </c:ext>
        </c:extLst>
      </c:lineChart>
      <c:catAx>
        <c:axId val="250262656"/>
        <c:scaling>
          <c:orientation val="minMax"/>
        </c:scaling>
        <c:delete val="0"/>
        <c:axPos val="b"/>
        <c:majorGridlines>
          <c:spPr>
            <a:ln w="3175">
              <a:solidFill>
                <a:srgbClr val="FFFFFF"/>
              </a:solidFill>
              <a:prstDash val="solid"/>
            </a:ln>
          </c:spPr>
        </c:majorGridlines>
        <c:numFmt formatCode="General" sourceLinked="1"/>
        <c:majorTickMark val="in"/>
        <c:minorTickMark val="none"/>
        <c:tickLblPos val="low"/>
        <c:spPr>
          <a:noFill/>
          <a:ln w="9525">
            <a:solidFill>
              <a:srgbClr val="000101"/>
            </a:solidFill>
            <a:prstDash val="solid"/>
          </a:ln>
          <a:extLst>
            <a:ext uri="{909E8E84-426E-40DD-AFC4-6F175D3DCCD1}">
              <a14:hiddenFill xmlns:a14="http://schemas.microsoft.com/office/drawing/2010/main">
                <a:noFill/>
              </a14:hiddenFill>
            </a:ext>
          </a:extLst>
        </c:spPr>
        <c:txPr>
          <a:bodyPr rot="-5400000" vert="horz"/>
          <a:lstStyle/>
          <a:p>
            <a:pPr>
              <a:defRPr sz="1000" b="0" i="0">
                <a:solidFill>
                  <a:srgbClr val="000101"/>
                </a:solidFill>
                <a:latin typeface="Calibri"/>
                <a:ea typeface="Calibri"/>
                <a:cs typeface="Calibri"/>
              </a:defRPr>
            </a:pPr>
            <a:endParaRPr lang="en-US"/>
          </a:p>
        </c:txPr>
        <c:crossAx val="250264192"/>
        <c:crosses val="autoZero"/>
        <c:auto val="0"/>
        <c:lblAlgn val="ctr"/>
        <c:lblOffset val="0"/>
        <c:tickLblSkip val="1"/>
        <c:noMultiLvlLbl val="0"/>
      </c:catAx>
      <c:valAx>
        <c:axId val="250264192"/>
        <c:scaling>
          <c:orientation val="minMax"/>
          <c:max val="200"/>
          <c:min val="20"/>
        </c:scaling>
        <c:delete val="0"/>
        <c:axPos val="l"/>
        <c:majorGridlines>
          <c:spPr>
            <a:ln w="12700">
              <a:solidFill>
                <a:srgbClr val="D9D9D9"/>
              </a:solidFill>
              <a:prstDash val="solid"/>
            </a:ln>
          </c:spPr>
        </c:majorGridlines>
        <c:numFmt formatCode="General" sourceLinked="1"/>
        <c:majorTickMark val="in"/>
        <c:minorTickMark val="none"/>
        <c:tickLblPos val="nextTo"/>
        <c:spPr>
          <a:noFill/>
          <a:ln w="9525">
            <a:solidFill>
              <a:srgbClr val="000101"/>
            </a:solidFill>
            <a:prstDash val="solid"/>
          </a:ln>
          <a:extLst>
            <a:ext uri="{909E8E84-426E-40DD-AFC4-6F175D3DCCD1}">
              <a14:hiddenFill xmlns:a14="http://schemas.microsoft.com/office/drawing/2010/main">
                <a:noFill/>
              </a14:hiddenFill>
            </a:ext>
          </a:extLst>
        </c:spPr>
        <c:txPr>
          <a:bodyPr rot="-60000000" vert="horz"/>
          <a:lstStyle/>
          <a:p>
            <a:pPr>
              <a:defRPr sz="1000" b="0" i="0">
                <a:solidFill>
                  <a:srgbClr val="000101"/>
                </a:solidFill>
                <a:latin typeface="Calibri"/>
                <a:ea typeface="Calibri"/>
                <a:cs typeface="Calibri"/>
              </a:defRPr>
            </a:pPr>
            <a:endParaRPr lang="en-US"/>
          </a:p>
        </c:txPr>
        <c:crossAx val="250262656"/>
        <c:crosses val="autoZero"/>
        <c:crossBetween val="midCat"/>
      </c:valAx>
      <c:spPr>
        <a:noFill/>
        <a:ln w="9525">
          <a:noFill/>
        </a:ln>
        <a:effectLst/>
        <a:extLst>
          <a:ext uri="{91240B29-F687-4F45-9708-019B960494DF}">
            <a14:hiddenLine xmlns:a14="http://schemas.microsoft.com/office/drawing/2010/main" w="9525">
              <a:solidFill>
                <a:srgbClr val="000000"/>
              </a:solidFill>
            </a14:hiddenLine>
          </a:ext>
        </a:extLst>
      </c:spPr>
    </c:plotArea>
    <c:legend>
      <c:legendPos val="t"/>
      <c:legendEntry>
        <c:idx val="1"/>
        <c:txPr>
          <a:bodyPr/>
          <a:lstStyle/>
          <a:p>
            <a:pPr>
              <a:defRPr sz="1100">
                <a:solidFill>
                  <a:srgbClr val="000101"/>
                </a:solidFill>
                <a:latin typeface="Calibri"/>
                <a:ea typeface="Calibri"/>
                <a:cs typeface="Calibri"/>
              </a:defRPr>
            </a:pPr>
            <a:endParaRPr lang="en-US"/>
          </a:p>
        </c:txPr>
      </c:legendEntry>
      <c:layout>
        <c:manualLayout>
          <c:xMode val="edge"/>
          <c:yMode val="edge"/>
          <c:x val="4.0631598681743722E-2"/>
          <c:y val="8.3466663172927016E-2"/>
          <c:w val="0.95565044501016305"/>
          <c:h val="7.625899092064406E-2"/>
        </c:manualLayout>
      </c:layout>
      <c:overlay val="0"/>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25504391694075E-3"/>
          <c:y val="0.13219926130719364"/>
          <c:w val="0.98691174341245891"/>
          <c:h val="0.85293417488247081"/>
        </c:manualLayout>
      </c:layout>
      <c:lineChart>
        <c:grouping val="standard"/>
        <c:varyColors val="0"/>
        <c:ser>
          <c:idx val="0"/>
          <c:order val="0"/>
          <c:tx>
            <c:strRef>
              <c:f>'Figure A4.4.'!$B$25</c:f>
              <c:strCache>
                <c:ptCount val="1"/>
                <c:pt idx="0">
                  <c:v>Science, Technology, Engineering et Mathematics (STEM)</c:v>
                </c:pt>
              </c:strCache>
            </c:strRef>
          </c:tx>
          <c:spPr>
            <a:ln w="25400" cap="rnd">
              <a:noFill/>
              <a:round/>
            </a:ln>
            <a:effectLst/>
          </c:spPr>
          <c:marker>
            <c:symbol val="triangle"/>
            <c:size val="8"/>
            <c:spPr>
              <a:solidFill>
                <a:schemeClr val="accent1"/>
              </a:solidFill>
              <a:ln w="9525">
                <a:solidFill>
                  <a:schemeClr val="accent1"/>
                </a:solidFill>
              </a:ln>
              <a:effectLst/>
            </c:spPr>
          </c:marker>
          <c:cat>
            <c:strRef>
              <c:f>'Figure A4.4.'!$A$26:$A$44</c:f>
              <c:strCache>
                <c:ptCount val="19"/>
                <c:pt idx="0">
                  <c:v>Denmark</c:v>
                </c:pt>
                <c:pt idx="1">
                  <c:v>Sweden</c:v>
                </c:pt>
                <c:pt idx="2">
                  <c:v>Canada</c:v>
                </c:pt>
                <c:pt idx="3">
                  <c:v>Austria</c:v>
                </c:pt>
                <c:pt idx="4">
                  <c:v>Norway</c:v>
                </c:pt>
                <c:pt idx="5">
                  <c:v>Switzerland</c:v>
                </c:pt>
                <c:pt idx="6">
                  <c:v>Portugal</c:v>
                </c:pt>
                <c:pt idx="7">
                  <c:v>Korea</c:v>
                </c:pt>
                <c:pt idx="8">
                  <c:v>United Kingdom</c:v>
                </c:pt>
                <c:pt idx="9">
                  <c:v>Latvia</c:v>
                </c:pt>
                <c:pt idx="10">
                  <c:v>United States</c:v>
                </c:pt>
                <c:pt idx="11">
                  <c:v>Luxembourg</c:v>
                </c:pt>
                <c:pt idx="12">
                  <c:v>Mexico</c:v>
                </c:pt>
                <c:pt idx="13">
                  <c:v>Germany</c:v>
                </c:pt>
                <c:pt idx="14">
                  <c:v>Finland</c:v>
                </c:pt>
                <c:pt idx="15">
                  <c:v>Chile</c:v>
                </c:pt>
                <c:pt idx="16">
                  <c:v>Slovenia</c:v>
                </c:pt>
                <c:pt idx="17">
                  <c:v>Estonia</c:v>
                </c:pt>
                <c:pt idx="18">
                  <c:v>Costa Rica</c:v>
                </c:pt>
              </c:strCache>
            </c:strRef>
          </c:cat>
          <c:val>
            <c:numRef>
              <c:f>'Figure A4.4.'!$B$26:$B$44</c:f>
              <c:numCache>
                <c:formatCode>#,##0.00</c:formatCode>
                <c:ptCount val="19"/>
                <c:pt idx="0">
                  <c:v>9.2272567749020027</c:v>
                </c:pt>
                <c:pt idx="1">
                  <c:v>9.5396347045890053</c:v>
                </c:pt>
                <c:pt idx="2">
                  <c:v>8.0340957641599999</c:v>
                </c:pt>
                <c:pt idx="3">
                  <c:v>0.63768768310499979</c:v>
                </c:pt>
                <c:pt idx="4">
                  <c:v>14.707206726074006</c:v>
                </c:pt>
                <c:pt idx="5">
                  <c:v>0.25255584716799717</c:v>
                </c:pt>
                <c:pt idx="6">
                  <c:v>7.804940000000002</c:v>
                </c:pt>
                <c:pt idx="7">
                  <c:v>8.8183288574209939</c:v>
                </c:pt>
                <c:pt idx="8">
                  <c:v>18.299030000000002</c:v>
                </c:pt>
                <c:pt idx="9">
                  <c:v>18.759529113769005</c:v>
                </c:pt>
                <c:pt idx="10">
                  <c:v>19.533798217772997</c:v>
                </c:pt>
                <c:pt idx="11">
                  <c:v>-1.9778518676757955</c:v>
                </c:pt>
                <c:pt idx="12">
                  <c:v>4.4486618041990056</c:v>
                </c:pt>
                <c:pt idx="13">
                  <c:v>10.1524</c:v>
                </c:pt>
                <c:pt idx="14">
                  <c:v>13.555236816405994</c:v>
                </c:pt>
                <c:pt idx="15">
                  <c:v>18.011154174804005</c:v>
                </c:pt>
                <c:pt idx="16">
                  <c:v>5.0600599999999929</c:v>
                </c:pt>
                <c:pt idx="17">
                  <c:v>10.167488098144005</c:v>
                </c:pt>
                <c:pt idx="18">
                  <c:v>10.34114074707</c:v>
                </c:pt>
              </c:numCache>
            </c:numRef>
          </c:val>
          <c:smooth val="0"/>
          <c:extLst>
            <c:ext xmlns:c16="http://schemas.microsoft.com/office/drawing/2014/chart" uri="{C3380CC4-5D6E-409C-BE32-E72D297353CC}">
              <c16:uniqueId val="{00000000-51C6-4137-BA1A-D8562A22BFD1}"/>
            </c:ext>
          </c:extLst>
        </c:ser>
        <c:ser>
          <c:idx val="3"/>
          <c:order val="1"/>
          <c:tx>
            <c:strRef>
              <c:f>'Figure A4.4.'!$C$25</c:f>
              <c:strCache>
                <c:ptCount val="1"/>
                <c:pt idx="0">
                  <c:v>Arts and humanities, social sciences, journalism and information</c:v>
                </c:pt>
              </c:strCache>
            </c:strRef>
          </c:tx>
          <c:spPr>
            <a:ln w="25400" cap="rnd">
              <a:noFill/>
              <a:round/>
            </a:ln>
            <a:effectLst/>
          </c:spPr>
          <c:marker>
            <c:symbol val="dash"/>
            <c:size val="10"/>
            <c:spPr>
              <a:solidFill>
                <a:schemeClr val="accent4"/>
              </a:solidFill>
              <a:ln w="9525">
                <a:solidFill>
                  <a:schemeClr val="accent4"/>
                </a:solidFill>
              </a:ln>
              <a:effectLst/>
            </c:spPr>
          </c:marker>
          <c:cat>
            <c:strRef>
              <c:f>'Figure A4.4.'!$A$26:$A$44</c:f>
              <c:strCache>
                <c:ptCount val="19"/>
                <c:pt idx="0">
                  <c:v>Denmark</c:v>
                </c:pt>
                <c:pt idx="1">
                  <c:v>Sweden</c:v>
                </c:pt>
                <c:pt idx="2">
                  <c:v>Canada</c:v>
                </c:pt>
                <c:pt idx="3">
                  <c:v>Austria</c:v>
                </c:pt>
                <c:pt idx="4">
                  <c:v>Norway</c:v>
                </c:pt>
                <c:pt idx="5">
                  <c:v>Switzerland</c:v>
                </c:pt>
                <c:pt idx="6">
                  <c:v>Portugal</c:v>
                </c:pt>
                <c:pt idx="7">
                  <c:v>Korea</c:v>
                </c:pt>
                <c:pt idx="8">
                  <c:v>United Kingdom</c:v>
                </c:pt>
                <c:pt idx="9">
                  <c:v>Latvia</c:v>
                </c:pt>
                <c:pt idx="10">
                  <c:v>United States</c:v>
                </c:pt>
                <c:pt idx="11">
                  <c:v>Luxembourg</c:v>
                </c:pt>
                <c:pt idx="12">
                  <c:v>Mexico</c:v>
                </c:pt>
                <c:pt idx="13">
                  <c:v>Germany</c:v>
                </c:pt>
                <c:pt idx="14">
                  <c:v>Finland</c:v>
                </c:pt>
                <c:pt idx="15">
                  <c:v>Chile</c:v>
                </c:pt>
                <c:pt idx="16">
                  <c:v>Slovenia</c:v>
                </c:pt>
                <c:pt idx="17">
                  <c:v>Estonia</c:v>
                </c:pt>
                <c:pt idx="18">
                  <c:v>Costa Rica</c:v>
                </c:pt>
              </c:strCache>
            </c:strRef>
          </c:cat>
          <c:val>
            <c:numRef>
              <c:f>'Figure A4.4.'!$C$26:$C$44</c:f>
              <c:numCache>
                <c:formatCode>#,##0.00</c:formatCode>
                <c:ptCount val="19"/>
                <c:pt idx="0">
                  <c:v>-3.7464294433594034</c:v>
                </c:pt>
                <c:pt idx="1">
                  <c:v>-11.284378051757898</c:v>
                </c:pt>
                <c:pt idx="2">
                  <c:v>-9.2675857543946023</c:v>
                </c:pt>
                <c:pt idx="3">
                  <c:v>-11.362319946289105</c:v>
                </c:pt>
                <c:pt idx="4">
                  <c:v>-2.986381530761804</c:v>
                </c:pt>
                <c:pt idx="5">
                  <c:v>-4.2772369384766051</c:v>
                </c:pt>
                <c:pt idx="6">
                  <c:v>-6.892760999999993</c:v>
                </c:pt>
                <c:pt idx="7">
                  <c:v>-11.065658569335994</c:v>
                </c:pt>
                <c:pt idx="8">
                  <c:v>-19.990195999999997</c:v>
                </c:pt>
                <c:pt idx="9">
                  <c:v>-6.6758117675781961</c:v>
                </c:pt>
                <c:pt idx="10">
                  <c:v>-4.5329284667969034</c:v>
                </c:pt>
                <c:pt idx="11">
                  <c:v>-6.2915802001953978</c:v>
                </c:pt>
                <c:pt idx="12">
                  <c:v>-8.0669937133789062</c:v>
                </c:pt>
                <c:pt idx="13">
                  <c:v>-25.888710000000003</c:v>
                </c:pt>
                <c:pt idx="14">
                  <c:v>-6.1996307373047017</c:v>
                </c:pt>
                <c:pt idx="15">
                  <c:v>-4.752616882324304</c:v>
                </c:pt>
                <c:pt idx="16">
                  <c:v>-5.7046739999999971</c:v>
                </c:pt>
                <c:pt idx="17">
                  <c:v>-2.4636306762696023</c:v>
                </c:pt>
                <c:pt idx="18">
                  <c:v>-4.8356552124024006</c:v>
                </c:pt>
              </c:numCache>
            </c:numRef>
          </c:val>
          <c:smooth val="0"/>
          <c:extLst>
            <c:ext xmlns:c16="http://schemas.microsoft.com/office/drawing/2014/chart" uri="{C3380CC4-5D6E-409C-BE32-E72D297353CC}">
              <c16:uniqueId val="{00000001-51C6-4137-BA1A-D8562A22BFD1}"/>
            </c:ext>
          </c:extLst>
        </c:ser>
        <c:ser>
          <c:idx val="2"/>
          <c:order val="2"/>
          <c:tx>
            <c:strRef>
              <c:f>'Figure A4.4.'!$D$25</c:f>
              <c:strCache>
                <c:ptCount val="1"/>
                <c:pt idx="0">
                  <c:v>Business, administration and law</c:v>
                </c:pt>
              </c:strCache>
            </c:strRef>
          </c:tx>
          <c:spPr>
            <a:ln w="25400" cap="rnd">
              <a:noFill/>
              <a:round/>
            </a:ln>
            <a:effectLst/>
          </c:spPr>
          <c:marker>
            <c:symbol val="circle"/>
            <c:size val="8"/>
            <c:spPr>
              <a:solidFill>
                <a:schemeClr val="accent3"/>
              </a:solidFill>
              <a:ln w="9525">
                <a:solidFill>
                  <a:schemeClr val="accent3"/>
                </a:solidFill>
              </a:ln>
              <a:effectLst/>
            </c:spPr>
          </c:marker>
          <c:cat>
            <c:strRef>
              <c:f>'Figure A4.4.'!$A$26:$A$44</c:f>
              <c:strCache>
                <c:ptCount val="19"/>
                <c:pt idx="0">
                  <c:v>Denmark</c:v>
                </c:pt>
                <c:pt idx="1">
                  <c:v>Sweden</c:v>
                </c:pt>
                <c:pt idx="2">
                  <c:v>Canada</c:v>
                </c:pt>
                <c:pt idx="3">
                  <c:v>Austria</c:v>
                </c:pt>
                <c:pt idx="4">
                  <c:v>Norway</c:v>
                </c:pt>
                <c:pt idx="5">
                  <c:v>Switzerland</c:v>
                </c:pt>
                <c:pt idx="6">
                  <c:v>Portugal</c:v>
                </c:pt>
                <c:pt idx="7">
                  <c:v>Korea</c:v>
                </c:pt>
                <c:pt idx="8">
                  <c:v>United Kingdom</c:v>
                </c:pt>
                <c:pt idx="9">
                  <c:v>Latvia</c:v>
                </c:pt>
                <c:pt idx="10">
                  <c:v>United States</c:v>
                </c:pt>
                <c:pt idx="11">
                  <c:v>Luxembourg</c:v>
                </c:pt>
                <c:pt idx="12">
                  <c:v>Mexico</c:v>
                </c:pt>
                <c:pt idx="13">
                  <c:v>Germany</c:v>
                </c:pt>
                <c:pt idx="14">
                  <c:v>Finland</c:v>
                </c:pt>
                <c:pt idx="15">
                  <c:v>Chile</c:v>
                </c:pt>
                <c:pt idx="16">
                  <c:v>Slovenia</c:v>
                </c:pt>
                <c:pt idx="17">
                  <c:v>Estonia</c:v>
                </c:pt>
                <c:pt idx="18">
                  <c:v>Costa Rica</c:v>
                </c:pt>
              </c:strCache>
            </c:strRef>
          </c:cat>
          <c:val>
            <c:numRef>
              <c:f>'Figure A4.4.'!$D$26:$D$44</c:f>
              <c:numCache>
                <c:formatCode>#,##0.00</c:formatCode>
                <c:ptCount val="19"/>
                <c:pt idx="0">
                  <c:v>19.049041748045994</c:v>
                </c:pt>
                <c:pt idx="1">
                  <c:v>18.582084655760994</c:v>
                </c:pt>
                <c:pt idx="2">
                  <c:v>12.4927444458</c:v>
                </c:pt>
                <c:pt idx="3">
                  <c:v>10.738708496092997</c:v>
                </c:pt>
                <c:pt idx="4">
                  <c:v>10.285087585449006</c:v>
                </c:pt>
                <c:pt idx="5">
                  <c:v>10.013038635252997</c:v>
                </c:pt>
                <c:pt idx="6">
                  <c:v>8.0648000000000053</c:v>
                </c:pt>
                <c:pt idx="7">
                  <c:v>7.9100494384759941</c:v>
                </c:pt>
                <c:pt idx="8">
                  <c:v>7.5138900000000035</c:v>
                </c:pt>
                <c:pt idx="9">
                  <c:v>7.0446929931640057</c:v>
                </c:pt>
                <c:pt idx="10">
                  <c:v>6.755317687987997</c:v>
                </c:pt>
                <c:pt idx="11">
                  <c:v>5.5113525390620026</c:v>
                </c:pt>
                <c:pt idx="12">
                  <c:v>4.7965698242179968</c:v>
                </c:pt>
                <c:pt idx="13">
                  <c:v>4.6644100000000037</c:v>
                </c:pt>
                <c:pt idx="14">
                  <c:v>3.6724472045890053</c:v>
                </c:pt>
                <c:pt idx="15">
                  <c:v>3.0268859863279971</c:v>
                </c:pt>
                <c:pt idx="16">
                  <c:v>-1.5168299999999988</c:v>
                </c:pt>
                <c:pt idx="17">
                  <c:v>-3.2485733032226989</c:v>
                </c:pt>
                <c:pt idx="18">
                  <c:v>-7.9561157226563068</c:v>
                </c:pt>
              </c:numCache>
            </c:numRef>
          </c:val>
          <c:smooth val="0"/>
          <c:extLst>
            <c:ext xmlns:c16="http://schemas.microsoft.com/office/drawing/2014/chart" uri="{C3380CC4-5D6E-409C-BE32-E72D297353CC}">
              <c16:uniqueId val="{00000002-51C6-4137-BA1A-D8562A22BFD1}"/>
            </c:ext>
          </c:extLst>
        </c:ser>
        <c:ser>
          <c:idx val="1"/>
          <c:order val="3"/>
          <c:tx>
            <c:strRef>
              <c:f>'Figure A4.4.'!$E$25</c:f>
              <c:strCache>
                <c:ptCount val="1"/>
                <c:pt idx="0">
                  <c:v>Health and welfare</c:v>
                </c:pt>
              </c:strCache>
            </c:strRef>
          </c:tx>
          <c:spPr>
            <a:ln w="25400" cap="rnd">
              <a:noFill/>
              <a:round/>
            </a:ln>
            <a:effectLst/>
          </c:spPr>
          <c:marker>
            <c:symbol val="diamond"/>
            <c:size val="8"/>
            <c:spPr>
              <a:solidFill>
                <a:schemeClr val="accent2"/>
              </a:solidFill>
              <a:ln w="9525">
                <a:solidFill>
                  <a:schemeClr val="accent2"/>
                </a:solidFill>
              </a:ln>
              <a:effectLst/>
            </c:spPr>
          </c:marker>
          <c:cat>
            <c:strRef>
              <c:f>'Figure A4.4.'!$A$26:$A$44</c:f>
              <c:strCache>
                <c:ptCount val="19"/>
                <c:pt idx="0">
                  <c:v>Denmark</c:v>
                </c:pt>
                <c:pt idx="1">
                  <c:v>Sweden</c:v>
                </c:pt>
                <c:pt idx="2">
                  <c:v>Canada</c:v>
                </c:pt>
                <c:pt idx="3">
                  <c:v>Austria</c:v>
                </c:pt>
                <c:pt idx="4">
                  <c:v>Norway</c:v>
                </c:pt>
                <c:pt idx="5">
                  <c:v>Switzerland</c:v>
                </c:pt>
                <c:pt idx="6">
                  <c:v>Portugal</c:v>
                </c:pt>
                <c:pt idx="7">
                  <c:v>Korea</c:v>
                </c:pt>
                <c:pt idx="8">
                  <c:v>United Kingdom</c:v>
                </c:pt>
                <c:pt idx="9">
                  <c:v>Latvia</c:v>
                </c:pt>
                <c:pt idx="10">
                  <c:v>United States</c:v>
                </c:pt>
                <c:pt idx="11">
                  <c:v>Luxembourg</c:v>
                </c:pt>
                <c:pt idx="12">
                  <c:v>Mexico</c:v>
                </c:pt>
                <c:pt idx="13">
                  <c:v>Germany</c:v>
                </c:pt>
                <c:pt idx="14">
                  <c:v>Finland</c:v>
                </c:pt>
                <c:pt idx="15">
                  <c:v>Chile</c:v>
                </c:pt>
                <c:pt idx="16">
                  <c:v>Slovenia</c:v>
                </c:pt>
                <c:pt idx="17">
                  <c:v>Estonia</c:v>
                </c:pt>
                <c:pt idx="18">
                  <c:v>Costa Rica</c:v>
                </c:pt>
              </c:strCache>
            </c:strRef>
          </c:cat>
          <c:val>
            <c:numRef>
              <c:f>'Figure A4.4.'!$E$26:$E$44</c:f>
              <c:numCache>
                <c:formatCode>#,##0.00</c:formatCode>
                <c:ptCount val="19"/>
                <c:pt idx="0">
                  <c:v>-16.420166015625</c:v>
                </c:pt>
                <c:pt idx="1">
                  <c:v>-6.2994537353516051</c:v>
                </c:pt>
                <c:pt idx="2">
                  <c:v>-11.635581970214901</c:v>
                </c:pt>
                <c:pt idx="3">
                  <c:v>22.372573852539006</c:v>
                </c:pt>
                <c:pt idx="4">
                  <c:v>-8.9540100097656961</c:v>
                </c:pt>
                <c:pt idx="5">
                  <c:v>-1.4697341918946023</c:v>
                </c:pt>
                <c:pt idx="6">
                  <c:v>-10.461037000000005</c:v>
                </c:pt>
                <c:pt idx="7">
                  <c:v>-10.919204711914105</c:v>
                </c:pt>
                <c:pt idx="8">
                  <c:v>-13.908539000000005</c:v>
                </c:pt>
                <c:pt idx="9">
                  <c:v>0.70238494872999979</c:v>
                </c:pt>
                <c:pt idx="10">
                  <c:v>-15.102134704589901</c:v>
                </c:pt>
                <c:pt idx="11">
                  <c:v>-6.5851974487304972</c:v>
                </c:pt>
                <c:pt idx="12">
                  <c:v>1.3301696777340055</c:v>
                </c:pt>
                <c:pt idx="13">
                  <c:v>-0.17065399999999897</c:v>
                </c:pt>
                <c:pt idx="14">
                  <c:v>-13.602729797363295</c:v>
                </c:pt>
                <c:pt idx="15">
                  <c:v>-7.2270660400391051</c:v>
                </c:pt>
                <c:pt idx="16">
                  <c:v>27.777280000000005</c:v>
                </c:pt>
                <c:pt idx="17">
                  <c:v>10.079895019530994</c:v>
                </c:pt>
                <c:pt idx="18">
                  <c:v>12.525062561035</c:v>
                </c:pt>
              </c:numCache>
            </c:numRef>
          </c:val>
          <c:smooth val="0"/>
          <c:extLst>
            <c:ext xmlns:c16="http://schemas.microsoft.com/office/drawing/2014/chart" uri="{C3380CC4-5D6E-409C-BE32-E72D297353CC}">
              <c16:uniqueId val="{00000003-51C6-4137-BA1A-D8562A22BFD1}"/>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noMultiLvlLbl val="0"/>
      </c:catAx>
      <c:valAx>
        <c:axId val="1731664080"/>
        <c:scaling>
          <c:orientation val="minMax"/>
          <c:max val="3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majorUnit val="10"/>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legend>
      <c:legendPos val="t"/>
      <c:legendEntry>
        <c:idx val="0"/>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1"/>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2"/>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egendEntry>
        <c:idx val="3"/>
        <c:txPr>
          <a:bodyPr rot="0" spcFirstLastPara="1" vertOverflow="ellipsis" vert="horz" wrap="square" anchor="ctr" anchorCtr="1"/>
          <a:lstStyle/>
          <a:p>
            <a:pPr>
              <a:defRPr sz="1100" b="0" i="0" u="none" strike="noStrike" kern="1200" baseline="0">
                <a:solidFill>
                  <a:srgbClr val="000101"/>
                </a:solidFill>
                <a:latin typeface="Calibri"/>
                <a:ea typeface="Calibri"/>
                <a:cs typeface="Calibri"/>
              </a:defRPr>
            </a:pPr>
            <a:endParaRPr lang="en-US"/>
          </a:p>
        </c:txPr>
      </c:legendEntry>
      <c:layout>
        <c:manualLayout>
          <c:xMode val="edge"/>
          <c:yMode val="edge"/>
          <c:x val="5.6635849954915433E-2"/>
          <c:y val="0"/>
          <c:w val="0.94336415004508456"/>
          <c:h val="0.13114933182985578"/>
        </c:manualLayout>
      </c:layout>
      <c:overlay val="1"/>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txPr>
        <a:bodyPr rot="0" spcFirstLastPara="1" vertOverflow="ellipsis" vert="horz" wrap="square" anchor="ctr" anchorCtr="1"/>
        <a:lstStyle/>
        <a:p>
          <a:pPr>
            <a:defRPr sz="75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8.7445796086387494E-3"/>
          <c:y val="9.7414183217317069E-2"/>
          <c:w val="0.98906927548920154"/>
          <c:h val="0.89528262836588479"/>
        </c:manualLayout>
      </c:layout>
      <c:barChart>
        <c:barDir val="col"/>
        <c:grouping val="clustered"/>
        <c:varyColors val="0"/>
        <c:ser>
          <c:idx val="1"/>
          <c:order val="0"/>
          <c:tx>
            <c:strRef>
              <c:f>'Figure A6.1.'!$B$192</c:f>
              <c:strCache>
                <c:ptCount val="1"/>
                <c:pt idx="0">
                  <c:v>Tertiary</c:v>
                </c:pt>
              </c:strCache>
            </c:strRef>
          </c:tx>
          <c:spPr>
            <a:solidFill>
              <a:srgbClr val="79AF02"/>
            </a:solidFill>
            <a:ln>
              <a:solidFill>
                <a:srgbClr val="79AF02">
                  <a:alpha val="95000"/>
                </a:srgbClr>
              </a:solidFill>
            </a:ln>
            <a:effectLst/>
          </c:spPr>
          <c:invertIfNegative val="0"/>
          <c:dPt>
            <c:idx val="19"/>
            <c:invertIfNegative val="0"/>
            <c:bubble3D val="0"/>
            <c:spPr>
              <a:solidFill>
                <a:srgbClr val="DD2C00"/>
              </a:solidFill>
              <a:ln>
                <a:solidFill>
                  <a:srgbClr val="DD2C00">
                    <a:alpha val="95000"/>
                  </a:srgbClr>
                </a:solidFill>
              </a:ln>
              <a:effectLst/>
            </c:spPr>
            <c:extLst>
              <c:ext xmlns:c16="http://schemas.microsoft.com/office/drawing/2014/chart" uri="{C3380CC4-5D6E-409C-BE32-E72D297353CC}">
                <c16:uniqueId val="{00000000-5A37-4888-8ABD-73A20B9E9E0B}"/>
              </c:ext>
            </c:extLst>
          </c:dPt>
          <c:cat>
            <c:strRef>
              <c:f>'Figure A6.1.'!$A$193:$A$223</c:f>
              <c:strCache>
                <c:ptCount val="31"/>
                <c:pt idx="0">
                  <c:v>Israel</c:v>
                </c:pt>
                <c:pt idx="1">
                  <c:v>Croatia</c:v>
                </c:pt>
                <c:pt idx="2">
                  <c:v>Ireland</c:v>
                </c:pt>
                <c:pt idx="3">
                  <c:v>Czechia</c:v>
                </c:pt>
                <c:pt idx="4">
                  <c:v>Denmark</c:v>
                </c:pt>
                <c:pt idx="5">
                  <c:v>Switzerland</c:v>
                </c:pt>
                <c:pt idx="6">
                  <c:v>Sweden</c:v>
                </c:pt>
                <c:pt idx="7">
                  <c:v>Poland</c:v>
                </c:pt>
                <c:pt idx="8">
                  <c:v>Austria</c:v>
                </c:pt>
                <c:pt idx="9">
                  <c:v>Canada</c:v>
                </c:pt>
                <c:pt idx="10">
                  <c:v>New Zealand</c:v>
                </c:pt>
                <c:pt idx="11">
                  <c:v>United States</c:v>
                </c:pt>
                <c:pt idx="12">
                  <c:v>Slovak Republic</c:v>
                </c:pt>
                <c:pt idx="13">
                  <c:v>England (UK)</c:v>
                </c:pt>
                <c:pt idx="14">
                  <c:v>Norway</c:v>
                </c:pt>
                <c:pt idx="15">
                  <c:v>Italy</c:v>
                </c:pt>
                <c:pt idx="16">
                  <c:v>Flemish region (Belgium)</c:v>
                </c:pt>
                <c:pt idx="17">
                  <c:v>Netherlands</c:v>
                </c:pt>
                <c:pt idx="18">
                  <c:v>Portugal</c:v>
                </c:pt>
                <c:pt idx="19">
                  <c:v>OECD average</c:v>
                </c:pt>
                <c:pt idx="20">
                  <c:v>Finland</c:v>
                </c:pt>
                <c:pt idx="21">
                  <c:v>Hungary</c:v>
                </c:pt>
                <c:pt idx="22">
                  <c:v>France</c:v>
                </c:pt>
                <c:pt idx="23">
                  <c:v>Spain</c:v>
                </c:pt>
                <c:pt idx="24">
                  <c:v>Germany</c:v>
                </c:pt>
                <c:pt idx="25">
                  <c:v>Lithuania</c:v>
                </c:pt>
                <c:pt idx="26">
                  <c:v>Estonia</c:v>
                </c:pt>
                <c:pt idx="27">
                  <c:v>Chile</c:v>
                </c:pt>
                <c:pt idx="28">
                  <c:v>Japan</c:v>
                </c:pt>
                <c:pt idx="29">
                  <c:v>Latvia</c:v>
                </c:pt>
                <c:pt idx="30">
                  <c:v>Korea</c:v>
                </c:pt>
              </c:strCache>
            </c:strRef>
          </c:cat>
          <c:val>
            <c:numRef>
              <c:f>'Figure A6.1.'!$B$193:$B$223</c:f>
              <c:numCache>
                <c:formatCode>#,##0.00</c:formatCode>
                <c:ptCount val="31"/>
                <c:pt idx="0">
                  <c:v>74.01102152845624</c:v>
                </c:pt>
                <c:pt idx="1">
                  <c:v>71.422011728632356</c:v>
                </c:pt>
                <c:pt idx="2">
                  <c:v>67.443525632424979</c:v>
                </c:pt>
                <c:pt idx="3">
                  <c:v>64.546553540303591</c:v>
                </c:pt>
                <c:pt idx="4">
                  <c:v>63.617153639981161</c:v>
                </c:pt>
                <c:pt idx="5">
                  <c:v>61.769384547971448</c:v>
                </c:pt>
                <c:pt idx="6">
                  <c:v>61.113779514816727</c:v>
                </c:pt>
                <c:pt idx="7">
                  <c:v>60.873200912661147</c:v>
                </c:pt>
                <c:pt idx="8">
                  <c:v>60.737845317527459</c:v>
                </c:pt>
                <c:pt idx="9">
                  <c:v>60.344891025037342</c:v>
                </c:pt>
                <c:pt idx="10">
                  <c:v>59.520403492688402</c:v>
                </c:pt>
                <c:pt idx="11">
                  <c:v>58.659457325818202</c:v>
                </c:pt>
                <c:pt idx="12">
                  <c:v>58.233152599189751</c:v>
                </c:pt>
                <c:pt idx="13">
                  <c:v>57.365453295016877</c:v>
                </c:pt>
                <c:pt idx="14">
                  <c:v>55.651698400276359</c:v>
                </c:pt>
                <c:pt idx="15">
                  <c:v>54.537515203460309</c:v>
                </c:pt>
                <c:pt idx="16">
                  <c:v>52.969505668933081</c:v>
                </c:pt>
                <c:pt idx="17">
                  <c:v>51.861355656664351</c:v>
                </c:pt>
                <c:pt idx="18">
                  <c:v>51.595949642560022</c:v>
                </c:pt>
                <c:pt idx="19">
                  <c:v>51.405541728331492</c:v>
                </c:pt>
                <c:pt idx="20">
                  <c:v>49.778210125041028</c:v>
                </c:pt>
                <c:pt idx="21">
                  <c:v>49.038506640753774</c:v>
                </c:pt>
                <c:pt idx="22">
                  <c:v>49.033137963272367</c:v>
                </c:pt>
                <c:pt idx="23">
                  <c:v>48.441456527880277</c:v>
                </c:pt>
                <c:pt idx="24">
                  <c:v>43.161578777693393</c:v>
                </c:pt>
                <c:pt idx="25">
                  <c:v>37.75578978924031</c:v>
                </c:pt>
                <c:pt idx="26">
                  <c:v>37.579532566235457</c:v>
                </c:pt>
                <c:pt idx="27">
                  <c:v>29.99640355930968</c:v>
                </c:pt>
                <c:pt idx="28">
                  <c:v>26.989292097777241</c:v>
                </c:pt>
                <c:pt idx="29">
                  <c:v>25.182207740926131</c:v>
                </c:pt>
                <c:pt idx="30">
                  <c:v>18.952747389695968</c:v>
                </c:pt>
              </c:numCache>
            </c:numRef>
          </c:val>
          <c:extLst xmlns:c15="http://schemas.microsoft.com/office/drawing/2012/chart">
            <c:ext xmlns:c16="http://schemas.microsoft.com/office/drawing/2014/chart" uri="{C3380CC4-5D6E-409C-BE32-E72D297353CC}">
              <c16:uniqueId val="{00000000-D7BF-40A0-B52B-EB633D23E3D3}"/>
            </c:ext>
          </c:extLst>
        </c:ser>
        <c:dLbls>
          <c:showLegendKey val="0"/>
          <c:showVal val="0"/>
          <c:showCatName val="0"/>
          <c:showSerName val="0"/>
          <c:showPercent val="0"/>
          <c:showBubbleSize val="0"/>
        </c:dLbls>
        <c:gapWidth val="100"/>
        <c:axId val="1549299840"/>
        <c:axId val="1731664080"/>
      </c:barChart>
      <c:lineChart>
        <c:grouping val="standard"/>
        <c:varyColors val="0"/>
        <c:ser>
          <c:idx val="0"/>
          <c:order val="1"/>
          <c:tx>
            <c:strRef>
              <c:f>'Figure A6.1.'!$D$192</c:f>
              <c:strCache>
                <c:ptCount val="1"/>
                <c:pt idx="0">
                  <c:v>Upper secondary or post-secondary non-tertiary</c:v>
                </c:pt>
              </c:strCache>
            </c:strRef>
          </c:tx>
          <c:spPr>
            <a:ln w="25400" cap="rnd">
              <a:noFill/>
              <a:round/>
            </a:ln>
            <a:effectLst/>
          </c:spPr>
          <c:marker>
            <c:symbol val="diamond"/>
            <c:size val="8"/>
            <c:spPr>
              <a:solidFill>
                <a:srgbClr val="00B5B5">
                  <a:alpha val="98000"/>
                </a:srgbClr>
              </a:solidFill>
              <a:ln w="9525">
                <a:solidFill>
                  <a:srgbClr val="00B5B5"/>
                </a:solidFill>
              </a:ln>
              <a:effectLst/>
            </c:spPr>
          </c:marker>
          <c:dPt>
            <c:idx val="19"/>
            <c:marker>
              <c:symbol val="diamond"/>
              <c:size val="8"/>
              <c:spPr>
                <a:solidFill>
                  <a:srgbClr val="FAC2B0">
                    <a:alpha val="98000"/>
                  </a:srgbClr>
                </a:solidFill>
                <a:ln w="9525">
                  <a:solidFill>
                    <a:srgbClr val="FAC2B0"/>
                  </a:solidFill>
                </a:ln>
                <a:effectLst/>
              </c:spPr>
            </c:marker>
            <c:bubble3D val="0"/>
            <c:extLst>
              <c:ext xmlns:c16="http://schemas.microsoft.com/office/drawing/2014/chart" uri="{C3380CC4-5D6E-409C-BE32-E72D297353CC}">
                <c16:uniqueId val="{00000001-5A37-4888-8ABD-73A20B9E9E0B}"/>
              </c:ext>
            </c:extLst>
          </c:dPt>
          <c:cat>
            <c:strRef>
              <c:f>'Figure A6.1.'!$C$193:$C$223</c:f>
              <c:strCache>
                <c:ptCount val="31"/>
                <c:pt idx="0">
                  <c:v>Israel</c:v>
                </c:pt>
                <c:pt idx="1">
                  <c:v>Croatia</c:v>
                </c:pt>
                <c:pt idx="2">
                  <c:v>Ireland</c:v>
                </c:pt>
                <c:pt idx="3">
                  <c:v>Czechia</c:v>
                </c:pt>
                <c:pt idx="4">
                  <c:v>Denmark</c:v>
                </c:pt>
                <c:pt idx="5">
                  <c:v>Switzerland</c:v>
                </c:pt>
                <c:pt idx="6">
                  <c:v>Sweden</c:v>
                </c:pt>
                <c:pt idx="7">
                  <c:v>Poland</c:v>
                </c:pt>
                <c:pt idx="8">
                  <c:v>Austria</c:v>
                </c:pt>
                <c:pt idx="9">
                  <c:v>Canada</c:v>
                </c:pt>
                <c:pt idx="10">
                  <c:v>New Zealand</c:v>
                </c:pt>
                <c:pt idx="11">
                  <c:v>United States</c:v>
                </c:pt>
                <c:pt idx="12">
                  <c:v>Slovak Republic</c:v>
                </c:pt>
                <c:pt idx="13">
                  <c:v>England (UK)</c:v>
                </c:pt>
                <c:pt idx="14">
                  <c:v>Norway</c:v>
                </c:pt>
                <c:pt idx="15">
                  <c:v>Italy</c:v>
                </c:pt>
                <c:pt idx="16">
                  <c:v>Flemish region (Belgium)</c:v>
                </c:pt>
                <c:pt idx="17">
                  <c:v>Netherlands</c:v>
                </c:pt>
                <c:pt idx="18">
                  <c:v>Portugal</c:v>
                </c:pt>
                <c:pt idx="19">
                  <c:v>OECD average</c:v>
                </c:pt>
                <c:pt idx="20">
                  <c:v>Finland</c:v>
                </c:pt>
                <c:pt idx="21">
                  <c:v>Hungary</c:v>
                </c:pt>
                <c:pt idx="22">
                  <c:v>France</c:v>
                </c:pt>
                <c:pt idx="23">
                  <c:v>Spain</c:v>
                </c:pt>
                <c:pt idx="24">
                  <c:v>Germany</c:v>
                </c:pt>
                <c:pt idx="25">
                  <c:v>Lithuania</c:v>
                </c:pt>
                <c:pt idx="26">
                  <c:v>Estonia</c:v>
                </c:pt>
                <c:pt idx="27">
                  <c:v>Chile</c:v>
                </c:pt>
                <c:pt idx="28">
                  <c:v>Japan</c:v>
                </c:pt>
                <c:pt idx="29">
                  <c:v>Latvia</c:v>
                </c:pt>
                <c:pt idx="30">
                  <c:v>Korea</c:v>
                </c:pt>
              </c:strCache>
            </c:strRef>
          </c:cat>
          <c:val>
            <c:numRef>
              <c:f>'Figure A6.1.'!$D$193:$D$223</c:f>
              <c:numCache>
                <c:formatCode>#,##0.00</c:formatCode>
                <c:ptCount val="31"/>
                <c:pt idx="0">
                  <c:v>65.410550972849151</c:v>
                </c:pt>
                <c:pt idx="1">
                  <c:v>54.223593537529069</c:v>
                </c:pt>
                <c:pt idx="2">
                  <c:v>54.450637623834652</c:v>
                </c:pt>
                <c:pt idx="3">
                  <c:v>43.008719270475297</c:v>
                </c:pt>
                <c:pt idx="4">
                  <c:v>46.464752931688743</c:v>
                </c:pt>
                <c:pt idx="5">
                  <c:v>48.606247030465568</c:v>
                </c:pt>
                <c:pt idx="6">
                  <c:v>46.037907500517953</c:v>
                </c:pt>
                <c:pt idx="7">
                  <c:v>40.936681648326292</c:v>
                </c:pt>
                <c:pt idx="8">
                  <c:v>47.063521339155088</c:v>
                </c:pt>
                <c:pt idx="9">
                  <c:v>45.433966023281279</c:v>
                </c:pt>
                <c:pt idx="10">
                  <c:v>43.529436830703673</c:v>
                </c:pt>
                <c:pt idx="11">
                  <c:v>37.019930770365683</c:v>
                </c:pt>
                <c:pt idx="12">
                  <c:v>43.888733226628368</c:v>
                </c:pt>
                <c:pt idx="13">
                  <c:v>42.057695496736343</c:v>
                </c:pt>
                <c:pt idx="14">
                  <c:v>38.609794781481938</c:v>
                </c:pt>
                <c:pt idx="15">
                  <c:v>47.495060490253749</c:v>
                </c:pt>
                <c:pt idx="16">
                  <c:v>33.750610055629409</c:v>
                </c:pt>
                <c:pt idx="17">
                  <c:v>35.902371532528853</c:v>
                </c:pt>
                <c:pt idx="18">
                  <c:v>36.765094545623427</c:v>
                </c:pt>
                <c:pt idx="19">
                  <c:v>36.729062348896576</c:v>
                </c:pt>
                <c:pt idx="20">
                  <c:v>32.372539022460693</c:v>
                </c:pt>
                <c:pt idx="21">
                  <c:v>28.681368645295318</c:v>
                </c:pt>
                <c:pt idx="22">
                  <c:v>32.23697289812737</c:v>
                </c:pt>
                <c:pt idx="23">
                  <c:v>39.520913725247603</c:v>
                </c:pt>
                <c:pt idx="24">
                  <c:v>26.639774392836991</c:v>
                </c:pt>
                <c:pt idx="25">
                  <c:v>21.488974541807231</c:v>
                </c:pt>
                <c:pt idx="26">
                  <c:v>23.504688372630149</c:v>
                </c:pt>
                <c:pt idx="27">
                  <c:v>17.916788826196299</c:v>
                </c:pt>
                <c:pt idx="28">
                  <c:v>20.160199589288769</c:v>
                </c:pt>
                <c:pt idx="29">
                  <c:v>12.510800618198241</c:v>
                </c:pt>
                <c:pt idx="30">
                  <c:v>13.678075415366351</c:v>
                </c:pt>
              </c:numCache>
            </c:numRef>
          </c:val>
          <c:smooth val="0"/>
          <c:extLst>
            <c:ext xmlns:c16="http://schemas.microsoft.com/office/drawing/2014/chart" uri="{C3380CC4-5D6E-409C-BE32-E72D297353CC}">
              <c16:uniqueId val="{00000001-D7BF-40A0-B52B-EB633D23E3D3}"/>
            </c:ext>
          </c:extLst>
        </c:ser>
        <c:ser>
          <c:idx val="2"/>
          <c:order val="2"/>
          <c:tx>
            <c:strRef>
              <c:f>'Figure A6.1.'!$F$192</c:f>
              <c:strCache>
                <c:ptCount val="1"/>
                <c:pt idx="0">
                  <c:v>Below upper secondary </c:v>
                </c:pt>
              </c:strCache>
            </c:strRef>
          </c:tx>
          <c:spPr>
            <a:ln w="28575" cap="rnd">
              <a:noFill/>
              <a:round/>
            </a:ln>
            <a:effectLst/>
          </c:spPr>
          <c:marker>
            <c:symbol val="diamond"/>
            <c:size val="8"/>
            <c:spPr>
              <a:solidFill>
                <a:srgbClr val="021C3A"/>
              </a:solidFill>
              <a:ln w="9525">
                <a:solidFill>
                  <a:srgbClr val="021C3A"/>
                </a:solidFill>
              </a:ln>
              <a:effectLst/>
            </c:spPr>
          </c:marker>
          <c:dPt>
            <c:idx val="19"/>
            <c:marker>
              <c:symbol val="diamond"/>
              <c:size val="8"/>
              <c:spPr>
                <a:solidFill>
                  <a:srgbClr val="E4644B"/>
                </a:solidFill>
                <a:ln w="9525">
                  <a:solidFill>
                    <a:srgbClr val="E4644B"/>
                  </a:solidFill>
                </a:ln>
                <a:effectLst/>
              </c:spPr>
            </c:marker>
            <c:bubble3D val="0"/>
            <c:extLst>
              <c:ext xmlns:c16="http://schemas.microsoft.com/office/drawing/2014/chart" uri="{C3380CC4-5D6E-409C-BE32-E72D297353CC}">
                <c16:uniqueId val="{00000000-EC70-4B81-859D-FB7CC1952E80}"/>
              </c:ext>
            </c:extLst>
          </c:dPt>
          <c:cat>
            <c:strRef>
              <c:f>'Figure A6.1.'!$C$193:$C$223</c:f>
              <c:strCache>
                <c:ptCount val="31"/>
                <c:pt idx="0">
                  <c:v>Israel</c:v>
                </c:pt>
                <c:pt idx="1">
                  <c:v>Croatia</c:v>
                </c:pt>
                <c:pt idx="2">
                  <c:v>Ireland</c:v>
                </c:pt>
                <c:pt idx="3">
                  <c:v>Czechia</c:v>
                </c:pt>
                <c:pt idx="4">
                  <c:v>Denmark</c:v>
                </c:pt>
                <c:pt idx="5">
                  <c:v>Switzerland</c:v>
                </c:pt>
                <c:pt idx="6">
                  <c:v>Sweden</c:v>
                </c:pt>
                <c:pt idx="7">
                  <c:v>Poland</c:v>
                </c:pt>
                <c:pt idx="8">
                  <c:v>Austria</c:v>
                </c:pt>
                <c:pt idx="9">
                  <c:v>Canada</c:v>
                </c:pt>
                <c:pt idx="10">
                  <c:v>New Zealand</c:v>
                </c:pt>
                <c:pt idx="11">
                  <c:v>United States</c:v>
                </c:pt>
                <c:pt idx="12">
                  <c:v>Slovak Republic</c:v>
                </c:pt>
                <c:pt idx="13">
                  <c:v>England (UK)</c:v>
                </c:pt>
                <c:pt idx="14">
                  <c:v>Norway</c:v>
                </c:pt>
                <c:pt idx="15">
                  <c:v>Italy</c:v>
                </c:pt>
                <c:pt idx="16">
                  <c:v>Flemish region (Belgium)</c:v>
                </c:pt>
                <c:pt idx="17">
                  <c:v>Netherlands</c:v>
                </c:pt>
                <c:pt idx="18">
                  <c:v>Portugal</c:v>
                </c:pt>
                <c:pt idx="19">
                  <c:v>OECD average</c:v>
                </c:pt>
                <c:pt idx="20">
                  <c:v>Finland</c:v>
                </c:pt>
                <c:pt idx="21">
                  <c:v>Hungary</c:v>
                </c:pt>
                <c:pt idx="22">
                  <c:v>France</c:v>
                </c:pt>
                <c:pt idx="23">
                  <c:v>Spain</c:v>
                </c:pt>
                <c:pt idx="24">
                  <c:v>Germany</c:v>
                </c:pt>
                <c:pt idx="25">
                  <c:v>Lithuania</c:v>
                </c:pt>
                <c:pt idx="26">
                  <c:v>Estonia</c:v>
                </c:pt>
                <c:pt idx="27">
                  <c:v>Chile</c:v>
                </c:pt>
                <c:pt idx="28">
                  <c:v>Japan</c:v>
                </c:pt>
                <c:pt idx="29">
                  <c:v>Latvia</c:v>
                </c:pt>
                <c:pt idx="30">
                  <c:v>Korea</c:v>
                </c:pt>
              </c:strCache>
            </c:strRef>
          </c:cat>
          <c:val>
            <c:numRef>
              <c:f>'Figure A6.1.'!$F$193:$F$223</c:f>
              <c:numCache>
                <c:formatCode>#,##0.00</c:formatCode>
                <c:ptCount val="31"/>
                <c:pt idx="0">
                  <c:v>46.995270378838804</c:v>
                </c:pt>
                <c:pt idx="1">
                  <c:v>30.516215489721919</c:v>
                </c:pt>
                <c:pt idx="2">
                  <c:v>36.112026454190058</c:v>
                </c:pt>
                <c:pt idx="3">
                  <c:v>21.875190672615719</c:v>
                </c:pt>
                <c:pt idx="4">
                  <c:v>36.208041467825723</c:v>
                </c:pt>
                <c:pt idx="5">
                  <c:v>32.624297445094889</c:v>
                </c:pt>
                <c:pt idx="6">
                  <c:v>35.309747388593927</c:v>
                </c:pt>
                <c:pt idx="7">
                  <c:v>23.1477393352219</c:v>
                </c:pt>
                <c:pt idx="8">
                  <c:v>31.7584047383294</c:v>
                </c:pt>
                <c:pt idx="9">
                  <c:v>27.08888205790004</c:v>
                </c:pt>
                <c:pt idx="10">
                  <c:v>38.084399730695843</c:v>
                </c:pt>
                <c:pt idx="11">
                  <c:v>30.07236742781037</c:v>
                </c:pt>
                <c:pt idx="12">
                  <c:v>29.934389751773988</c:v>
                </c:pt>
                <c:pt idx="13">
                  <c:v>32.169348452303907</c:v>
                </c:pt>
                <c:pt idx="14">
                  <c:v>30.825413616015219</c:v>
                </c:pt>
                <c:pt idx="15">
                  <c:v>32.221077464751112</c:v>
                </c:pt>
                <c:pt idx="16">
                  <c:v>27.971663694279929</c:v>
                </c:pt>
                <c:pt idx="17">
                  <c:v>23.018419533979358</c:v>
                </c:pt>
                <c:pt idx="18">
                  <c:v>18.879650268215968</c:v>
                </c:pt>
                <c:pt idx="19">
                  <c:v>25.500384232628388</c:v>
                </c:pt>
                <c:pt idx="20">
                  <c:v>14.046503928049351</c:v>
                </c:pt>
                <c:pt idx="21">
                  <c:v>22.871850628148739</c:v>
                </c:pt>
                <c:pt idx="22">
                  <c:v>20.789695529203801</c:v>
                </c:pt>
                <c:pt idx="23">
                  <c:v>28.591299990698111</c:v>
                </c:pt>
                <c:pt idx="24">
                  <c:v>23.728553477156971</c:v>
                </c:pt>
                <c:pt idx="25">
                  <c:v>14.14709194453518</c:v>
                </c:pt>
                <c:pt idx="26">
                  <c:v>20.88495530876062</c:v>
                </c:pt>
                <c:pt idx="27">
                  <c:v>11.860113410711859</c:v>
                </c:pt>
                <c:pt idx="28">
                  <c:v>10.92417725901543</c:v>
                </c:pt>
                <c:pt idx="29">
                  <c:v>10.963713617705089</c:v>
                </c:pt>
                <c:pt idx="30">
                  <c:v>6.4068577738020691</c:v>
                </c:pt>
              </c:numCache>
            </c:numRef>
          </c:val>
          <c:smooth val="0"/>
          <c:extLst>
            <c:ext xmlns:c16="http://schemas.microsoft.com/office/drawing/2014/chart" uri="{C3380CC4-5D6E-409C-BE32-E72D297353CC}">
              <c16:uniqueId val="{00000002-D7BF-40A0-B52B-EB633D23E3D3}"/>
            </c:ext>
          </c:extLst>
        </c:ser>
        <c:dLbls>
          <c:showLegendKey val="0"/>
          <c:showVal val="0"/>
          <c:showCatName val="0"/>
          <c:showSerName val="0"/>
          <c:showPercent val="0"/>
          <c:showBubbleSize val="0"/>
        </c:dLbls>
        <c:marker val="1"/>
        <c:smooth val="0"/>
        <c:axId val="1549299840"/>
        <c:axId val="1731664080"/>
      </c:lineChart>
      <c:catAx>
        <c:axId val="154929984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1731664080"/>
        <c:crosses val="autoZero"/>
        <c:auto val="1"/>
        <c:lblAlgn val="ctr"/>
        <c:lblOffset val="0"/>
        <c:tickLblSkip val="1"/>
        <c:noMultiLvlLbl val="0"/>
      </c:catAx>
      <c:valAx>
        <c:axId val="1731664080"/>
        <c:scaling>
          <c:orientation val="minMax"/>
          <c:max val="8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a:solidFill>
              <a:srgbClr val="000101"/>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1549299840"/>
        <c:crosses val="autoZero"/>
        <c:crossBetween val="between"/>
      </c:valAx>
      <c:spPr>
        <a:noFill/>
        <a:ln w="9525">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14:hiddenLine>
          </a:ext>
        </a:extLst>
      </c:spPr>
    </c:plotArea>
    <c:plotVisOnly val="1"/>
    <c:dispBlanksAs val="gap"/>
    <c:showDLblsOverMax val="1"/>
    <c:extLst>
      <c:ext xmlns:c16r3="http://schemas.microsoft.com/office/drawing/2017/03/chart" uri="{56B9EC1D-385E-4148-901F-78D8002777C0}">
        <c16r3:dataDisplayOptions16>
          <c16r3:dispNaAsBlank val="1"/>
        </c16r3:dataDisplayOptions16>
      </c:ext>
    </c:extLst>
  </c:chart>
  <c:spPr>
    <a:solidFill>
      <a:sysClr val="window" lastClr="FFFFFF"/>
    </a:solidFill>
    <a:ln w="9525" cap="flat" cmpd="sng" algn="ctr">
      <a:noFill/>
      <a:round/>
    </a:ln>
    <a:effectLst/>
    <a:extLs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73885645354271"/>
          <c:y val="3.0381801182703595E-2"/>
          <c:w val="0.77168107843570521"/>
          <c:h val="0.64928820216900851"/>
        </c:manualLayout>
      </c:layout>
      <c:barChart>
        <c:barDir val="col"/>
        <c:grouping val="clustered"/>
        <c:varyColors val="0"/>
        <c:ser>
          <c:idx val="1"/>
          <c:order val="2"/>
          <c:tx>
            <c:strRef>
              <c:f>'Figure A6.1.'!$L$226</c:f>
              <c:strCache>
                <c:ptCount val="1"/>
                <c:pt idx="0">
                  <c:v>Tertiary</c:v>
                </c:pt>
              </c:strCache>
            </c:strRef>
          </c:tx>
          <c:spPr>
            <a:solidFill>
              <a:srgbClr val="79AF02"/>
            </a:solidFill>
            <a:ln>
              <a:solidFill>
                <a:srgbClr val="79AF02"/>
              </a:solidFill>
            </a:ln>
            <a:effectLst/>
          </c:spPr>
          <c:invertIfNegative val="0"/>
          <c:cat>
            <c:strRef>
              <c:f>'Figure A6.1.'!$K$227:$K$230</c:f>
              <c:strCache>
                <c:ptCount val="4"/>
                <c:pt idx="0">
                  <c:v>Australia ¹</c:v>
                </c:pt>
                <c:pt idx="1">
                  <c:v>South Africa </c:v>
                </c:pt>
                <c:pt idx="2">
                  <c:v>Slovenia </c:v>
                </c:pt>
                <c:pt idx="3">
                  <c:v>Mexico </c:v>
                </c:pt>
              </c:strCache>
            </c:strRef>
          </c:cat>
          <c:val>
            <c:numRef>
              <c:f>'Figure A6.1.'!$L$227:$L$230</c:f>
              <c:numCache>
                <c:formatCode>#,##0.00</c:formatCode>
                <c:ptCount val="4"/>
                <c:pt idx="0">
                  <c:v>65.8</c:v>
                </c:pt>
                <c:pt idx="1">
                  <c:v>61.980915069580078</c:v>
                </c:pt>
                <c:pt idx="2">
                  <c:v>46.17229700088501</c:v>
                </c:pt>
                <c:pt idx="3">
                  <c:v>36.830836534500122</c:v>
                </c:pt>
              </c:numCache>
            </c:numRef>
          </c:val>
          <c:extLst>
            <c:ext xmlns:c16="http://schemas.microsoft.com/office/drawing/2014/chart" uri="{C3380CC4-5D6E-409C-BE32-E72D297353CC}">
              <c16:uniqueId val="{00000000-8B29-47CC-AC80-F1A965189793}"/>
            </c:ext>
          </c:extLst>
        </c:ser>
        <c:dLbls>
          <c:showLegendKey val="0"/>
          <c:showVal val="0"/>
          <c:showCatName val="0"/>
          <c:showSerName val="0"/>
          <c:showPercent val="0"/>
          <c:showBubbleSize val="0"/>
        </c:dLbls>
        <c:gapWidth val="100"/>
        <c:axId val="303415680"/>
        <c:axId val="303417216"/>
      </c:barChart>
      <c:lineChart>
        <c:grouping val="standard"/>
        <c:varyColors val="0"/>
        <c:ser>
          <c:idx val="0"/>
          <c:order val="0"/>
          <c:tx>
            <c:strRef>
              <c:f>'Figure A6.1.'!$B$226</c:f>
              <c:strCache>
                <c:ptCount val="1"/>
                <c:pt idx="0">
                  <c:v>Below upper secondary </c:v>
                </c:pt>
              </c:strCache>
            </c:strRef>
          </c:tx>
          <c:spPr>
            <a:ln w="28575" cap="rnd" cmpd="sng" algn="ctr">
              <a:noFill/>
              <a:prstDash val="solid"/>
              <a:round/>
            </a:ln>
            <a:effectLst/>
          </c:spPr>
          <c:marker>
            <c:symbol val="diamond"/>
            <c:size val="7"/>
            <c:spPr>
              <a:solidFill>
                <a:srgbClr val="021C3A"/>
              </a:solidFill>
              <a:ln w="6350" cap="flat" cmpd="sng" algn="ctr">
                <a:solidFill>
                  <a:srgbClr val="021C3A"/>
                </a:solidFill>
                <a:prstDash val="solid"/>
                <a:round/>
              </a:ln>
              <a:effectLst/>
            </c:spPr>
          </c:marker>
          <c:cat>
            <c:strRef>
              <c:f>'Figure A6.1.'!$A$227:$A$230</c:f>
              <c:strCache>
                <c:ptCount val="4"/>
                <c:pt idx="0">
                  <c:v>Australia</c:v>
                </c:pt>
                <c:pt idx="1">
                  <c:v>South Africa </c:v>
                </c:pt>
                <c:pt idx="2">
                  <c:v>Slovenia </c:v>
                </c:pt>
                <c:pt idx="3">
                  <c:v>Mexico </c:v>
                </c:pt>
              </c:strCache>
            </c:strRef>
          </c:cat>
          <c:val>
            <c:numRef>
              <c:f>'Figure A6.1.'!$B$227:$B$230</c:f>
              <c:numCache>
                <c:formatCode>#,##0.00</c:formatCode>
                <c:ptCount val="4"/>
                <c:pt idx="0">
                  <c:v>37.6</c:v>
                </c:pt>
                <c:pt idx="1">
                  <c:v>34.140780568122864</c:v>
                </c:pt>
                <c:pt idx="2">
                  <c:v>16.881968080997467</c:v>
                </c:pt>
                <c:pt idx="3">
                  <c:v>22.22222238779068</c:v>
                </c:pt>
              </c:numCache>
            </c:numRef>
          </c:val>
          <c:smooth val="0"/>
          <c:extLst>
            <c:ext xmlns:c16="http://schemas.microsoft.com/office/drawing/2014/chart" uri="{C3380CC4-5D6E-409C-BE32-E72D297353CC}">
              <c16:uniqueId val="{00000001-8B29-47CC-AC80-F1A965189793}"/>
            </c:ext>
          </c:extLst>
        </c:ser>
        <c:ser>
          <c:idx val="7"/>
          <c:order val="1"/>
          <c:tx>
            <c:strRef>
              <c:f>'Figure A6.1.'!$G$226</c:f>
              <c:strCache>
                <c:ptCount val="1"/>
                <c:pt idx="0">
                  <c:v>Upper secondary or post-secondary non-tertiary</c:v>
                </c:pt>
              </c:strCache>
            </c:strRef>
          </c:tx>
          <c:spPr>
            <a:ln w="19050" cap="rnd" cmpd="sng" algn="ctr">
              <a:noFill/>
              <a:prstDash val="solid"/>
              <a:round/>
            </a:ln>
            <a:effectLst/>
          </c:spPr>
          <c:marker>
            <c:symbol val="diamond"/>
            <c:size val="7"/>
            <c:spPr>
              <a:solidFill>
                <a:srgbClr val="00B5B5"/>
              </a:solidFill>
              <a:ln w="6350" cap="flat" cmpd="sng" algn="ctr">
                <a:solidFill>
                  <a:srgbClr val="00B5B5"/>
                </a:solidFill>
                <a:prstDash val="solid"/>
                <a:round/>
              </a:ln>
              <a:effectLst/>
            </c:spPr>
          </c:marker>
          <c:cat>
            <c:strRef>
              <c:f>'Figure A6.1.'!$A$227:$A$230</c:f>
              <c:strCache>
                <c:ptCount val="4"/>
                <c:pt idx="0">
                  <c:v>Australia</c:v>
                </c:pt>
                <c:pt idx="1">
                  <c:v>South Africa </c:v>
                </c:pt>
                <c:pt idx="2">
                  <c:v>Slovenia </c:v>
                </c:pt>
                <c:pt idx="3">
                  <c:v>Mexico </c:v>
                </c:pt>
              </c:strCache>
            </c:strRef>
          </c:cat>
          <c:val>
            <c:numRef>
              <c:f>'Figure A6.1.'!$G$227:$G$230</c:f>
              <c:numCache>
                <c:formatCode>#,##0.00</c:formatCode>
                <c:ptCount val="4"/>
                <c:pt idx="0">
                  <c:v>56.4</c:v>
                </c:pt>
                <c:pt idx="1">
                  <c:v>42.087513208389282</c:v>
                </c:pt>
                <c:pt idx="2">
                  <c:v>26.269239187240601</c:v>
                </c:pt>
                <c:pt idx="3">
                  <c:v>26.609441637992859</c:v>
                </c:pt>
              </c:numCache>
            </c:numRef>
          </c:val>
          <c:smooth val="0"/>
          <c:extLst>
            <c:ext xmlns:c16="http://schemas.microsoft.com/office/drawing/2014/chart" uri="{C3380CC4-5D6E-409C-BE32-E72D297353CC}">
              <c16:uniqueId val="{00000002-8B29-47CC-AC80-F1A965189793}"/>
            </c:ext>
          </c:extLst>
        </c:ser>
        <c:dLbls>
          <c:showLegendKey val="0"/>
          <c:showVal val="0"/>
          <c:showCatName val="0"/>
          <c:showSerName val="0"/>
          <c:showPercent val="0"/>
          <c:showBubbleSize val="0"/>
        </c:dLbls>
        <c:marker val="1"/>
        <c:smooth val="0"/>
        <c:axId val="303415680"/>
        <c:axId val="303417216"/>
      </c:lineChart>
      <c:catAx>
        <c:axId val="303415680"/>
        <c:scaling>
          <c:orientation val="minMax"/>
        </c:scaling>
        <c:delete val="0"/>
        <c:axPos val="b"/>
        <c:majorGridlines>
          <c:spPr>
            <a:ln w="317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5400000" spcFirstLastPara="1" vertOverflow="ellipsis" wrap="square" anchor="ctr" anchorCtr="1"/>
          <a:lstStyle/>
          <a:p>
            <a:pPr>
              <a:defRPr sz="1000" b="0" i="0" u="none" strike="noStrike" kern="1200" baseline="0">
                <a:solidFill>
                  <a:srgbClr val="000101"/>
                </a:solidFill>
                <a:latin typeface="Calibri"/>
                <a:ea typeface="Calibri"/>
                <a:cs typeface="Calibri"/>
              </a:defRPr>
            </a:pPr>
            <a:endParaRPr lang="en-US"/>
          </a:p>
        </c:txPr>
        <c:crossAx val="303417216"/>
        <c:crosses val="autoZero"/>
        <c:auto val="1"/>
        <c:lblAlgn val="ctr"/>
        <c:lblOffset val="0"/>
        <c:tickLblSkip val="1"/>
        <c:noMultiLvlLbl val="0"/>
      </c:catAx>
      <c:valAx>
        <c:axId val="303417216"/>
        <c:scaling>
          <c:orientation val="minMax"/>
          <c:max val="80"/>
        </c:scaling>
        <c:delete val="0"/>
        <c:axPos val="l"/>
        <c:majorGridlines>
          <c:spPr>
            <a:ln w="12700" cap="flat" cmpd="sng" algn="ctr">
              <a:solidFill>
                <a:srgbClr val="D9D9D9"/>
              </a:solidFill>
              <a:prstDash val="solid"/>
              <a:round/>
            </a:ln>
            <a:effectLst/>
          </c:spPr>
        </c:majorGridlines>
        <c:numFmt formatCode="General" sourceLinked="0"/>
        <c:majorTickMark val="in"/>
        <c:minorTickMark val="none"/>
        <c:tickLblPos val="nextTo"/>
        <c:spPr>
          <a:noFill/>
          <a:ln w="9525" cap="flat" cmpd="sng" algn="ctr">
            <a:solidFill>
              <a:srgbClr val="000101"/>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000" b="0" i="0" u="none" strike="noStrike" kern="1200" baseline="0">
                <a:solidFill>
                  <a:srgbClr val="000101"/>
                </a:solidFill>
                <a:latin typeface="Calibri"/>
                <a:ea typeface="Calibri"/>
                <a:cs typeface="Calibri"/>
              </a:defRPr>
            </a:pPr>
            <a:endParaRPr lang="en-US"/>
          </a:p>
        </c:txPr>
        <c:crossAx val="303415680"/>
        <c:crosses val="autoZero"/>
        <c:crossBetween val="between"/>
      </c:valAx>
      <c:spPr>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7.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8.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6.xml><?xml version="1.0" encoding="utf-8"?>
<cs:chartStyle xmlns:cs="http://schemas.microsoft.com/office/drawing/2012/chartStyle" xmlns:a="http://schemas.openxmlformats.org/drawingml/2006/main" id="103">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1A_55C2C771.xml><?xml version="1.0" encoding="utf-8"?>
<p188:cmLst xmlns:a="http://schemas.openxmlformats.org/drawingml/2006/main" xmlns:r="http://schemas.openxmlformats.org/officeDocument/2006/relationships" xmlns:p188="http://schemas.microsoft.com/office/powerpoint/2018/8/main">
  <p188:cm id="{E28CA76D-67A0-4B92-8387-F9F7F4AC7C81}" authorId="{2DA92DB6-2CF4-4557-B53D-23F542829A15}" status="resolved" created="2025-07-27T15:12:57.618" complete="100000">
    <ac:deMkLst xmlns:ac="http://schemas.microsoft.com/office/drawing/2013/main/command">
      <pc:docMk xmlns:pc="http://schemas.microsoft.com/office/powerpoint/2013/main/command"/>
      <pc:sldMk xmlns:pc="http://schemas.microsoft.com/office/powerpoint/2013/main/command" cId="1438828401" sldId="282"/>
      <ac:graphicFrameMk id="3" creationId="{BDF9E0C6-F7A7-91F6-BCDB-E40DF1FF9398}"/>
    </ac:deMkLst>
    <p188:replyLst>
      <p188:reply id="{776BA1C2-59ED-4D17-881F-E5E0A5BA15EB}" authorId="{EA6CCB8A-7822-10EC-8F62-3F4D645E7F88}" created="2025-07-28T14:17:16.556">
        <p188:txBody>
          <a:bodyPr/>
          <a:lstStyle/>
          <a:p>
            <a:r>
              <a:rPr lang="en-US"/>
              <a:t>addressed</a:t>
            </a:r>
          </a:p>
        </p188:txBody>
      </p188:reply>
    </p188:replyLst>
    <p188:txBody>
      <a:bodyPr/>
      <a:lstStyle/>
      <a:p>
        <a:r>
          <a:rPr lang="en-GB"/>
          <a:t>Could we show the pct of the age group without upper secondary qualifications together with the country names? If that percentage is very small, a long bar carries a very different meaning when that percentage is large</a:t>
        </a:r>
      </a:p>
    </p188:txBody>
  </p188:cm>
</p188:cmLst>
</file>

<file path=ppt/comments/modernComment_166_5580F31C.xml><?xml version="1.0" encoding="utf-8"?>
<p188:cmLst xmlns:a="http://schemas.openxmlformats.org/drawingml/2006/main" xmlns:r="http://schemas.openxmlformats.org/officeDocument/2006/relationships" xmlns:p188="http://schemas.microsoft.com/office/powerpoint/2018/8/main">
  <p188:cm id="{E4B792B3-A2F6-4B73-B69C-11C171A27465}" authorId="{2DA92DB6-2CF4-4557-B53D-23F542829A15}" status="resolved" created="2025-07-26T16:22:20.861" complete="100000">
    <pc:sldMkLst xmlns:pc="http://schemas.microsoft.com/office/powerpoint/2013/main/command">
      <pc:docMk/>
      <pc:sldMk cId="1434514204" sldId="358"/>
    </pc:sldMkLst>
    <p188:replyLst>
      <p188:reply id="{A820D694-6312-4BED-B0D3-6CC312877A9D}" authorId="{EA6CCB8A-7822-10EC-8F62-3F4D645E7F88}" created="2025-07-28T14:01:25.846">
        <p188:txBody>
          <a:bodyPr/>
          <a:lstStyle/>
          <a:p>
            <a:r>
              <a:rPr lang="en-US"/>
              <a:t>addressed</a:t>
            </a:r>
          </a:p>
        </p188:txBody>
      </p188:reply>
    </p188:replyLst>
    <p188:txBody>
      <a:bodyPr/>
      <a:lstStyle/>
      <a:p>
        <a:r>
          <a:rPr lang="en-GB"/>
          <a:t>Can you resort by blue bar?</a:t>
        </a:r>
      </a:p>
    </p188:txBody>
  </p188:cm>
</p188:cmLst>
</file>

<file path=ppt/drawings/drawing1.xml><?xml version="1.0" encoding="utf-8"?>
<c:userShapes xmlns:c="http://schemas.openxmlformats.org/drawingml/2006/chart">
  <cdr:relSizeAnchor xmlns:cdr="http://schemas.openxmlformats.org/drawingml/2006/chartDrawing">
    <cdr:from>
      <cdr:x>0.06059</cdr:x>
      <cdr:y>0.60543</cdr:y>
    </cdr:from>
    <cdr:to>
      <cdr:x>0.99489</cdr:x>
      <cdr:y>0.60543</cdr:y>
    </cdr:to>
    <cdr:cxnSp macro="">
      <cdr:nvCxnSpPr>
        <cdr:cNvPr id="3" name="Straight Connector 2">
          <a:extLst xmlns:a="http://schemas.openxmlformats.org/drawingml/2006/main">
            <a:ext uri="{FF2B5EF4-FFF2-40B4-BE49-F238E27FC236}">
              <a16:creationId xmlns:a16="http://schemas.microsoft.com/office/drawing/2014/main" id="{EAB48A69-0D5D-13BF-6704-C6806B3CE4C6}"/>
            </a:ext>
          </a:extLst>
        </cdr:cNvPr>
        <cdr:cNvCxnSpPr/>
      </cdr:nvCxnSpPr>
      <cdr:spPr>
        <a:xfrm xmlns:a="http://schemas.openxmlformats.org/drawingml/2006/main">
          <a:off x="526260" y="2142286"/>
          <a:ext cx="8114690" cy="0"/>
        </a:xfrm>
        <a:prstGeom xmlns:a="http://schemas.openxmlformats.org/drawingml/2006/main" prst="line">
          <a:avLst/>
        </a:prstGeom>
        <a:ln xmlns:a="http://schemas.openxmlformats.org/drawingml/2006/main">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0.05785</cdr:x>
      <cdr:y>0.06693</cdr:y>
    </cdr:from>
    <cdr:to>
      <cdr:x>0.08808</cdr:x>
      <cdr:y>0.16918</cdr:y>
    </cdr:to>
    <cdr:sp macro="" textlink="">
      <cdr:nvSpPr>
        <cdr:cNvPr id="2" name="TextBox 1">
          <a:extLst xmlns:a="http://schemas.openxmlformats.org/drawingml/2006/main">
            <a:ext uri="{FF2B5EF4-FFF2-40B4-BE49-F238E27FC236}">
              <a16:creationId xmlns:a16="http://schemas.microsoft.com/office/drawing/2014/main" id="{44BC09D3-C6D6-F1EF-D818-44166B9FF171}"/>
            </a:ext>
          </a:extLst>
        </cdr:cNvPr>
        <cdr:cNvSpPr txBox="1"/>
      </cdr:nvSpPr>
      <cdr:spPr>
        <a:xfrm xmlns:a="http://schemas.openxmlformats.org/drawingml/2006/main" rot="16200000">
          <a:off x="428012" y="252448"/>
          <a:ext cx="324565" cy="244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kern="1200" dirty="0"/>
            <a:t>//</a:t>
          </a:r>
          <a:endParaRPr lang="en-US" sz="1200"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0.11953</cdr:x>
      <cdr:y>0.02917</cdr:y>
    </cdr:to>
    <cdr:sp macro="" textlink="">
      <cdr:nvSpPr>
        <cdr:cNvPr id="2" name="TextBox 1">
          <a:extLst xmlns:a="http://schemas.openxmlformats.org/drawingml/2006/main">
            <a:ext uri="{FF2B5EF4-FFF2-40B4-BE49-F238E27FC236}">
              <a16:creationId xmlns:a16="http://schemas.microsoft.com/office/drawing/2014/main" id="{5EA7EF45-ED30-4BD9-85F9-25BB5CC3030D}"/>
            </a:ext>
          </a:extLst>
        </cdr:cNvPr>
        <cdr:cNvSpPr txBox="1"/>
      </cdr:nvSpPr>
      <cdr:spPr>
        <a:xfrm xmlns:a="http://schemas.openxmlformats.org/drawingml/2006/main">
          <a:off x="0" y="0"/>
          <a:ext cx="971551" cy="17780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000">
              <a:solidFill>
                <a:srgbClr val="000101"/>
              </a:solidFill>
              <a:latin typeface="Calibri" panose="020F0502020204030204" pitchFamily="34" charset="0"/>
            </a:rPr>
            <a:t> </a:t>
          </a:r>
        </a:p>
      </cdr:txBody>
    </cdr:sp>
  </cdr:relSizeAnchor>
  <cdr:relSizeAnchor xmlns:cdr="http://schemas.openxmlformats.org/drawingml/2006/chartDrawing">
    <cdr:from>
      <cdr:x>0</cdr:x>
      <cdr:y>0</cdr:y>
    </cdr:from>
    <cdr:to>
      <cdr:x>0.11953</cdr:x>
      <cdr:y>0.02917</cdr:y>
    </cdr:to>
    <cdr:sp macro="" textlink="">
      <cdr:nvSpPr>
        <cdr:cNvPr id="3" name="TextBox 1">
          <a:extLst xmlns:a="http://schemas.openxmlformats.org/drawingml/2006/main">
            <a:ext uri="{FF2B5EF4-FFF2-40B4-BE49-F238E27FC236}">
              <a16:creationId xmlns:a16="http://schemas.microsoft.com/office/drawing/2014/main" id="{5EA7EF45-ED30-4BD9-85F9-25BB5CC3030D}"/>
            </a:ext>
          </a:extLst>
        </cdr:cNvPr>
        <cdr:cNvSpPr txBox="1"/>
      </cdr:nvSpPr>
      <cdr:spPr>
        <a:xfrm xmlns:a="http://schemas.openxmlformats.org/drawingml/2006/main">
          <a:off x="0" y="0"/>
          <a:ext cx="971551" cy="17780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000">
              <a:solidFill>
                <a:srgbClr val="000101"/>
              </a:solidFill>
              <a:latin typeface="Calibri" panose="020F0502020204030204" pitchFamily="34" charset="0"/>
            </a:rPr>
            <a:t> </a:t>
          </a:r>
        </a:p>
      </cdr:txBody>
    </cdr:sp>
  </cdr:relSizeAnchor>
</c:userShapes>
</file>

<file path=ppt/drawings/drawing4.xml><?xml version="1.0" encoding="utf-8"?>
<c:userShapes xmlns:c="http://schemas.openxmlformats.org/drawingml/2006/chart">
  <cdr:relSizeAnchor xmlns:cdr="http://schemas.openxmlformats.org/drawingml/2006/chartDrawing">
    <cdr:from>
      <cdr:x>0.00339</cdr:x>
      <cdr:y>0.01596</cdr:y>
    </cdr:from>
    <cdr:to>
      <cdr:x>0.02935</cdr:x>
      <cdr:y>0.09043</cdr:y>
    </cdr:to>
    <cdr:sp macro="" textlink="">
      <cdr:nvSpPr>
        <cdr:cNvPr id="2" name="TextBox 1">
          <a:extLst xmlns:a="http://schemas.openxmlformats.org/drawingml/2006/main">
            <a:ext uri="{FF2B5EF4-FFF2-40B4-BE49-F238E27FC236}">
              <a16:creationId xmlns:a16="http://schemas.microsoft.com/office/drawing/2014/main" id="{838E0871-7311-0B0F-0438-7201C09E85FF}"/>
            </a:ext>
          </a:extLst>
        </cdr:cNvPr>
        <cdr:cNvSpPr txBox="1"/>
      </cdr:nvSpPr>
      <cdr:spPr>
        <a:xfrm xmlns:a="http://schemas.openxmlformats.org/drawingml/2006/main">
          <a:off x="28575" y="57150"/>
          <a:ext cx="21907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0" i="0">
              <a:solidFill>
                <a:srgbClr val="000101"/>
              </a:solidFill>
              <a:latin typeface="Calibri" panose="020F0502020204030204"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0.70234</cdr:x>
      <cdr:y>0.13684</cdr:y>
    </cdr:from>
    <cdr:to>
      <cdr:x>0.98881</cdr:x>
      <cdr:y>0.44108</cdr:y>
    </cdr:to>
    <cdr:sp macro="" textlink="">
      <cdr:nvSpPr>
        <cdr:cNvPr id="2" name="TextBox 1">
          <a:extLst xmlns:a="http://schemas.openxmlformats.org/drawingml/2006/main">
            <a:ext uri="{FF2B5EF4-FFF2-40B4-BE49-F238E27FC236}">
              <a16:creationId xmlns:a16="http://schemas.microsoft.com/office/drawing/2014/main" id="{25F8A502-A7C7-BCDE-5D61-D3E884433A69}"/>
            </a:ext>
          </a:extLst>
        </cdr:cNvPr>
        <cdr:cNvSpPr txBox="1"/>
      </cdr:nvSpPr>
      <cdr:spPr>
        <a:xfrm xmlns:a="http://schemas.openxmlformats.org/drawingml/2006/main">
          <a:off x="6087708" y="522229"/>
          <a:ext cx="2483050" cy="1161099"/>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000" b="0" i="0" dirty="0">
              <a:solidFill>
                <a:srgbClr val="000101"/>
              </a:solidFill>
              <a:latin typeface="Calibri" panose="020F0502020204030204" pitchFamily="34" charset="0"/>
            </a:rPr>
            <a:t>Fully-qualified teachers are recruited in these 4 countries</a:t>
          </a:r>
          <a:r>
            <a:rPr lang="en-US" sz="1000" b="0" i="0" baseline="0" dirty="0">
              <a:solidFill>
                <a:srgbClr val="000101"/>
              </a:solidFill>
              <a:latin typeface="Calibri" panose="020F0502020204030204" pitchFamily="34" charset="0"/>
            </a:rPr>
            <a:t> </a:t>
          </a:r>
          <a:r>
            <a:rPr lang="en-US" sz="1000" b="0" i="0" dirty="0">
              <a:solidFill>
                <a:srgbClr val="000101"/>
              </a:solidFill>
              <a:latin typeface="Calibri" panose="020F0502020204030204" pitchFamily="34" charset="0"/>
            </a:rPr>
            <a:t>by competitive examination for a limited and fixed number of places. Unfilled vacancies refer to open positions that remain vacant at the start of the year due to a lack of successful applicants</a:t>
          </a:r>
        </a:p>
      </cdr:txBody>
    </cdr:sp>
  </cdr:relSizeAnchor>
  <cdr:relSizeAnchor xmlns:cdr="http://schemas.openxmlformats.org/drawingml/2006/chartDrawing">
    <cdr:from>
      <cdr:x>0.17943</cdr:x>
      <cdr:y>0.13923</cdr:y>
    </cdr:from>
    <cdr:to>
      <cdr:x>0.58027</cdr:x>
      <cdr:y>0.36848</cdr:y>
    </cdr:to>
    <cdr:sp macro="" textlink="">
      <cdr:nvSpPr>
        <cdr:cNvPr id="3" name="TextBox 2">
          <a:extLst xmlns:a="http://schemas.openxmlformats.org/drawingml/2006/main">
            <a:ext uri="{FF2B5EF4-FFF2-40B4-BE49-F238E27FC236}">
              <a16:creationId xmlns:a16="http://schemas.microsoft.com/office/drawing/2014/main" id="{F8E9CF14-2E30-B6C8-1E06-28FCBC31899A}"/>
            </a:ext>
          </a:extLst>
        </cdr:cNvPr>
        <cdr:cNvSpPr txBox="1"/>
      </cdr:nvSpPr>
      <cdr:spPr>
        <a:xfrm xmlns:a="http://schemas.openxmlformats.org/drawingml/2006/main">
          <a:off x="1555254" y="531350"/>
          <a:ext cx="3474381" cy="87488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000" b="0" i="0" dirty="0">
              <a:solidFill>
                <a:srgbClr val="000101"/>
              </a:solidFill>
              <a:latin typeface="Calibri" panose="020F0502020204030204" pitchFamily="34" charset="0"/>
            </a:rPr>
            <a:t>In these 10 countries and economies, schools—often with significant autonomy—directly recruit fully qualified teachers, and shortages are typically measured by the number of advertised vacancies that remain unfilled at the start of the school year.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74568-3E12-4626-ADCC-3E2BE6D03F04}" type="datetimeFigureOut">
              <a:rPr lang="en-US" smtClean="0"/>
              <a:t>9/9/25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C026-151D-4D17-9086-41E6AAE0428E}" type="slidenum">
              <a:rPr lang="en-US" smtClean="0"/>
              <a:t>‹#›</a:t>
            </a:fld>
            <a:endParaRPr lang="en-US"/>
          </a:p>
        </p:txBody>
      </p:sp>
    </p:spTree>
    <p:extLst>
      <p:ext uri="{BB962C8B-B14F-4D97-AF65-F5344CB8AC3E}">
        <p14:creationId xmlns:p14="http://schemas.microsoft.com/office/powerpoint/2010/main" val="158793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BBC026-151D-4D17-9086-41E6AAE0428E}" type="slidenum">
              <a:rPr lang="en-US" smtClean="0"/>
              <a:t>6</a:t>
            </a:fld>
            <a:endParaRPr lang="en-US"/>
          </a:p>
        </p:txBody>
      </p:sp>
    </p:spTree>
    <p:extLst>
      <p:ext uri="{BB962C8B-B14F-4D97-AF65-F5344CB8AC3E}">
        <p14:creationId xmlns:p14="http://schemas.microsoft.com/office/powerpoint/2010/main" val="256119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parentheses is the % of 25-34 year-olds without an upper secondary qualification </a:t>
            </a:r>
            <a:endParaRPr lang="en-US" dirty="0"/>
          </a:p>
        </p:txBody>
      </p:sp>
      <p:sp>
        <p:nvSpPr>
          <p:cNvPr id="4" name="Slide Number Placeholder 3"/>
          <p:cNvSpPr>
            <a:spLocks noGrp="1"/>
          </p:cNvSpPr>
          <p:nvPr>
            <p:ph type="sldNum" sz="quarter" idx="5"/>
          </p:nvPr>
        </p:nvSpPr>
        <p:spPr/>
        <p:txBody>
          <a:bodyPr/>
          <a:lstStyle/>
          <a:p>
            <a:fld id="{37BBC026-151D-4D17-9086-41E6AAE0428E}" type="slidenum">
              <a:rPr lang="en-US" smtClean="0"/>
              <a:t>12</a:t>
            </a:fld>
            <a:endParaRPr lang="en-US"/>
          </a:p>
        </p:txBody>
      </p:sp>
    </p:spTree>
    <p:extLst>
      <p:ext uri="{BB962C8B-B14F-4D97-AF65-F5344CB8AC3E}">
        <p14:creationId xmlns:p14="http://schemas.microsoft.com/office/powerpoint/2010/main" val="23801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8AED2-FE82-8305-28E0-326480BFA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7EAA9-64E6-C600-2CBF-72B5952E4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52711-FEE7-2C5B-81C9-867A37081132}"/>
              </a:ext>
            </a:extLst>
          </p:cNvPr>
          <p:cNvSpPr>
            <a:spLocks noGrp="1"/>
          </p:cNvSpPr>
          <p:nvPr>
            <p:ph type="body" idx="1"/>
          </p:nvPr>
        </p:nvSpPr>
        <p:spPr/>
        <p:txBody>
          <a:bodyPr/>
          <a:lstStyle/>
          <a:p>
            <a:r>
              <a:rPr lang="en-GB"/>
              <a:t>While the returns are good, the costs are also high</a:t>
            </a:r>
          </a:p>
          <a:p>
            <a:endParaRPr lang="en-GB"/>
          </a:p>
          <a:p>
            <a:r>
              <a:rPr lang="en-GB" b="1"/>
              <a:t>In the US this is particularly</a:t>
            </a:r>
            <a:r>
              <a:rPr lang="en-GB"/>
              <a:t> true at the college level, where the US ranks second in spending per student after Luxembourg. </a:t>
            </a:r>
          </a:p>
        </p:txBody>
      </p:sp>
      <p:sp>
        <p:nvSpPr>
          <p:cNvPr id="4" name="Slide Number Placeholder 3">
            <a:extLst>
              <a:ext uri="{FF2B5EF4-FFF2-40B4-BE49-F238E27FC236}">
                <a16:creationId xmlns:a16="http://schemas.microsoft.com/office/drawing/2014/main" id="{B8928C1C-F8D4-010B-E5A6-5F25F6DE963D}"/>
              </a:ext>
            </a:extLst>
          </p:cNvPr>
          <p:cNvSpPr>
            <a:spLocks noGrp="1"/>
          </p:cNvSpPr>
          <p:nvPr>
            <p:ph type="sldNum" sz="quarter" idx="5"/>
          </p:nvPr>
        </p:nvSpPr>
        <p:spPr/>
        <p:txBody>
          <a:bodyPr/>
          <a:lstStyle/>
          <a:p>
            <a:fld id="{355914C1-D9DB-4CA8-B8BD-FF8B648B5B5A}" type="slidenum">
              <a:rPr lang="en-US" smtClean="0"/>
              <a:t>19</a:t>
            </a:fld>
            <a:endParaRPr lang="en-US"/>
          </a:p>
        </p:txBody>
      </p:sp>
    </p:spTree>
    <p:extLst>
      <p:ext uri="{BB962C8B-B14F-4D97-AF65-F5344CB8AC3E}">
        <p14:creationId xmlns:p14="http://schemas.microsoft.com/office/powerpoint/2010/main" val="183618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 in parentheses represents the share of tertiary educated parents. </a:t>
            </a:r>
            <a:endParaRPr lang="en-US"/>
          </a:p>
        </p:txBody>
      </p:sp>
      <p:sp>
        <p:nvSpPr>
          <p:cNvPr id="4" name="Slide Number Placeholder 3"/>
          <p:cNvSpPr>
            <a:spLocks noGrp="1"/>
          </p:cNvSpPr>
          <p:nvPr>
            <p:ph type="sldNum" sz="quarter" idx="5"/>
          </p:nvPr>
        </p:nvSpPr>
        <p:spPr/>
        <p:txBody>
          <a:bodyPr/>
          <a:lstStyle/>
          <a:p>
            <a:fld id="{37BBC026-151D-4D17-9086-41E6AAE0428E}" type="slidenum">
              <a:rPr lang="en-US" smtClean="0"/>
              <a:t>21</a:t>
            </a:fld>
            <a:endParaRPr lang="en-US"/>
          </a:p>
        </p:txBody>
      </p:sp>
    </p:spTree>
    <p:extLst>
      <p:ext uri="{BB962C8B-B14F-4D97-AF65-F5344CB8AC3E}">
        <p14:creationId xmlns:p14="http://schemas.microsoft.com/office/powerpoint/2010/main" val="384139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7BDD3-E0B8-448D-AED2-F291B2E381BE}" type="slidenum">
              <a:rPr lang="en-US" smtClean="0"/>
              <a:t>33</a:t>
            </a:fld>
            <a:endParaRPr lang="en-US"/>
          </a:p>
        </p:txBody>
      </p:sp>
    </p:spTree>
    <p:extLst>
      <p:ext uri="{BB962C8B-B14F-4D97-AF65-F5344CB8AC3E}">
        <p14:creationId xmlns:p14="http://schemas.microsoft.com/office/powerpoint/2010/main" val="165563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Norway, the UK and Israel invest more than 6% of their GDP in compulsory education, and if you add early childhood expenditure that adds up to over 8% in Norway.</a:t>
            </a:r>
          </a:p>
        </p:txBody>
      </p:sp>
      <p:sp>
        <p:nvSpPr>
          <p:cNvPr id="4" name="Slide Number Placeholder 3"/>
          <p:cNvSpPr>
            <a:spLocks noGrp="1"/>
          </p:cNvSpPr>
          <p:nvPr>
            <p:ph type="sldNum" sz="quarter" idx="5"/>
          </p:nvPr>
        </p:nvSpPr>
        <p:spPr/>
        <p:txBody>
          <a:bodyPr/>
          <a:lstStyle/>
          <a:p>
            <a:fld id="{37BBC026-151D-4D17-9086-41E6AAE0428E}" type="slidenum">
              <a:rPr lang="en-US" smtClean="0"/>
              <a:t>43</a:t>
            </a:fld>
            <a:endParaRPr lang="en-US"/>
          </a:p>
        </p:txBody>
      </p:sp>
    </p:spTree>
    <p:extLst>
      <p:ext uri="{BB962C8B-B14F-4D97-AF65-F5344CB8AC3E}">
        <p14:creationId xmlns:p14="http://schemas.microsoft.com/office/powerpoint/2010/main" val="302345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unpack that pattern. </a:t>
            </a:r>
          </a:p>
          <a:p>
            <a:endParaRPr lang="en-GB" dirty="0"/>
          </a:p>
          <a:p>
            <a:r>
              <a:rPr lang="en-GB" b="1" dirty="0"/>
              <a:t>Japan and the US </a:t>
            </a:r>
            <a:r>
              <a:rPr lang="en-GB" dirty="0"/>
              <a:t>hire a roughly equal number of teachers for every 100 student, as shown on the vertical axis, the student staff ratio is quite similar. But class sizes in the US are small, while they are large in Japan. So why would Japan have large classes when they have as good a teacher supply as the US? The answer is that the Japanese use the time of teachers in very different ways.</a:t>
            </a:r>
          </a:p>
        </p:txBody>
      </p:sp>
      <p:sp>
        <p:nvSpPr>
          <p:cNvPr id="4" name="Slide Number Placeholder 3"/>
          <p:cNvSpPr>
            <a:spLocks noGrp="1"/>
          </p:cNvSpPr>
          <p:nvPr>
            <p:ph type="sldNum" sz="quarter" idx="5"/>
          </p:nvPr>
        </p:nvSpPr>
        <p:spPr/>
        <p:txBody>
          <a:bodyPr/>
          <a:lstStyle/>
          <a:p>
            <a:fld id="{687D24C6-7CF5-4F54-9561-15316043FD50}" type="slidenum">
              <a:rPr lang="en-GB" smtClean="0"/>
              <a:t>47</a:t>
            </a:fld>
            <a:endParaRPr lang="en-GB"/>
          </a:p>
        </p:txBody>
      </p:sp>
    </p:spTree>
    <p:extLst>
      <p:ext uri="{BB962C8B-B14F-4D97-AF65-F5344CB8AC3E}">
        <p14:creationId xmlns:p14="http://schemas.microsoft.com/office/powerpoint/2010/main" val="76605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 y="0"/>
            <a:ext cx="9143428" cy="5143500"/>
          </a:xfrm>
          <a:prstGeom prst="rect">
            <a:avLst/>
          </a:prstGeom>
        </p:spPr>
      </p:pic>
      <p:sp>
        <p:nvSpPr>
          <p:cNvPr id="9" name="Text Placeholder 14"/>
          <p:cNvSpPr>
            <a:spLocks noGrp="1"/>
          </p:cNvSpPr>
          <p:nvPr>
            <p:ph type="body" sz="quarter" idx="14" hasCustomPrompt="1"/>
          </p:nvPr>
        </p:nvSpPr>
        <p:spPr>
          <a:xfrm>
            <a:off x="1043608" y="1491630"/>
            <a:ext cx="6768752" cy="878202"/>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baseline="0">
                <a:solidFill>
                  <a:schemeClr val="bg1"/>
                </a:solidFill>
                <a:latin typeface="+mj-lt"/>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Add Title</a:t>
            </a:r>
          </a:p>
        </p:txBody>
      </p:sp>
      <p:sp>
        <p:nvSpPr>
          <p:cNvPr id="10" name="Text Placeholder 14"/>
          <p:cNvSpPr>
            <a:spLocks noGrp="1"/>
          </p:cNvSpPr>
          <p:nvPr>
            <p:ph type="body" sz="quarter" idx="15" hasCustomPrompt="1"/>
          </p:nvPr>
        </p:nvSpPr>
        <p:spPr>
          <a:xfrm>
            <a:off x="1043445" y="2369832"/>
            <a:ext cx="6768752" cy="603837"/>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400" b="1">
                <a:solidFill>
                  <a:srgbClr val="022249"/>
                </a:solidFill>
                <a:latin typeface="+mj-lt"/>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Add Subtitle</a:t>
            </a:r>
          </a:p>
        </p:txBody>
      </p:sp>
      <p:sp>
        <p:nvSpPr>
          <p:cNvPr id="11" name="Text Placeholder 14"/>
          <p:cNvSpPr>
            <a:spLocks noGrp="1"/>
          </p:cNvSpPr>
          <p:nvPr>
            <p:ph type="body" sz="quarter" idx="16" hasCustomPrompt="1"/>
          </p:nvPr>
        </p:nvSpPr>
        <p:spPr>
          <a:xfrm>
            <a:off x="1043445" y="3453563"/>
            <a:ext cx="4968715" cy="246205"/>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1" baseline="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Add speakers name</a:t>
            </a:r>
          </a:p>
        </p:txBody>
      </p:sp>
      <p:sp>
        <p:nvSpPr>
          <p:cNvPr id="12" name="Text Placeholder 14"/>
          <p:cNvSpPr>
            <a:spLocks noGrp="1"/>
          </p:cNvSpPr>
          <p:nvPr>
            <p:ph type="body" sz="quarter" idx="17" hasCustomPrompt="1"/>
          </p:nvPr>
        </p:nvSpPr>
        <p:spPr>
          <a:xfrm>
            <a:off x="1043445" y="4331280"/>
            <a:ext cx="5149588" cy="246205"/>
          </a:xfrm>
          <a:prstGeom prst="rect">
            <a:avLst/>
          </a:prstGeo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err="1"/>
              <a:t>dd</a:t>
            </a:r>
            <a:r>
              <a:rPr lang="en-US"/>
              <a:t> Month </a:t>
            </a:r>
            <a:r>
              <a:rPr lang="en-US" err="1"/>
              <a:t>yyyy</a:t>
            </a:r>
            <a:endParaRPr lang="en-US"/>
          </a:p>
        </p:txBody>
      </p:sp>
      <p:sp>
        <p:nvSpPr>
          <p:cNvPr id="13" name="Text Placeholder 14"/>
          <p:cNvSpPr>
            <a:spLocks noGrp="1"/>
          </p:cNvSpPr>
          <p:nvPr>
            <p:ph type="body" sz="quarter" idx="18" hasCustomPrompt="1"/>
          </p:nvPr>
        </p:nvSpPr>
        <p:spPr>
          <a:xfrm>
            <a:off x="1043445" y="3699768"/>
            <a:ext cx="4968715" cy="301653"/>
          </a:xfrm>
          <a:prstGeom prst="rect">
            <a:avLst/>
          </a:prstGeo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b="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Add name of directorate</a:t>
            </a:r>
          </a:p>
        </p:txBody>
      </p:sp>
      <p:cxnSp>
        <p:nvCxnSpPr>
          <p:cNvPr id="15" name="Straight Connector 14"/>
          <p:cNvCxnSpPr/>
          <p:nvPr/>
        </p:nvCxnSpPr>
        <p:spPr>
          <a:xfrm>
            <a:off x="1143000" y="3339542"/>
            <a:ext cx="1340768" cy="0"/>
          </a:xfrm>
          <a:prstGeom prst="line">
            <a:avLst/>
          </a:prstGeom>
          <a:ln w="57150">
            <a:solidFill>
              <a:srgbClr val="032E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0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item List">
    <p:spTree>
      <p:nvGrpSpPr>
        <p:cNvPr id="1" name=""/>
        <p:cNvGrpSpPr/>
        <p:nvPr/>
      </p:nvGrpSpPr>
      <p:grpSpPr>
        <a:xfrm>
          <a:off x="0" y="0"/>
          <a:ext cx="0" cy="0"/>
          <a:chOff x="0" y="0"/>
          <a:chExt cx="0" cy="0"/>
        </a:xfrm>
      </p:grpSpPr>
      <p:sp>
        <p:nvSpPr>
          <p:cNvPr id="19" name="Rectangle 18"/>
          <p:cNvSpPr/>
          <p:nvPr/>
        </p:nvSpPr>
        <p:spPr>
          <a:xfrm>
            <a:off x="2159348" y="1485343"/>
            <a:ext cx="111176" cy="67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
        <p:nvSpPr>
          <p:cNvPr id="21" name="Text Placeholder 20"/>
          <p:cNvSpPr>
            <a:spLocks noGrp="1"/>
          </p:cNvSpPr>
          <p:nvPr>
            <p:ph type="body" sz="quarter" idx="17" hasCustomPrompt="1"/>
          </p:nvPr>
        </p:nvSpPr>
        <p:spPr>
          <a:xfrm>
            <a:off x="508770" y="1485343"/>
            <a:ext cx="1574588" cy="675000"/>
          </a:xfrm>
          <a:prstGeom prst="rect">
            <a:avLst/>
          </a:prstGeom>
        </p:spPr>
        <p:txBody>
          <a:bodyPr anchor="ctr"/>
          <a:lstStyle>
            <a:lvl1pPr marL="0" indent="0" algn="r">
              <a:buNone/>
              <a:defRPr lang="en-GB" sz="1800" b="1" kern="1200" dirty="0">
                <a:solidFill>
                  <a:srgbClr val="022249"/>
                </a:solidFill>
                <a:latin typeface="+mn-lt"/>
                <a:ea typeface="+mn-ea"/>
                <a:cs typeface="+mn-cs"/>
              </a:defRPr>
            </a:lvl1pPr>
          </a:lstStyle>
          <a:p>
            <a:pPr lvl="0"/>
            <a:r>
              <a:rPr lang="en-US"/>
              <a:t>[Placeholder]</a:t>
            </a:r>
            <a:endParaRPr lang="en-GB"/>
          </a:p>
        </p:txBody>
      </p:sp>
      <p:sp>
        <p:nvSpPr>
          <p:cNvPr id="24" name="Text Placeholder 20"/>
          <p:cNvSpPr>
            <a:spLocks noGrp="1"/>
          </p:cNvSpPr>
          <p:nvPr>
            <p:ph type="body" sz="quarter" idx="20" hasCustomPrompt="1"/>
          </p:nvPr>
        </p:nvSpPr>
        <p:spPr>
          <a:xfrm>
            <a:off x="2346513" y="1485343"/>
            <a:ext cx="6256162" cy="675000"/>
          </a:xfrm>
          <a:prstGeom prst="rect">
            <a:avLst/>
          </a:prstGeom>
        </p:spPr>
        <p:txBody>
          <a:bodyPr anchor="ctr"/>
          <a:lstStyle>
            <a:lvl1pPr marL="0" indent="0" algn="l">
              <a:buNone/>
              <a:defRPr lang="en-GB" sz="135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0" name="Rectangle 19"/>
          <p:cNvSpPr/>
          <p:nvPr/>
        </p:nvSpPr>
        <p:spPr>
          <a:xfrm>
            <a:off x="2159348" y="2311118"/>
            <a:ext cx="111176" cy="67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
        <p:nvSpPr>
          <p:cNvPr id="27" name="Text Placeholder 20"/>
          <p:cNvSpPr>
            <a:spLocks noGrp="1"/>
          </p:cNvSpPr>
          <p:nvPr>
            <p:ph type="body" sz="quarter" idx="21" hasCustomPrompt="1"/>
          </p:nvPr>
        </p:nvSpPr>
        <p:spPr>
          <a:xfrm>
            <a:off x="508770" y="2311118"/>
            <a:ext cx="1574588" cy="675000"/>
          </a:xfrm>
          <a:prstGeom prst="rect">
            <a:avLst/>
          </a:prstGeom>
        </p:spPr>
        <p:txBody>
          <a:bodyPr anchor="ctr"/>
          <a:lstStyle>
            <a:lvl1pPr marL="0" indent="0" algn="r">
              <a:buNone/>
              <a:defRPr lang="en-GB" sz="1800" b="1" kern="1200" dirty="0">
                <a:solidFill>
                  <a:srgbClr val="00B5B5"/>
                </a:solidFill>
                <a:latin typeface="+mn-lt"/>
                <a:ea typeface="+mn-ea"/>
                <a:cs typeface="+mn-cs"/>
              </a:defRPr>
            </a:lvl1pPr>
          </a:lstStyle>
          <a:p>
            <a:pPr lvl="0"/>
            <a:r>
              <a:rPr lang="en-US"/>
              <a:t>[Placeholder]</a:t>
            </a:r>
            <a:endParaRPr lang="en-GB"/>
          </a:p>
        </p:txBody>
      </p:sp>
      <p:sp>
        <p:nvSpPr>
          <p:cNvPr id="28" name="Text Placeholder 20"/>
          <p:cNvSpPr>
            <a:spLocks noGrp="1"/>
          </p:cNvSpPr>
          <p:nvPr>
            <p:ph type="body" sz="quarter" idx="22" hasCustomPrompt="1"/>
          </p:nvPr>
        </p:nvSpPr>
        <p:spPr>
          <a:xfrm>
            <a:off x="2346513" y="2311118"/>
            <a:ext cx="6256162" cy="675000"/>
          </a:xfrm>
          <a:prstGeom prst="rect">
            <a:avLst/>
          </a:prstGeom>
        </p:spPr>
        <p:txBody>
          <a:bodyPr anchor="ctr"/>
          <a:lstStyle>
            <a:lvl1pPr marL="0" indent="0" algn="l">
              <a:buNone/>
              <a:defRPr lang="en-GB" sz="135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29" name="Rectangle 28"/>
          <p:cNvSpPr/>
          <p:nvPr/>
        </p:nvSpPr>
        <p:spPr>
          <a:xfrm>
            <a:off x="2159348" y="3136894"/>
            <a:ext cx="111176" cy="67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
        <p:nvSpPr>
          <p:cNvPr id="30" name="Text Placeholder 20"/>
          <p:cNvSpPr>
            <a:spLocks noGrp="1"/>
          </p:cNvSpPr>
          <p:nvPr>
            <p:ph type="body" sz="quarter" idx="23" hasCustomPrompt="1"/>
          </p:nvPr>
        </p:nvSpPr>
        <p:spPr>
          <a:xfrm>
            <a:off x="508770" y="3136894"/>
            <a:ext cx="1574588" cy="675000"/>
          </a:xfrm>
          <a:prstGeom prst="rect">
            <a:avLst/>
          </a:prstGeom>
        </p:spPr>
        <p:txBody>
          <a:bodyPr anchor="ctr"/>
          <a:lstStyle>
            <a:lvl1pPr marL="0" indent="0" algn="r">
              <a:buNone/>
              <a:defRPr lang="en-GB" sz="1800" b="1" kern="1200" dirty="0">
                <a:solidFill>
                  <a:srgbClr val="79AF02"/>
                </a:solidFill>
                <a:latin typeface="+mn-lt"/>
                <a:ea typeface="+mn-ea"/>
                <a:cs typeface="+mn-cs"/>
              </a:defRPr>
            </a:lvl1pPr>
          </a:lstStyle>
          <a:p>
            <a:pPr lvl="0"/>
            <a:r>
              <a:rPr lang="en-US"/>
              <a:t>[Placeholder]</a:t>
            </a:r>
            <a:endParaRPr lang="en-GB"/>
          </a:p>
        </p:txBody>
      </p:sp>
      <p:sp>
        <p:nvSpPr>
          <p:cNvPr id="31" name="Text Placeholder 20"/>
          <p:cNvSpPr>
            <a:spLocks noGrp="1"/>
          </p:cNvSpPr>
          <p:nvPr>
            <p:ph type="body" sz="quarter" idx="24" hasCustomPrompt="1"/>
          </p:nvPr>
        </p:nvSpPr>
        <p:spPr>
          <a:xfrm>
            <a:off x="2346513" y="3136894"/>
            <a:ext cx="6256162" cy="675000"/>
          </a:xfrm>
          <a:prstGeom prst="rect">
            <a:avLst/>
          </a:prstGeom>
        </p:spPr>
        <p:txBody>
          <a:bodyPr anchor="ctr"/>
          <a:lstStyle>
            <a:lvl1pPr marL="0" indent="0" algn="l">
              <a:buNone/>
              <a:defRPr lang="en-GB" sz="135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32" name="Rectangle 31"/>
          <p:cNvSpPr/>
          <p:nvPr/>
        </p:nvSpPr>
        <p:spPr>
          <a:xfrm>
            <a:off x="2164043" y="3944876"/>
            <a:ext cx="111176" cy="67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1"/>
              </a:solidFill>
            </a:endParaRPr>
          </a:p>
        </p:txBody>
      </p:sp>
      <p:sp>
        <p:nvSpPr>
          <p:cNvPr id="33" name="Text Placeholder 20"/>
          <p:cNvSpPr>
            <a:spLocks noGrp="1"/>
          </p:cNvSpPr>
          <p:nvPr>
            <p:ph type="body" sz="quarter" idx="25" hasCustomPrompt="1"/>
          </p:nvPr>
        </p:nvSpPr>
        <p:spPr>
          <a:xfrm>
            <a:off x="508770" y="3944876"/>
            <a:ext cx="1574588" cy="675000"/>
          </a:xfrm>
          <a:prstGeom prst="rect">
            <a:avLst/>
          </a:prstGeom>
        </p:spPr>
        <p:txBody>
          <a:bodyPr anchor="ctr"/>
          <a:lstStyle>
            <a:lvl1pPr marL="0" indent="0" algn="r">
              <a:buNone/>
              <a:defRPr lang="en-GB" sz="1800" b="1" kern="1200" dirty="0">
                <a:solidFill>
                  <a:srgbClr val="6C016F"/>
                </a:solidFill>
                <a:latin typeface="+mn-lt"/>
                <a:ea typeface="+mn-ea"/>
                <a:cs typeface="+mn-cs"/>
              </a:defRPr>
            </a:lvl1pPr>
          </a:lstStyle>
          <a:p>
            <a:pPr lvl="0"/>
            <a:r>
              <a:rPr lang="en-US"/>
              <a:t>[Placeholder]</a:t>
            </a:r>
            <a:endParaRPr lang="en-GB"/>
          </a:p>
        </p:txBody>
      </p:sp>
      <p:sp>
        <p:nvSpPr>
          <p:cNvPr id="34" name="Text Placeholder 20"/>
          <p:cNvSpPr>
            <a:spLocks noGrp="1"/>
          </p:cNvSpPr>
          <p:nvPr>
            <p:ph type="body" sz="quarter" idx="26" hasCustomPrompt="1"/>
          </p:nvPr>
        </p:nvSpPr>
        <p:spPr>
          <a:xfrm>
            <a:off x="2346513" y="3944876"/>
            <a:ext cx="6256162" cy="675000"/>
          </a:xfrm>
          <a:prstGeom prst="rect">
            <a:avLst/>
          </a:prstGeom>
        </p:spPr>
        <p:txBody>
          <a:bodyPr anchor="ctr"/>
          <a:lstStyle>
            <a:lvl1pPr marL="0" indent="0" algn="l">
              <a:buNone/>
              <a:defRPr lang="en-GB" sz="1350" b="0" kern="1200" dirty="0">
                <a:solidFill>
                  <a:schemeClr val="tx1"/>
                </a:solidFill>
                <a:latin typeface="+mn-lt"/>
                <a:ea typeface="+mn-ea"/>
                <a:cs typeface="+mn-cs"/>
              </a:defRPr>
            </a:lvl1pPr>
          </a:lstStyle>
          <a:p>
            <a:pPr lvl="0"/>
            <a:r>
              <a:rPr lang="en-US" err="1"/>
              <a:t>Sed</a:t>
            </a:r>
            <a:r>
              <a:rPr lang="en-US"/>
              <a:t> ac </a:t>
            </a:r>
            <a:r>
              <a:rPr lang="en-US" err="1"/>
              <a:t>elementum</a:t>
            </a:r>
            <a:r>
              <a:rPr lang="en-US"/>
              <a:t> ante, id </a:t>
            </a:r>
            <a:r>
              <a:rPr lang="en-US" err="1"/>
              <a:t>varius</a:t>
            </a:r>
            <a:r>
              <a:rPr lang="en-US"/>
              <a:t> </a:t>
            </a:r>
            <a:r>
              <a:rPr lang="en-US" err="1"/>
              <a:t>orci</a:t>
            </a:r>
            <a:r>
              <a:rPr lang="en-US"/>
              <a:t>. Maecenas </a:t>
            </a:r>
            <a:r>
              <a:rPr lang="en-US" err="1"/>
              <a:t>interdum</a:t>
            </a:r>
            <a:r>
              <a:rPr lang="en-US"/>
              <a:t> ligula </a:t>
            </a:r>
            <a:r>
              <a:rPr lang="en-US" err="1"/>
              <a:t>eget</a:t>
            </a:r>
            <a:r>
              <a:rPr lang="en-US"/>
              <a:t> </a:t>
            </a:r>
            <a:r>
              <a:rPr lang="en-US" err="1"/>
              <a:t>consectetur</a:t>
            </a:r>
            <a:r>
              <a:rPr lang="en-US"/>
              <a:t> </a:t>
            </a:r>
            <a:r>
              <a:rPr lang="en-US" err="1"/>
              <a:t>feugiat</a:t>
            </a:r>
            <a:r>
              <a:rPr lang="en-US"/>
              <a:t>. </a:t>
            </a:r>
            <a:r>
              <a:rPr lang="en-US" err="1"/>
              <a:t>Praesent</a:t>
            </a:r>
            <a:r>
              <a:rPr lang="en-US"/>
              <a:t> </a:t>
            </a:r>
            <a:r>
              <a:rPr lang="en-US" err="1"/>
              <a:t>elit</a:t>
            </a:r>
            <a:r>
              <a:rPr lang="en-US"/>
              <a:t> </a:t>
            </a:r>
            <a:r>
              <a:rPr lang="en-US" err="1"/>
              <a:t>est</a:t>
            </a:r>
            <a:r>
              <a:rPr lang="en-US"/>
              <a:t>, </a:t>
            </a:r>
            <a:r>
              <a:rPr lang="en-US" err="1"/>
              <a:t>accumsan</a:t>
            </a:r>
            <a:r>
              <a:rPr lang="en-US"/>
              <a:t> </a:t>
            </a:r>
            <a:r>
              <a:rPr lang="en-US" err="1"/>
              <a:t>eget</a:t>
            </a:r>
            <a:r>
              <a:rPr lang="en-US"/>
              <a:t> </a:t>
            </a:r>
            <a:r>
              <a:rPr lang="en-US" err="1"/>
              <a:t>consectetur</a:t>
            </a:r>
            <a:r>
              <a:rPr lang="en-US"/>
              <a:t> ac, </a:t>
            </a:r>
            <a:r>
              <a:rPr lang="en-US" err="1"/>
              <a:t>lacinia</a:t>
            </a:r>
            <a:r>
              <a:rPr lang="en-US"/>
              <a:t> id mi. </a:t>
            </a:r>
            <a:endParaRPr lang="en-GB"/>
          </a:p>
        </p:txBody>
      </p:sp>
      <p:sp>
        <p:nvSpPr>
          <p:cNvPr id="4" name="Slide Number Placeholder 3"/>
          <p:cNvSpPr>
            <a:spLocks noGrp="1"/>
          </p:cNvSpPr>
          <p:nvPr>
            <p:ph type="sldNum" sz="quarter" idx="29"/>
          </p:nvPr>
        </p:nvSpPr>
        <p:spPr>
          <a:xfrm>
            <a:off x="6457950" y="4767263"/>
            <a:ext cx="2057400" cy="273844"/>
          </a:xfrm>
          <a:prstGeom prst="rect">
            <a:avLst/>
          </a:prstGeom>
        </p:spPr>
        <p:txBody>
          <a:bodyPr/>
          <a:lstStyle/>
          <a:p>
            <a:r>
              <a:rPr lang="en-US"/>
              <a:t> </a:t>
            </a:r>
            <a:endParaRPr lang="en-GB"/>
          </a:p>
        </p:txBody>
      </p:sp>
      <p:sp>
        <p:nvSpPr>
          <p:cNvPr id="22" name="Text Placeholder 13"/>
          <p:cNvSpPr>
            <a:spLocks noGrp="1"/>
          </p:cNvSpPr>
          <p:nvPr>
            <p:ph type="body" sz="quarter" idx="14" hasCustomPrompt="1"/>
          </p:nvPr>
        </p:nvSpPr>
        <p:spPr>
          <a:xfrm>
            <a:off x="386953" y="861381"/>
            <a:ext cx="8370094" cy="503144"/>
          </a:xfrm>
          <a:prstGeom prst="rect">
            <a:avLst/>
          </a:prstGeom>
          <a:solidFill>
            <a:schemeClr val="bg1">
              <a:lumMod val="95000"/>
            </a:schemeClr>
          </a:solidFill>
        </p:spPr>
        <p:txBody>
          <a:bodyPr anchor="ctr">
            <a:normAutofit/>
          </a:bodyPr>
          <a:lstStyle>
            <a:lvl1pPr marL="0" indent="0" algn="ctr">
              <a:buNone/>
              <a:defRPr sz="1050" baseline="0">
                <a:solidFill>
                  <a:schemeClr val="tx1"/>
                </a:solidFill>
                <a:latin typeface="+mn-lt"/>
              </a:defRPr>
            </a:lvl1pPr>
            <a:lvl2pPr marL="342900" indent="0">
              <a:buNone/>
              <a:defRPr/>
            </a:lvl2pPr>
            <a:lvl3pPr marL="685800" indent="0">
              <a:buNone/>
              <a:defRPr/>
            </a:lvl3pPr>
            <a:lvl4pPr marL="1028700" indent="0">
              <a:buNone/>
              <a:defRPr/>
            </a:lvl4pPr>
            <a:lvl5pPr marL="1371600" indent="0">
              <a:buNone/>
              <a:defRPr/>
            </a:lvl5pPr>
          </a:lstStyle>
          <a:p>
            <a:pPr lvl="0"/>
            <a:r>
              <a:rPr lang="en-US"/>
              <a:t>This is a placeholder for a short introduction text to the slide. </a:t>
            </a:r>
            <a:r>
              <a:rPr lang="en-US" err="1"/>
              <a:t>Aliquam</a:t>
            </a:r>
            <a:r>
              <a:rPr lang="en-US"/>
              <a:t> </a:t>
            </a:r>
            <a:r>
              <a:rPr lang="en-US" err="1"/>
              <a:t>erat</a:t>
            </a:r>
            <a:r>
              <a:rPr lang="en-US"/>
              <a:t> </a:t>
            </a:r>
            <a:r>
              <a:rPr lang="en-US" err="1"/>
              <a:t>volutpat</a:t>
            </a:r>
            <a:r>
              <a:rPr lang="en-US"/>
              <a:t>. </a:t>
            </a:r>
            <a:br>
              <a:rPr lang="en-US"/>
            </a:br>
            <a:r>
              <a:rPr lang="en-US"/>
              <a:t>Nam vitae </a:t>
            </a:r>
            <a:r>
              <a:rPr lang="en-US" err="1"/>
              <a:t>vulputate</a:t>
            </a:r>
            <a:r>
              <a:rPr lang="en-US"/>
              <a:t> </a:t>
            </a:r>
            <a:r>
              <a:rPr lang="en-US" err="1"/>
              <a:t>tortor</a:t>
            </a:r>
            <a:r>
              <a:rPr lang="en-US"/>
              <a:t>. Nam </a:t>
            </a:r>
            <a:r>
              <a:rPr lang="en-US" err="1"/>
              <a:t>eget</a:t>
            </a:r>
            <a:r>
              <a:rPr lang="en-US"/>
              <a:t> </a:t>
            </a:r>
            <a:r>
              <a:rPr lang="en-US" err="1"/>
              <a:t>metus</a:t>
            </a:r>
            <a:r>
              <a:rPr lang="en-US"/>
              <a:t> </a:t>
            </a:r>
            <a:r>
              <a:rPr lang="en-US" err="1"/>
              <a:t>leo</a:t>
            </a:r>
            <a:r>
              <a:rPr lang="en-US"/>
              <a:t>. Maecenas dictum ex </a:t>
            </a:r>
            <a:r>
              <a:rPr lang="en-US" err="1"/>
              <a:t>sed</a:t>
            </a:r>
            <a:r>
              <a:rPr lang="en-US"/>
              <a:t> </a:t>
            </a:r>
            <a:r>
              <a:rPr lang="en-US" err="1"/>
              <a:t>neque</a:t>
            </a:r>
            <a:r>
              <a:rPr lang="en-US"/>
              <a:t> cursus </a:t>
            </a:r>
            <a:r>
              <a:rPr lang="en-US" err="1"/>
              <a:t>eleifend</a:t>
            </a:r>
            <a:r>
              <a:rPr lang="en-US"/>
              <a:t>. </a:t>
            </a:r>
            <a:r>
              <a:rPr lang="en-US" err="1"/>
              <a:t>Cras</a:t>
            </a:r>
            <a:r>
              <a:rPr lang="en-US"/>
              <a:t> </a:t>
            </a:r>
            <a:r>
              <a:rPr lang="en-US" err="1"/>
              <a:t>luctus</a:t>
            </a:r>
            <a:r>
              <a:rPr lang="en-US"/>
              <a:t> </a:t>
            </a:r>
            <a:r>
              <a:rPr lang="en-US" err="1"/>
              <a:t>bibendum</a:t>
            </a:r>
            <a:r>
              <a:rPr lang="en-US"/>
              <a:t> pharetra.</a:t>
            </a:r>
            <a:endParaRPr lang="en-GB"/>
          </a:p>
        </p:txBody>
      </p:sp>
      <p:sp>
        <p:nvSpPr>
          <p:cNvPr id="26" name="Rectangle 25"/>
          <p:cNvSpPr/>
          <p:nvPr/>
        </p:nvSpPr>
        <p:spPr>
          <a:xfrm>
            <a:off x="2159348" y="1485343"/>
            <a:ext cx="111176" cy="675000"/>
          </a:xfrm>
          <a:prstGeom prst="rect">
            <a:avLst/>
          </a:prstGeom>
          <a:solidFill>
            <a:srgbClr val="022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accent1"/>
              </a:solidFill>
            </a:endParaRPr>
          </a:p>
        </p:txBody>
      </p:sp>
      <p:sp>
        <p:nvSpPr>
          <p:cNvPr id="35" name="Rectangle 34"/>
          <p:cNvSpPr/>
          <p:nvPr/>
        </p:nvSpPr>
        <p:spPr>
          <a:xfrm>
            <a:off x="2159348" y="2311118"/>
            <a:ext cx="111176" cy="675000"/>
          </a:xfrm>
          <a:prstGeom prst="rect">
            <a:avLst/>
          </a:prstGeom>
          <a:solidFill>
            <a:srgbClr val="00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accent1"/>
              </a:solidFill>
            </a:endParaRPr>
          </a:p>
        </p:txBody>
      </p:sp>
      <p:sp>
        <p:nvSpPr>
          <p:cNvPr id="36" name="Rectangle 35"/>
          <p:cNvSpPr/>
          <p:nvPr/>
        </p:nvSpPr>
        <p:spPr>
          <a:xfrm>
            <a:off x="2159348" y="3136894"/>
            <a:ext cx="111176" cy="675000"/>
          </a:xfrm>
          <a:prstGeom prst="rect">
            <a:avLst/>
          </a:prstGeom>
          <a:solidFill>
            <a:srgbClr val="79AF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accent1"/>
              </a:solidFill>
            </a:endParaRPr>
          </a:p>
        </p:txBody>
      </p:sp>
      <p:sp>
        <p:nvSpPr>
          <p:cNvPr id="37" name="Rectangle 36"/>
          <p:cNvSpPr/>
          <p:nvPr/>
        </p:nvSpPr>
        <p:spPr>
          <a:xfrm>
            <a:off x="2164043" y="3944876"/>
            <a:ext cx="111176" cy="675000"/>
          </a:xfrm>
          <a:prstGeom prst="rect">
            <a:avLst/>
          </a:prstGeom>
          <a:solidFill>
            <a:srgbClr val="6C016F"/>
          </a:solidFill>
          <a:ln>
            <a:solidFill>
              <a:srgbClr val="6C01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accent1"/>
              </a:solidFill>
            </a:endParaRPr>
          </a:p>
        </p:txBody>
      </p:sp>
      <p:sp>
        <p:nvSpPr>
          <p:cNvPr id="23"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76720890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ast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 y="0"/>
            <a:ext cx="9143428" cy="5143500"/>
          </a:xfrm>
          <a:prstGeom prst="rect">
            <a:avLst/>
          </a:prstGeom>
        </p:spPr>
      </p:pic>
      <p:sp>
        <p:nvSpPr>
          <p:cNvPr id="6" name="Text Placeholder 14"/>
          <p:cNvSpPr>
            <a:spLocks noGrp="1"/>
          </p:cNvSpPr>
          <p:nvPr>
            <p:ph type="body" sz="quarter" idx="14" hasCustomPrompt="1"/>
          </p:nvPr>
        </p:nvSpPr>
        <p:spPr>
          <a:xfrm>
            <a:off x="1533715" y="2175706"/>
            <a:ext cx="6076570" cy="792088"/>
          </a:xfrm>
          <a:prstGeom prst="rect">
            <a:avLst/>
          </a:prstGeom>
        </p:spPr>
        <p:txBody>
          <a:bodyPr anchor="ctr">
            <a:normAutofit/>
          </a:bodyPr>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4000" b="1" baseline="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Thank you or </a:t>
            </a:r>
            <a:r>
              <a:rPr lang="en-US" err="1"/>
              <a:t>QnA</a:t>
            </a:r>
            <a:endParaRPr lang="en-US"/>
          </a:p>
        </p:txBody>
      </p:sp>
    </p:spTree>
    <p:extLst>
      <p:ext uri="{BB962C8B-B14F-4D97-AF65-F5344CB8AC3E}">
        <p14:creationId xmlns:p14="http://schemas.microsoft.com/office/powerpoint/2010/main" val="233919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Cov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 y="0"/>
            <a:ext cx="9143428" cy="5143500"/>
          </a:xfrm>
          <a:prstGeom prst="rect">
            <a:avLst/>
          </a:prstGeom>
        </p:spPr>
      </p:pic>
      <p:cxnSp>
        <p:nvCxnSpPr>
          <p:cNvPr id="8" name="Straight Connector 7"/>
          <p:cNvCxnSpPr/>
          <p:nvPr/>
        </p:nvCxnSpPr>
        <p:spPr>
          <a:xfrm>
            <a:off x="4247882" y="2211710"/>
            <a:ext cx="648235" cy="0"/>
          </a:xfrm>
          <a:prstGeom prst="line">
            <a:avLst/>
          </a:prstGeom>
          <a:ln w="57150">
            <a:solidFill>
              <a:srgbClr val="032E61"/>
            </a:solidFill>
          </a:ln>
        </p:spPr>
        <p:style>
          <a:lnRef idx="1">
            <a:schemeClr val="accent1"/>
          </a:lnRef>
          <a:fillRef idx="0">
            <a:schemeClr val="accent1"/>
          </a:fillRef>
          <a:effectRef idx="0">
            <a:schemeClr val="accent1"/>
          </a:effectRef>
          <a:fontRef idx="minor">
            <a:schemeClr val="tx1"/>
          </a:fontRef>
        </p:style>
      </p:cxnSp>
      <p:sp>
        <p:nvSpPr>
          <p:cNvPr id="9" name="Text Placeholder 14"/>
          <p:cNvSpPr>
            <a:spLocks noGrp="1"/>
          </p:cNvSpPr>
          <p:nvPr>
            <p:ph type="body" sz="quarter" idx="14" hasCustomPrompt="1"/>
          </p:nvPr>
        </p:nvSpPr>
        <p:spPr>
          <a:xfrm>
            <a:off x="1533715" y="2481382"/>
            <a:ext cx="6076570" cy="792088"/>
          </a:xfrm>
          <a:prstGeom prst="rect">
            <a:avLst/>
          </a:prstGeom>
        </p:spPr>
        <p:txBody>
          <a:bodyPr anchor="ctr">
            <a:normAutofit/>
          </a:bodyPr>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2400" b="1" baseline="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Add text </a:t>
            </a:r>
            <a:br>
              <a:rPr lang="en-US"/>
            </a:br>
            <a:r>
              <a:rPr lang="en-US"/>
              <a:t>Title of the section</a:t>
            </a:r>
          </a:p>
        </p:txBody>
      </p:sp>
      <p:sp>
        <p:nvSpPr>
          <p:cNvPr id="13" name="Text Placeholder 14"/>
          <p:cNvSpPr>
            <a:spLocks noGrp="1"/>
          </p:cNvSpPr>
          <p:nvPr>
            <p:ph type="body" sz="quarter" idx="15" hasCustomPrompt="1"/>
          </p:nvPr>
        </p:nvSpPr>
        <p:spPr>
          <a:xfrm>
            <a:off x="4211958" y="1711846"/>
            <a:ext cx="720084" cy="460386"/>
          </a:xfrm>
          <a:prstGeom prst="rect">
            <a:avLst/>
          </a:prstGeom>
        </p:spPr>
        <p:txBody>
          <a:bodyPr anchor="ctr">
            <a:noAutofit/>
          </a:bodyPr>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3600" b="1" baseline="0">
                <a:solidFill>
                  <a:srgbClr val="032E61"/>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XX</a:t>
            </a:r>
          </a:p>
        </p:txBody>
      </p:sp>
    </p:spTree>
    <p:extLst>
      <p:ext uri="{BB962C8B-B14F-4D97-AF65-F5344CB8AC3E}">
        <p14:creationId xmlns:p14="http://schemas.microsoft.com/office/powerpoint/2010/main" val="95365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179638900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_EDU_P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2D7B-E879-4803-90ED-B678EA878877}"/>
              </a:ext>
            </a:extLst>
          </p:cNvPr>
          <p:cNvSpPr>
            <a:spLocks noGrp="1"/>
          </p:cNvSpPr>
          <p:nvPr>
            <p:ph type="title"/>
          </p:nvPr>
        </p:nvSpPr>
        <p:spPr>
          <a:xfrm>
            <a:off x="755576" y="153432"/>
            <a:ext cx="7181924" cy="561078"/>
          </a:xfrm>
        </p:spPr>
        <p:txBody>
          <a:bodyPr>
            <a:noAutofit/>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F47AC1D6-467E-499E-81B5-77F8A85D15D2}"/>
              </a:ext>
            </a:extLst>
          </p:cNvPr>
          <p:cNvSpPr>
            <a:spLocks noGrp="1"/>
          </p:cNvSpPr>
          <p:nvPr>
            <p:ph type="chart" sz="quarter" idx="10"/>
          </p:nvPr>
        </p:nvSpPr>
        <p:spPr>
          <a:xfrm>
            <a:off x="190500" y="1219200"/>
            <a:ext cx="8851900" cy="3816350"/>
          </a:xfrm>
        </p:spPr>
        <p:txBody>
          <a:bodyPr/>
          <a:lstStyle>
            <a:lvl1pPr marL="0" indent="0">
              <a:buNone/>
              <a:defRPr>
                <a:solidFill>
                  <a:schemeClr val="bg1"/>
                </a:solidFill>
              </a:defRPr>
            </a:lvl1pPr>
          </a:lstStyle>
          <a:p>
            <a:r>
              <a:rPr lang="en-US"/>
              <a:t>Click icon to add chart</a:t>
            </a:r>
            <a:endParaRPr lang="en-GB"/>
          </a:p>
        </p:txBody>
      </p:sp>
      <p:sp>
        <p:nvSpPr>
          <p:cNvPr id="6" name="Text Placeholder 5">
            <a:extLst>
              <a:ext uri="{FF2B5EF4-FFF2-40B4-BE49-F238E27FC236}">
                <a16:creationId xmlns:a16="http://schemas.microsoft.com/office/drawing/2014/main" id="{4487192B-BC10-4E48-8F89-C1088BB59BF3}"/>
              </a:ext>
            </a:extLst>
          </p:cNvPr>
          <p:cNvSpPr>
            <a:spLocks noGrp="1"/>
          </p:cNvSpPr>
          <p:nvPr>
            <p:ph type="body" sz="quarter" idx="11" hasCustomPrompt="1"/>
          </p:nvPr>
        </p:nvSpPr>
        <p:spPr>
          <a:xfrm>
            <a:off x="190500" y="853575"/>
            <a:ext cx="8851900" cy="286232"/>
          </a:xfrm>
        </p:spPr>
        <p:txBody>
          <a:bodyPr>
            <a:spAutoFit/>
          </a:bodyPr>
          <a:lstStyle>
            <a:lvl1pPr marL="0" indent="0" algn="ctr">
              <a:buNone/>
              <a:defRPr sz="1400" b="1"/>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subtitle</a:t>
            </a:r>
            <a:endParaRPr lang="en-GB"/>
          </a:p>
        </p:txBody>
      </p:sp>
      <p:sp>
        <p:nvSpPr>
          <p:cNvPr id="8" name="Content Placeholder 7">
            <a:extLst>
              <a:ext uri="{FF2B5EF4-FFF2-40B4-BE49-F238E27FC236}">
                <a16:creationId xmlns:a16="http://schemas.microsoft.com/office/drawing/2014/main" id="{DC4CFB44-5BF6-4D6A-AB95-136AAA3CC9FF}"/>
              </a:ext>
            </a:extLst>
          </p:cNvPr>
          <p:cNvSpPr>
            <a:spLocks noGrp="1"/>
          </p:cNvSpPr>
          <p:nvPr>
            <p:ph sz="quarter" idx="12" hasCustomPrompt="1"/>
          </p:nvPr>
        </p:nvSpPr>
        <p:spPr>
          <a:xfrm>
            <a:off x="7937500" y="504879"/>
            <a:ext cx="1104900" cy="209631"/>
          </a:xfrm>
        </p:spPr>
        <p:txBody>
          <a:bodyPr>
            <a:noAutofit/>
          </a:bodyPr>
          <a:lstStyle>
            <a:lvl1pPr marL="0" indent="0" algn="r">
              <a:buNone/>
              <a:defRPr sz="1200"/>
            </a:lvl1pPr>
            <a:lvl2pPr marL="342900" indent="0">
              <a:buFont typeface="Arial" panose="020B0604020202020204" pitchFamily="34" charset="0"/>
              <a:buNone/>
              <a:defRPr sz="1200"/>
            </a:lvl2pPr>
            <a:lvl3pPr marL="685800" indent="0">
              <a:buNone/>
              <a:defRPr sz="1200"/>
            </a:lvl3pPr>
            <a:lvl4pPr marL="1028700" indent="0">
              <a:buNone/>
              <a:defRPr sz="1200"/>
            </a:lvl4pPr>
            <a:lvl5pPr marL="1371600" indent="0">
              <a:buNone/>
              <a:defRPr sz="1200"/>
            </a:lvl5pPr>
          </a:lstStyle>
          <a:p>
            <a:pPr lvl="0"/>
            <a:r>
              <a:rPr lang="en-US"/>
              <a:t>Figure #</a:t>
            </a:r>
            <a:endParaRPr lang="en-GB"/>
          </a:p>
        </p:txBody>
      </p:sp>
    </p:spTree>
    <p:extLst>
      <p:ext uri="{BB962C8B-B14F-4D97-AF65-F5344CB8AC3E}">
        <p14:creationId xmlns:p14="http://schemas.microsoft.com/office/powerpoint/2010/main" val="240029712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14"/>
          <p:cNvSpPr>
            <a:spLocks noGrp="1"/>
          </p:cNvSpPr>
          <p:nvPr>
            <p:ph type="body" sz="quarter" idx="14" hasCustomPrompt="1"/>
          </p:nvPr>
        </p:nvSpPr>
        <p:spPr>
          <a:xfrm>
            <a:off x="522304" y="987574"/>
            <a:ext cx="8099391" cy="3729314"/>
          </a:xfrm>
          <a:prstGeom prst="rect">
            <a:avLst/>
          </a:prstGeom>
        </p:spPr>
        <p:txBody>
          <a:bodyPr anchor="ctr" anchorCtr="0"/>
          <a:lstStyle>
            <a:lvl1pPr marL="171450" indent="-171450">
              <a:buClr>
                <a:srgbClr val="033673"/>
              </a:buClr>
              <a:buFont typeface="Wingdings" panose="05000000000000000000" pitchFamily="2" charset="2"/>
              <a:buChar char="§"/>
              <a:defRPr sz="1600" baseline="0">
                <a:solidFill>
                  <a:schemeClr val="tx1"/>
                </a:solidFill>
                <a:latin typeface="+mn-lt"/>
              </a:defRPr>
            </a:lvl1pPr>
            <a:lvl2pPr marL="514350" indent="-171450">
              <a:buClr>
                <a:srgbClr val="00B5B5"/>
              </a:buClr>
              <a:buSzPct val="100000"/>
              <a:buFont typeface="Wingdings" panose="05000000000000000000" pitchFamily="2" charset="2"/>
              <a:buChar char="s"/>
              <a:defRPr sz="1600" b="0">
                <a:solidFill>
                  <a:schemeClr val="tx1"/>
                </a:solidFill>
                <a:latin typeface="+mn-lt"/>
              </a:defRPr>
            </a:lvl2pPr>
            <a:lvl3pPr marL="857250" indent="-171450">
              <a:buClr>
                <a:srgbClr val="79AF02"/>
              </a:buClr>
              <a:buSzPct val="90000"/>
              <a:buFont typeface="Arial" panose="020B0604020202020204" pitchFamily="34" charset="0"/>
              <a:buChar char="•"/>
              <a:defRPr sz="1600">
                <a:solidFill>
                  <a:schemeClr val="tx1"/>
                </a:solidFill>
                <a:latin typeface="+mn-lt"/>
              </a:defRPr>
            </a:lvl3pPr>
            <a:lvl4pPr marL="1200150" indent="-171450">
              <a:buSzPct val="100000"/>
              <a:buFont typeface="Calibri Light" panose="020F0302020204030204" pitchFamily="34" charset="0"/>
              <a:buChar char="›"/>
              <a:defRPr sz="16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4"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177041185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Columns)">
    <p:spTree>
      <p:nvGrpSpPr>
        <p:cNvPr id="1" name=""/>
        <p:cNvGrpSpPr/>
        <p:nvPr/>
      </p:nvGrpSpPr>
      <p:grpSpPr>
        <a:xfrm>
          <a:off x="0" y="0"/>
          <a:ext cx="0" cy="0"/>
          <a:chOff x="0" y="0"/>
          <a:chExt cx="0" cy="0"/>
        </a:xfrm>
      </p:grpSpPr>
      <p:sp>
        <p:nvSpPr>
          <p:cNvPr id="13" name="Text Placeholder 14"/>
          <p:cNvSpPr>
            <a:spLocks noGrp="1"/>
          </p:cNvSpPr>
          <p:nvPr>
            <p:ph type="body" sz="quarter" idx="14" hasCustomPrompt="1"/>
          </p:nvPr>
        </p:nvSpPr>
        <p:spPr>
          <a:xfrm>
            <a:off x="522305" y="987574"/>
            <a:ext cx="3973496" cy="3669903"/>
          </a:xfrm>
          <a:prstGeom prst="rect">
            <a:avLst/>
          </a:prstGeom>
        </p:spPr>
        <p:txBody>
          <a:bodyPr anchor="ctr" anchorCtr="0"/>
          <a:lstStyle>
            <a:lvl1pPr marL="171450" indent="-171450">
              <a:buClr>
                <a:srgbClr val="033673"/>
              </a:buClr>
              <a:buFont typeface="Wingdings" panose="05000000000000000000" pitchFamily="2" charset="2"/>
              <a:buChar char="§"/>
              <a:defRPr sz="1600" baseline="0">
                <a:solidFill>
                  <a:schemeClr val="tx1"/>
                </a:solidFill>
                <a:latin typeface="+mn-lt"/>
              </a:defRPr>
            </a:lvl1pPr>
            <a:lvl2pPr marL="514350" indent="-171450">
              <a:buClr>
                <a:srgbClr val="00B5B5"/>
              </a:buClr>
              <a:buSzPct val="100000"/>
              <a:buFont typeface="Wingdings" panose="05000000000000000000" pitchFamily="2" charset="2"/>
              <a:buChar char="s"/>
              <a:defRPr sz="1600" b="0">
                <a:solidFill>
                  <a:schemeClr val="tx1"/>
                </a:solidFill>
                <a:latin typeface="+mn-lt"/>
              </a:defRPr>
            </a:lvl2pPr>
            <a:lvl3pPr marL="857250" indent="-171450">
              <a:buClr>
                <a:srgbClr val="79AF02"/>
              </a:buClr>
              <a:buSzPct val="90000"/>
              <a:buFont typeface="Arial" panose="020B0604020202020204" pitchFamily="34" charset="0"/>
              <a:buChar char="•"/>
              <a:defRPr sz="1600">
                <a:solidFill>
                  <a:schemeClr val="tx1"/>
                </a:solidFill>
                <a:latin typeface="+mn-lt"/>
              </a:defRPr>
            </a:lvl3pPr>
            <a:lvl4pPr marL="1200150" indent="-171450">
              <a:buSzPct val="100000"/>
              <a:buFont typeface="Calibri Light" panose="020F0302020204030204" pitchFamily="34" charset="0"/>
              <a:buChar char="›"/>
              <a:defRPr sz="16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14" name="Text Placeholder 14"/>
          <p:cNvSpPr>
            <a:spLocks noGrp="1"/>
          </p:cNvSpPr>
          <p:nvPr>
            <p:ph type="body" sz="quarter" idx="15" hasCustomPrompt="1"/>
          </p:nvPr>
        </p:nvSpPr>
        <p:spPr>
          <a:xfrm>
            <a:off x="4648199" y="990079"/>
            <a:ext cx="3973496" cy="3669903"/>
          </a:xfrm>
          <a:prstGeom prst="rect">
            <a:avLst/>
          </a:prstGeom>
        </p:spPr>
        <p:txBody>
          <a:bodyPr anchor="ctr" anchorCtr="0"/>
          <a:lstStyle>
            <a:lvl1pPr marL="171450" indent="-171450">
              <a:buClr>
                <a:srgbClr val="033673"/>
              </a:buClr>
              <a:buFont typeface="Wingdings" panose="05000000000000000000" pitchFamily="2" charset="2"/>
              <a:buChar char="§"/>
              <a:defRPr sz="1600" baseline="0">
                <a:solidFill>
                  <a:schemeClr val="tx1"/>
                </a:solidFill>
                <a:latin typeface="+mn-lt"/>
              </a:defRPr>
            </a:lvl1pPr>
            <a:lvl2pPr marL="514350" indent="-171450">
              <a:buClr>
                <a:srgbClr val="00B5B5"/>
              </a:buClr>
              <a:buSzPct val="100000"/>
              <a:buFont typeface="Wingdings" panose="05000000000000000000" pitchFamily="2" charset="2"/>
              <a:buChar char="s"/>
              <a:defRPr sz="1600" b="0">
                <a:solidFill>
                  <a:schemeClr val="tx1"/>
                </a:solidFill>
                <a:latin typeface="+mn-lt"/>
              </a:defRPr>
            </a:lvl2pPr>
            <a:lvl3pPr marL="857250" indent="-171450">
              <a:buClr>
                <a:srgbClr val="79AF02"/>
              </a:buClr>
              <a:buSzPct val="90000"/>
              <a:buFont typeface="Arial" panose="020B0604020202020204" pitchFamily="34" charset="0"/>
              <a:buChar char="•"/>
              <a:defRPr sz="1600">
                <a:solidFill>
                  <a:schemeClr val="tx1"/>
                </a:solidFill>
                <a:latin typeface="+mn-lt"/>
              </a:defRPr>
            </a:lvl3pPr>
            <a:lvl4pPr marL="1200150" indent="-171450">
              <a:buSzPct val="100000"/>
              <a:buFont typeface="Calibri Light" panose="020F0302020204030204" pitchFamily="34" charset="0"/>
              <a:buChar char="›"/>
              <a:defRPr sz="1600">
                <a:solidFill>
                  <a:schemeClr val="tx1"/>
                </a:solidFill>
                <a:latin typeface="+mn-lt"/>
              </a:defRPr>
            </a:lvl4pPr>
          </a:lstStyle>
          <a:p>
            <a:pPr lvl="0"/>
            <a:r>
              <a:rPr lang="en-GB" noProof="0"/>
              <a:t>[Type your text here]</a:t>
            </a:r>
          </a:p>
          <a:p>
            <a:pPr lvl="1"/>
            <a:r>
              <a:rPr lang="en-GB" noProof="0"/>
              <a:t>[Type your text here]</a:t>
            </a:r>
          </a:p>
          <a:p>
            <a:pPr lvl="2"/>
            <a:r>
              <a:rPr lang="en-GB" noProof="0"/>
              <a:t>[Type your text here]</a:t>
            </a:r>
          </a:p>
          <a:p>
            <a:pPr lvl="3"/>
            <a:r>
              <a:rPr lang="en-GB" noProof="0"/>
              <a:t>[Type your text here]</a:t>
            </a:r>
          </a:p>
        </p:txBody>
      </p:sp>
      <p:sp>
        <p:nvSpPr>
          <p:cNvPr id="5"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156998484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s (Colour boxe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67544" y="1732115"/>
            <a:ext cx="4032448" cy="3137540"/>
          </a:xfrm>
          <a:prstGeom prst="rect">
            <a:avLst/>
          </a:prstGeom>
          <a:solidFill>
            <a:srgbClr val="E7F2FF"/>
          </a:solidFill>
        </p:spPr>
        <p:txBody>
          <a:bodyPr lIns="180000" tIns="180000" rIns="180000" bIns="180000">
            <a:noAutofit/>
          </a:bodyPr>
          <a:lstStyle>
            <a:lvl1pPr marL="257175" indent="-257175">
              <a:buClr>
                <a:srgbClr val="032E61"/>
              </a:buClr>
              <a:buSzPct val="10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6" name="Content Placeholder 2"/>
          <p:cNvSpPr>
            <a:spLocks noGrp="1"/>
          </p:cNvSpPr>
          <p:nvPr>
            <p:ph idx="15" hasCustomPrompt="1"/>
          </p:nvPr>
        </p:nvSpPr>
        <p:spPr>
          <a:xfrm>
            <a:off x="4644252" y="1732115"/>
            <a:ext cx="4038509" cy="3137540"/>
          </a:xfrm>
          <a:prstGeom prst="rect">
            <a:avLst/>
          </a:prstGeom>
          <a:solidFill>
            <a:srgbClr val="D2EEE9"/>
          </a:solidFill>
        </p:spPr>
        <p:txBody>
          <a:bodyPr lIns="180000" tIns="180000" rIns="180000" bIns="180000">
            <a:normAutofit/>
          </a:bodyPr>
          <a:lstStyle>
            <a:lvl1pPr marL="257175" indent="-257175">
              <a:buClr>
                <a:srgbClr val="032E61"/>
              </a:buClr>
              <a:buSzPct val="10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a:t>
            </a:r>
          </a:p>
          <a:p>
            <a:pPr lvl="0"/>
            <a:r>
              <a:rPr lang="pt-BR" err="1"/>
              <a:t>Sed</a:t>
            </a:r>
            <a:r>
              <a:rPr lang="pt-BR"/>
              <a:t> </a:t>
            </a:r>
            <a:r>
              <a:rPr lang="pt-BR" err="1"/>
              <a:t>faucibus</a:t>
            </a:r>
            <a:r>
              <a:rPr lang="pt-BR"/>
              <a:t> </a:t>
            </a:r>
            <a:r>
              <a:rPr lang="pt-BR" err="1"/>
              <a:t>efficitur</a:t>
            </a:r>
            <a:r>
              <a:rPr lang="pt-BR"/>
              <a:t> </a:t>
            </a:r>
            <a:r>
              <a:rPr lang="pt-BR" err="1"/>
              <a:t>tortor</a:t>
            </a:r>
            <a:r>
              <a:rPr lang="pt-BR"/>
              <a:t> </a:t>
            </a:r>
            <a:r>
              <a:rPr lang="pt-BR" err="1"/>
              <a:t>vel</a:t>
            </a:r>
            <a:r>
              <a:rPr lang="pt-BR"/>
              <a:t> </a:t>
            </a:r>
            <a:r>
              <a:rPr lang="pt-BR" err="1"/>
              <a:t>suscipit</a:t>
            </a:r>
            <a:r>
              <a:rPr lang="pt-BR"/>
              <a:t>. </a:t>
            </a:r>
            <a:r>
              <a:rPr lang="pt-BR" err="1"/>
              <a:t>Donec</a:t>
            </a:r>
            <a:r>
              <a:rPr lang="pt-BR"/>
              <a:t> </a:t>
            </a:r>
            <a:r>
              <a:rPr lang="pt-BR" err="1"/>
              <a:t>ligula</a:t>
            </a:r>
            <a:r>
              <a:rPr lang="pt-BR"/>
              <a:t> </a:t>
            </a:r>
            <a:r>
              <a:rPr lang="pt-BR" err="1"/>
              <a:t>enim</a:t>
            </a:r>
            <a:r>
              <a:rPr lang="pt-BR"/>
              <a:t>, </a:t>
            </a:r>
            <a:r>
              <a:rPr lang="pt-BR" err="1"/>
              <a:t>dapibus</a:t>
            </a:r>
            <a:r>
              <a:rPr lang="pt-BR"/>
              <a:t> </a:t>
            </a:r>
            <a:r>
              <a:rPr lang="pt-BR" err="1"/>
              <a:t>sit</a:t>
            </a:r>
            <a:r>
              <a:rPr lang="pt-BR"/>
              <a:t> </a:t>
            </a:r>
            <a:r>
              <a:rPr lang="pt-BR" err="1"/>
              <a:t>amet</a:t>
            </a:r>
            <a:r>
              <a:rPr lang="pt-BR"/>
              <a:t> urna </a:t>
            </a:r>
            <a:r>
              <a:rPr lang="pt-BR" err="1"/>
              <a:t>vel</a:t>
            </a:r>
            <a:r>
              <a:rPr lang="pt-BR"/>
              <a:t>, </a:t>
            </a:r>
            <a:r>
              <a:rPr lang="pt-BR" err="1"/>
              <a:t>convallis</a:t>
            </a:r>
            <a:r>
              <a:rPr lang="pt-BR"/>
              <a:t>. </a:t>
            </a:r>
          </a:p>
          <a:p>
            <a:pPr lvl="0"/>
            <a:r>
              <a:rPr lang="en-GB" err="1"/>
              <a:t>Curabitur</a:t>
            </a:r>
            <a:r>
              <a:rPr lang="en-GB"/>
              <a:t> at </a:t>
            </a:r>
            <a:r>
              <a:rPr lang="en-GB" err="1"/>
              <a:t>nisl</a:t>
            </a:r>
            <a:r>
              <a:rPr lang="en-GB"/>
              <a:t> </a:t>
            </a:r>
            <a:r>
              <a:rPr lang="en-GB" err="1"/>
              <a:t>ultricies</a:t>
            </a:r>
            <a:r>
              <a:rPr lang="en-GB"/>
              <a:t>, </a:t>
            </a:r>
            <a:r>
              <a:rPr lang="en-GB" err="1"/>
              <a:t>facilisis</a:t>
            </a:r>
            <a:r>
              <a:rPr lang="en-GB"/>
              <a:t> </a:t>
            </a:r>
            <a:r>
              <a:rPr lang="en-GB" err="1"/>
              <a:t>tortor</a:t>
            </a:r>
            <a:r>
              <a:rPr lang="en-GB"/>
              <a:t> at, </a:t>
            </a:r>
            <a:r>
              <a:rPr lang="en-GB" err="1"/>
              <a:t>molestie</a:t>
            </a:r>
            <a:r>
              <a:rPr lang="en-GB"/>
              <a:t> lacus. Maecenas </a:t>
            </a:r>
            <a:r>
              <a:rPr lang="en-GB" err="1"/>
              <a:t>malesuada</a:t>
            </a:r>
            <a:r>
              <a:rPr lang="en-GB"/>
              <a:t> </a:t>
            </a:r>
            <a:r>
              <a:rPr lang="en-GB" err="1"/>
              <a:t>imperdiet</a:t>
            </a:r>
            <a:r>
              <a:rPr lang="en-GB"/>
              <a:t> </a:t>
            </a:r>
            <a:r>
              <a:rPr lang="en-GB" err="1"/>
              <a:t>dolor</a:t>
            </a:r>
            <a:r>
              <a:rPr lang="en-GB"/>
              <a:t>, a porta </a:t>
            </a:r>
            <a:r>
              <a:rPr lang="en-GB" err="1"/>
              <a:t>justo</a:t>
            </a:r>
            <a:r>
              <a:rPr lang="en-GB"/>
              <a:t>. </a:t>
            </a:r>
            <a:r>
              <a:rPr lang="en-GB" err="1"/>
              <a:t>Suspendisse</a:t>
            </a:r>
            <a:r>
              <a:rPr lang="en-GB"/>
              <a:t> </a:t>
            </a:r>
            <a:r>
              <a:rPr lang="en-GB" err="1"/>
              <a:t>rhoncus</a:t>
            </a:r>
            <a:r>
              <a:rPr lang="en-GB"/>
              <a:t> </a:t>
            </a:r>
            <a:r>
              <a:rPr lang="en-GB" err="1"/>
              <a:t>enim</a:t>
            </a:r>
            <a:r>
              <a:rPr lang="en-GB"/>
              <a:t> at ipsum </a:t>
            </a:r>
            <a:r>
              <a:rPr lang="en-GB" err="1"/>
              <a:t>viverra</a:t>
            </a:r>
            <a:r>
              <a:rPr lang="en-GB"/>
              <a:t> </a:t>
            </a:r>
            <a:r>
              <a:rPr lang="en-GB" err="1"/>
              <a:t>interdum</a:t>
            </a:r>
            <a:r>
              <a:rPr lang="en-GB"/>
              <a:t>. </a:t>
            </a:r>
          </a:p>
        </p:txBody>
      </p:sp>
      <p:sp>
        <p:nvSpPr>
          <p:cNvPr id="19" name="Text Placeholder 18"/>
          <p:cNvSpPr>
            <a:spLocks noGrp="1"/>
          </p:cNvSpPr>
          <p:nvPr>
            <p:ph type="body" sz="quarter" idx="16" hasCustomPrompt="1"/>
          </p:nvPr>
        </p:nvSpPr>
        <p:spPr>
          <a:xfrm>
            <a:off x="467544" y="1280652"/>
            <a:ext cx="4032448" cy="354995"/>
          </a:xfrm>
          <a:prstGeom prst="rect">
            <a:avLst/>
          </a:prstGeom>
          <a:solidFill>
            <a:srgbClr val="032E61"/>
          </a:solidFill>
        </p:spPr>
        <p:txBody>
          <a:bodyPr lIns="180000" anchor="ctr"/>
          <a:lstStyle>
            <a:lvl1pPr marL="0" indent="0" algn="ctr">
              <a:buNone/>
              <a:defRPr sz="135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4644008" y="1280651"/>
            <a:ext cx="4038762" cy="354995"/>
          </a:xfrm>
          <a:prstGeom prst="rect">
            <a:avLst/>
          </a:prstGeom>
          <a:solidFill>
            <a:srgbClr val="00B5B5"/>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467544" y="845570"/>
            <a:ext cx="8215218" cy="338612"/>
          </a:xfrm>
          <a:prstGeom prst="rect">
            <a:avLst/>
          </a:prstGeom>
          <a:solidFill>
            <a:schemeClr val="bg1">
              <a:lumMod val="95000"/>
            </a:schemeClr>
          </a:solidFill>
        </p:spPr>
        <p:txBody>
          <a:bodyPr anchor="ctr">
            <a:normAutofit/>
          </a:bodyPr>
          <a:lstStyle>
            <a:lvl1pPr marL="0" indent="0" algn="ctr">
              <a:buNone/>
              <a:defRPr lang="en-GB" sz="1350" b="1" kern="1200" baseline="0" dirty="0">
                <a:solidFill>
                  <a:schemeClr val="tx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 INSERT THE TITLE HERE ]</a:t>
            </a:r>
            <a:endParaRPr lang="en-GB"/>
          </a:p>
        </p:txBody>
      </p:sp>
      <p:cxnSp>
        <p:nvCxnSpPr>
          <p:cNvPr id="3" name="Straight Connector 2"/>
          <p:cNvCxnSpPr/>
          <p:nvPr/>
        </p:nvCxnSpPr>
        <p:spPr>
          <a:xfrm>
            <a:off x="467544" y="4876006"/>
            <a:ext cx="4032448" cy="0"/>
          </a:xfrm>
          <a:prstGeom prst="line">
            <a:avLst/>
          </a:prstGeom>
          <a:ln w="25400">
            <a:solidFill>
              <a:srgbClr val="02224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44008" y="4876006"/>
            <a:ext cx="4032448" cy="0"/>
          </a:xfrm>
          <a:prstGeom prst="line">
            <a:avLst/>
          </a:prstGeom>
          <a:ln w="25400">
            <a:solidFill>
              <a:srgbClr val="00B5B5"/>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286646917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s (Colour boxe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67544" y="1732115"/>
            <a:ext cx="2664296" cy="3137540"/>
          </a:xfrm>
          <a:prstGeom prst="rect">
            <a:avLst/>
          </a:prstGeom>
          <a:solidFill>
            <a:srgbClr val="E7F2FF"/>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p:txBody>
      </p:sp>
      <p:sp>
        <p:nvSpPr>
          <p:cNvPr id="19" name="Text Placeholder 18"/>
          <p:cNvSpPr>
            <a:spLocks noGrp="1"/>
          </p:cNvSpPr>
          <p:nvPr>
            <p:ph type="body" sz="quarter" idx="16" hasCustomPrompt="1"/>
          </p:nvPr>
        </p:nvSpPr>
        <p:spPr>
          <a:xfrm>
            <a:off x="467544" y="1280652"/>
            <a:ext cx="2664296" cy="354995"/>
          </a:xfrm>
          <a:prstGeom prst="rect">
            <a:avLst/>
          </a:prstGeom>
          <a:solidFill>
            <a:srgbClr val="032E61"/>
          </a:solidFill>
        </p:spPr>
        <p:txBody>
          <a:bodyPr lIns="180000" anchor="ctr"/>
          <a:lstStyle>
            <a:lvl1pPr marL="0" indent="0" algn="ctr">
              <a:buNone/>
              <a:defRPr sz="135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3239852" y="1280651"/>
            <a:ext cx="2664296" cy="354995"/>
          </a:xfrm>
          <a:prstGeom prst="rect">
            <a:avLst/>
          </a:prstGeom>
          <a:solidFill>
            <a:srgbClr val="00B5B5"/>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467544" y="845570"/>
            <a:ext cx="8215218" cy="338612"/>
          </a:xfrm>
          <a:prstGeom prst="rect">
            <a:avLst/>
          </a:prstGeom>
          <a:solidFill>
            <a:schemeClr val="bg1">
              <a:lumMod val="95000"/>
            </a:schemeClr>
          </a:solidFill>
        </p:spPr>
        <p:txBody>
          <a:bodyPr anchor="ctr">
            <a:normAutofit/>
          </a:bodyPr>
          <a:lstStyle>
            <a:lvl1pPr marL="0" indent="0" algn="ctr">
              <a:buNone/>
              <a:defRPr lang="en-GB" sz="1350" b="1" kern="1200" baseline="0" dirty="0">
                <a:solidFill>
                  <a:schemeClr val="tx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 INSERT THE TITLE HERE ]</a:t>
            </a:r>
            <a:endParaRPr lang="en-GB"/>
          </a:p>
        </p:txBody>
      </p:sp>
      <p:sp>
        <p:nvSpPr>
          <p:cNvPr id="18" name="Content Placeholder 2"/>
          <p:cNvSpPr>
            <a:spLocks noGrp="1"/>
          </p:cNvSpPr>
          <p:nvPr>
            <p:ph idx="18" hasCustomPrompt="1"/>
          </p:nvPr>
        </p:nvSpPr>
        <p:spPr>
          <a:xfrm>
            <a:off x="3239852" y="1734253"/>
            <a:ext cx="2664296" cy="3137540"/>
          </a:xfrm>
          <a:prstGeom prst="rect">
            <a:avLst/>
          </a:prstGeom>
          <a:solidFill>
            <a:srgbClr val="D2EEE9"/>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p:txBody>
      </p:sp>
      <p:sp>
        <p:nvSpPr>
          <p:cNvPr id="21" name="Content Placeholder 2"/>
          <p:cNvSpPr>
            <a:spLocks noGrp="1"/>
          </p:cNvSpPr>
          <p:nvPr>
            <p:ph idx="19" hasCustomPrompt="1"/>
          </p:nvPr>
        </p:nvSpPr>
        <p:spPr>
          <a:xfrm>
            <a:off x="6012160" y="1729977"/>
            <a:ext cx="2664296" cy="3137540"/>
          </a:xfrm>
          <a:prstGeom prst="rect">
            <a:avLst/>
          </a:prstGeom>
          <a:solidFill>
            <a:srgbClr val="ECF4E0"/>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a:p>
            <a:pPr lvl="0"/>
            <a:r>
              <a:rPr lang="pt-BR"/>
              <a:t>In </a:t>
            </a:r>
            <a:r>
              <a:rPr lang="pt-BR" err="1"/>
              <a:t>maximus</a:t>
            </a:r>
            <a:r>
              <a:rPr lang="pt-BR"/>
              <a:t> </a:t>
            </a:r>
            <a:r>
              <a:rPr lang="pt-BR" err="1"/>
              <a:t>aliquam</a:t>
            </a:r>
            <a:r>
              <a:rPr lang="pt-BR"/>
              <a:t> </a:t>
            </a:r>
            <a:r>
              <a:rPr lang="pt-BR" err="1"/>
              <a:t>enim</a:t>
            </a:r>
            <a:r>
              <a:rPr lang="pt-BR"/>
              <a:t>, </a:t>
            </a:r>
            <a:r>
              <a:rPr lang="pt-BR" err="1"/>
              <a:t>pharetra</a:t>
            </a:r>
            <a:r>
              <a:rPr lang="pt-BR"/>
              <a:t> </a:t>
            </a:r>
            <a:r>
              <a:rPr lang="pt-BR" err="1"/>
              <a:t>imperdiet</a:t>
            </a:r>
            <a:r>
              <a:rPr lang="pt-BR"/>
              <a:t> massa tempus ut. In eu </a:t>
            </a:r>
            <a:r>
              <a:rPr lang="pt-BR" err="1"/>
              <a:t>odio</a:t>
            </a:r>
            <a:r>
              <a:rPr lang="pt-BR"/>
              <a:t> </a:t>
            </a:r>
            <a:r>
              <a:rPr lang="pt-BR" err="1"/>
              <a:t>at</a:t>
            </a:r>
            <a:r>
              <a:rPr lang="pt-BR"/>
              <a:t> </a:t>
            </a:r>
            <a:r>
              <a:rPr lang="pt-BR" err="1"/>
              <a:t>enim</a:t>
            </a:r>
            <a:r>
              <a:rPr lang="pt-BR"/>
              <a:t> </a:t>
            </a:r>
            <a:r>
              <a:rPr lang="pt-BR" err="1"/>
              <a:t>tristique</a:t>
            </a:r>
            <a:r>
              <a:rPr lang="pt-BR"/>
              <a:t> </a:t>
            </a:r>
            <a:r>
              <a:rPr lang="pt-BR" err="1"/>
              <a:t>pretium</a:t>
            </a:r>
            <a:r>
              <a:rPr lang="pt-BR"/>
              <a:t>. </a:t>
            </a:r>
          </a:p>
        </p:txBody>
      </p:sp>
      <p:sp>
        <p:nvSpPr>
          <p:cNvPr id="22" name="Text Placeholder 18"/>
          <p:cNvSpPr>
            <a:spLocks noGrp="1"/>
          </p:cNvSpPr>
          <p:nvPr>
            <p:ph type="body" sz="quarter" idx="20" hasCustomPrompt="1"/>
          </p:nvPr>
        </p:nvSpPr>
        <p:spPr>
          <a:xfrm>
            <a:off x="6012160" y="1286081"/>
            <a:ext cx="2664296" cy="354995"/>
          </a:xfrm>
          <a:prstGeom prst="rect">
            <a:avLst/>
          </a:prstGeom>
          <a:solidFill>
            <a:srgbClr val="79AF02"/>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cxnSp>
        <p:nvCxnSpPr>
          <p:cNvPr id="27" name="Straight Connector 26"/>
          <p:cNvCxnSpPr/>
          <p:nvPr/>
        </p:nvCxnSpPr>
        <p:spPr>
          <a:xfrm>
            <a:off x="467544" y="4876006"/>
            <a:ext cx="2664296" cy="0"/>
          </a:xfrm>
          <a:prstGeom prst="line">
            <a:avLst/>
          </a:prstGeom>
          <a:ln w="25400">
            <a:solidFill>
              <a:srgbClr val="02224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39852" y="4876006"/>
            <a:ext cx="2664296" cy="0"/>
          </a:xfrm>
          <a:prstGeom prst="line">
            <a:avLst/>
          </a:prstGeom>
          <a:ln w="25400">
            <a:solidFill>
              <a:srgbClr val="00B5B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12160" y="4877370"/>
            <a:ext cx="2664296" cy="0"/>
          </a:xfrm>
          <a:prstGeom prst="line">
            <a:avLst/>
          </a:prstGeom>
          <a:ln w="25400">
            <a:solidFill>
              <a:srgbClr val="79AF0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296202385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lumns (Colour boxes)">
    <p:spTree>
      <p:nvGrpSpPr>
        <p:cNvPr id="1" name=""/>
        <p:cNvGrpSpPr/>
        <p:nvPr/>
      </p:nvGrpSpPr>
      <p:grpSpPr>
        <a:xfrm>
          <a:off x="0" y="0"/>
          <a:ext cx="0" cy="0"/>
          <a:chOff x="0" y="0"/>
          <a:chExt cx="0" cy="0"/>
        </a:xfrm>
      </p:grpSpPr>
      <p:sp>
        <p:nvSpPr>
          <p:cNvPr id="11" name="Content Placeholder 2"/>
          <p:cNvSpPr>
            <a:spLocks noGrp="1"/>
          </p:cNvSpPr>
          <p:nvPr>
            <p:ph idx="1" hasCustomPrompt="1"/>
          </p:nvPr>
        </p:nvSpPr>
        <p:spPr>
          <a:xfrm>
            <a:off x="467544" y="1732115"/>
            <a:ext cx="1944216" cy="3137540"/>
          </a:xfrm>
          <a:prstGeom prst="rect">
            <a:avLst/>
          </a:prstGeom>
          <a:solidFill>
            <a:srgbClr val="E7F2FF"/>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19" name="Text Placeholder 18"/>
          <p:cNvSpPr>
            <a:spLocks noGrp="1"/>
          </p:cNvSpPr>
          <p:nvPr>
            <p:ph type="body" sz="quarter" idx="16" hasCustomPrompt="1"/>
          </p:nvPr>
        </p:nvSpPr>
        <p:spPr>
          <a:xfrm>
            <a:off x="467544" y="1280652"/>
            <a:ext cx="1944216" cy="354995"/>
          </a:xfrm>
          <a:prstGeom prst="rect">
            <a:avLst/>
          </a:prstGeom>
          <a:solidFill>
            <a:srgbClr val="032E61"/>
          </a:solidFill>
        </p:spPr>
        <p:txBody>
          <a:bodyPr lIns="180000" anchor="ctr"/>
          <a:lstStyle>
            <a:lvl1pPr marL="0" indent="0" algn="ctr">
              <a:buNone/>
              <a:defRPr sz="1350" b="1" baseline="0">
                <a:solidFill>
                  <a:schemeClr val="bg1"/>
                </a:solidFill>
              </a:defRPr>
            </a:lvl1pPr>
          </a:lstStyle>
          <a:p>
            <a:pPr lvl="0"/>
            <a:r>
              <a:rPr lang="en-US"/>
              <a:t>[ SECOND TITLE]</a:t>
            </a:r>
            <a:endParaRPr lang="en-GB"/>
          </a:p>
        </p:txBody>
      </p:sp>
      <p:sp>
        <p:nvSpPr>
          <p:cNvPr id="20" name="Text Placeholder 18"/>
          <p:cNvSpPr>
            <a:spLocks noGrp="1"/>
          </p:cNvSpPr>
          <p:nvPr>
            <p:ph type="body" sz="quarter" idx="17" hasCustomPrompt="1"/>
          </p:nvPr>
        </p:nvSpPr>
        <p:spPr>
          <a:xfrm>
            <a:off x="2559785" y="1280651"/>
            <a:ext cx="1944216" cy="354995"/>
          </a:xfrm>
          <a:prstGeom prst="rect">
            <a:avLst/>
          </a:prstGeom>
          <a:solidFill>
            <a:srgbClr val="00B5B5"/>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sp>
        <p:nvSpPr>
          <p:cNvPr id="13" name="Text Placeholder 13"/>
          <p:cNvSpPr>
            <a:spLocks noGrp="1"/>
          </p:cNvSpPr>
          <p:nvPr>
            <p:ph type="body" sz="quarter" idx="14" hasCustomPrompt="1"/>
          </p:nvPr>
        </p:nvSpPr>
        <p:spPr>
          <a:xfrm>
            <a:off x="467544" y="845570"/>
            <a:ext cx="8215218" cy="338612"/>
          </a:xfrm>
          <a:prstGeom prst="rect">
            <a:avLst/>
          </a:prstGeom>
          <a:solidFill>
            <a:schemeClr val="bg1">
              <a:lumMod val="95000"/>
            </a:schemeClr>
          </a:solidFill>
        </p:spPr>
        <p:txBody>
          <a:bodyPr anchor="ctr">
            <a:normAutofit/>
          </a:bodyPr>
          <a:lstStyle>
            <a:lvl1pPr marL="0" indent="0" algn="ctr">
              <a:buNone/>
              <a:defRPr lang="en-GB" sz="1350" b="1" kern="1200" baseline="0" dirty="0">
                <a:solidFill>
                  <a:schemeClr val="tx1"/>
                </a:solidFill>
                <a:latin typeface="+mj-lt"/>
                <a:ea typeface="+mn-ea"/>
                <a:cs typeface="+mn-cs"/>
              </a:defRPr>
            </a:lvl1pPr>
            <a:lvl2pPr marL="342900" indent="0">
              <a:buNone/>
              <a:defRPr/>
            </a:lvl2pPr>
            <a:lvl3pPr marL="685800" indent="0">
              <a:buNone/>
              <a:defRPr/>
            </a:lvl3pPr>
            <a:lvl4pPr marL="1028700" indent="0">
              <a:buNone/>
              <a:defRPr/>
            </a:lvl4pPr>
            <a:lvl5pPr marL="1371600" indent="0">
              <a:buNone/>
              <a:defRPr/>
            </a:lvl5pPr>
          </a:lstStyle>
          <a:p>
            <a:pPr lvl="0"/>
            <a:r>
              <a:rPr lang="en-US"/>
              <a:t>[ INSERT THE TITLE HERE ]</a:t>
            </a:r>
            <a:endParaRPr lang="en-GB"/>
          </a:p>
        </p:txBody>
      </p:sp>
      <p:sp>
        <p:nvSpPr>
          <p:cNvPr id="18" name="Content Placeholder 2"/>
          <p:cNvSpPr>
            <a:spLocks noGrp="1"/>
          </p:cNvSpPr>
          <p:nvPr>
            <p:ph idx="18" hasCustomPrompt="1"/>
          </p:nvPr>
        </p:nvSpPr>
        <p:spPr>
          <a:xfrm>
            <a:off x="2554697" y="1734253"/>
            <a:ext cx="1949304" cy="3137540"/>
          </a:xfrm>
          <a:prstGeom prst="rect">
            <a:avLst/>
          </a:prstGeom>
          <a:solidFill>
            <a:srgbClr val="D2EEE9"/>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21" name="Content Placeholder 2"/>
          <p:cNvSpPr>
            <a:spLocks noGrp="1"/>
          </p:cNvSpPr>
          <p:nvPr>
            <p:ph idx="19" hasCustomPrompt="1"/>
          </p:nvPr>
        </p:nvSpPr>
        <p:spPr>
          <a:xfrm>
            <a:off x="4641850" y="1729977"/>
            <a:ext cx="1937676" cy="3137540"/>
          </a:xfrm>
          <a:prstGeom prst="rect">
            <a:avLst/>
          </a:prstGeom>
          <a:solidFill>
            <a:srgbClr val="ECF4E0"/>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sp>
        <p:nvSpPr>
          <p:cNvPr id="22" name="Text Placeholder 18"/>
          <p:cNvSpPr>
            <a:spLocks noGrp="1"/>
          </p:cNvSpPr>
          <p:nvPr>
            <p:ph type="body" sz="quarter" idx="20" hasCustomPrompt="1"/>
          </p:nvPr>
        </p:nvSpPr>
        <p:spPr>
          <a:xfrm>
            <a:off x="4641850" y="1286081"/>
            <a:ext cx="1937676" cy="354995"/>
          </a:xfrm>
          <a:prstGeom prst="rect">
            <a:avLst/>
          </a:prstGeom>
          <a:solidFill>
            <a:srgbClr val="79AF02"/>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sp>
        <p:nvSpPr>
          <p:cNvPr id="30" name="Text Placeholder 18"/>
          <p:cNvSpPr>
            <a:spLocks noGrp="1"/>
          </p:cNvSpPr>
          <p:nvPr>
            <p:ph type="body" sz="quarter" idx="23" hasCustomPrompt="1"/>
          </p:nvPr>
        </p:nvSpPr>
        <p:spPr>
          <a:xfrm>
            <a:off x="6719160" y="1278513"/>
            <a:ext cx="1944216" cy="354995"/>
          </a:xfrm>
          <a:prstGeom prst="rect">
            <a:avLst/>
          </a:prstGeom>
          <a:solidFill>
            <a:srgbClr val="6C016F"/>
          </a:solidFill>
        </p:spPr>
        <p:txBody>
          <a:bodyPr lIns="180000" anchor="ctr"/>
          <a:lstStyle>
            <a:lvl1pPr marL="0" indent="0" algn="ctr">
              <a:buNone/>
              <a:defRPr sz="1350" b="1" baseline="0">
                <a:solidFill>
                  <a:schemeClr val="bg1"/>
                </a:solidFill>
              </a:defRPr>
            </a:lvl1pPr>
          </a:lstStyle>
          <a:p>
            <a:pPr lvl="0"/>
            <a:r>
              <a:rPr lang="en-US"/>
              <a:t>[SECOND TITLE]</a:t>
            </a:r>
            <a:endParaRPr lang="en-GB"/>
          </a:p>
        </p:txBody>
      </p:sp>
      <p:sp>
        <p:nvSpPr>
          <p:cNvPr id="32" name="Content Placeholder 2"/>
          <p:cNvSpPr>
            <a:spLocks noGrp="1"/>
          </p:cNvSpPr>
          <p:nvPr>
            <p:ph idx="24" hasCustomPrompt="1"/>
          </p:nvPr>
        </p:nvSpPr>
        <p:spPr>
          <a:xfrm>
            <a:off x="6714072" y="1732115"/>
            <a:ext cx="1949304" cy="3137540"/>
          </a:xfrm>
          <a:prstGeom prst="rect">
            <a:avLst/>
          </a:prstGeom>
          <a:solidFill>
            <a:srgbClr val="FBF3FB"/>
          </a:solidFill>
        </p:spPr>
        <p:txBody>
          <a:bodyPr lIns="180000" tIns="180000" rIns="180000" bIns="180000">
            <a:noAutofit/>
          </a:bodyPr>
          <a:lstStyle>
            <a:lvl1pPr marL="257175" indent="-257175">
              <a:buClr>
                <a:srgbClr val="032E61"/>
              </a:buClr>
              <a:buSzPct val="80000"/>
              <a:buFont typeface="Bahnschrift SemiBold SemiConden" panose="020B0502040204020203" pitchFamily="34" charset="0"/>
              <a:buChar char="&gt;"/>
              <a:defRPr sz="1200" b="0">
                <a:solidFill>
                  <a:schemeClr val="tx1"/>
                </a:solidFill>
              </a:defRPr>
            </a:lvl1pPr>
            <a:lvl2pPr marL="342900" indent="0">
              <a:buNone/>
              <a:defRPr/>
            </a:lvl2pPr>
          </a:lstStyle>
          <a:p>
            <a:pPr lvl="0"/>
            <a:r>
              <a:rPr lang="pt-BR" err="1"/>
              <a:t>Sed</a:t>
            </a:r>
            <a:r>
              <a:rPr lang="pt-BR"/>
              <a:t> ac </a:t>
            </a:r>
            <a:r>
              <a:rPr lang="pt-BR" err="1"/>
              <a:t>elementum</a:t>
            </a:r>
            <a:r>
              <a:rPr lang="pt-BR"/>
              <a:t> ante, id </a:t>
            </a:r>
            <a:r>
              <a:rPr lang="pt-BR" err="1"/>
              <a:t>varius</a:t>
            </a:r>
            <a:r>
              <a:rPr lang="pt-BR"/>
              <a:t> </a:t>
            </a:r>
            <a:r>
              <a:rPr lang="pt-BR" err="1"/>
              <a:t>orci</a:t>
            </a:r>
            <a:r>
              <a:rPr lang="pt-BR"/>
              <a:t>. </a:t>
            </a:r>
            <a:r>
              <a:rPr lang="pt-BR" err="1"/>
              <a:t>Maecenas</a:t>
            </a:r>
            <a:r>
              <a:rPr lang="pt-BR"/>
              <a:t> </a:t>
            </a:r>
            <a:r>
              <a:rPr lang="pt-BR" err="1"/>
              <a:t>interdum</a:t>
            </a:r>
            <a:r>
              <a:rPr lang="pt-BR"/>
              <a:t> </a:t>
            </a:r>
            <a:r>
              <a:rPr lang="pt-BR" err="1"/>
              <a:t>ligula</a:t>
            </a:r>
            <a:r>
              <a:rPr lang="pt-BR"/>
              <a:t> </a:t>
            </a:r>
            <a:r>
              <a:rPr lang="pt-BR" err="1"/>
              <a:t>eget</a:t>
            </a:r>
            <a:r>
              <a:rPr lang="pt-BR"/>
              <a:t> </a:t>
            </a:r>
            <a:r>
              <a:rPr lang="pt-BR" err="1"/>
              <a:t>consectetur</a:t>
            </a:r>
            <a:r>
              <a:rPr lang="pt-BR"/>
              <a:t> </a:t>
            </a:r>
            <a:r>
              <a:rPr lang="pt-BR" err="1"/>
              <a:t>feugiat</a:t>
            </a:r>
            <a:r>
              <a:rPr lang="pt-BR"/>
              <a:t>. </a:t>
            </a:r>
          </a:p>
          <a:p>
            <a:pPr lvl="0"/>
            <a:r>
              <a:rPr lang="pt-BR" err="1"/>
              <a:t>Praesent</a:t>
            </a:r>
            <a:r>
              <a:rPr lang="pt-BR"/>
              <a:t> </a:t>
            </a:r>
            <a:r>
              <a:rPr lang="pt-BR" err="1"/>
              <a:t>elit</a:t>
            </a:r>
            <a:r>
              <a:rPr lang="pt-BR"/>
              <a:t> est, </a:t>
            </a:r>
            <a:r>
              <a:rPr lang="pt-BR" err="1"/>
              <a:t>accumsan</a:t>
            </a:r>
            <a:r>
              <a:rPr lang="pt-BR"/>
              <a:t> </a:t>
            </a:r>
            <a:r>
              <a:rPr lang="pt-BR" err="1"/>
              <a:t>eget</a:t>
            </a:r>
            <a:r>
              <a:rPr lang="pt-BR"/>
              <a:t> </a:t>
            </a:r>
            <a:r>
              <a:rPr lang="pt-BR" err="1"/>
              <a:t>consectetur</a:t>
            </a:r>
            <a:r>
              <a:rPr lang="pt-BR"/>
              <a:t> ac, </a:t>
            </a:r>
            <a:r>
              <a:rPr lang="pt-BR" err="1"/>
              <a:t>lacinia</a:t>
            </a:r>
            <a:r>
              <a:rPr lang="pt-BR"/>
              <a:t> id mi. </a:t>
            </a:r>
            <a:r>
              <a:rPr lang="pt-BR" err="1"/>
              <a:t>Duis</a:t>
            </a:r>
            <a:r>
              <a:rPr lang="pt-BR"/>
              <a:t> </a:t>
            </a:r>
            <a:r>
              <a:rPr lang="pt-BR" err="1"/>
              <a:t>molestie</a:t>
            </a:r>
            <a:r>
              <a:rPr lang="pt-BR"/>
              <a:t> </a:t>
            </a:r>
            <a:r>
              <a:rPr lang="pt-BR" err="1"/>
              <a:t>semper</a:t>
            </a:r>
            <a:r>
              <a:rPr lang="pt-BR"/>
              <a:t> nunc </a:t>
            </a:r>
            <a:r>
              <a:rPr lang="pt-BR" err="1"/>
              <a:t>venenatis</a:t>
            </a:r>
            <a:r>
              <a:rPr lang="pt-BR"/>
              <a:t> </a:t>
            </a:r>
            <a:r>
              <a:rPr lang="pt-BR" err="1"/>
              <a:t>posuere</a:t>
            </a:r>
            <a:r>
              <a:rPr lang="pt-BR"/>
              <a:t>. </a:t>
            </a:r>
          </a:p>
        </p:txBody>
      </p:sp>
      <p:cxnSp>
        <p:nvCxnSpPr>
          <p:cNvPr id="34" name="Straight Connector 33"/>
          <p:cNvCxnSpPr/>
          <p:nvPr/>
        </p:nvCxnSpPr>
        <p:spPr>
          <a:xfrm>
            <a:off x="2554697" y="4876006"/>
            <a:ext cx="1949304" cy="0"/>
          </a:xfrm>
          <a:prstGeom prst="line">
            <a:avLst/>
          </a:prstGeom>
          <a:ln w="25400">
            <a:solidFill>
              <a:srgbClr val="00B5B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7544" y="4876006"/>
            <a:ext cx="1949304" cy="0"/>
          </a:xfrm>
          <a:prstGeom prst="line">
            <a:avLst/>
          </a:prstGeom>
          <a:ln w="25400">
            <a:solidFill>
              <a:srgbClr val="02224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41850" y="4876006"/>
            <a:ext cx="1937676" cy="0"/>
          </a:xfrm>
          <a:prstGeom prst="line">
            <a:avLst/>
          </a:prstGeom>
          <a:ln w="25400">
            <a:solidFill>
              <a:srgbClr val="79AF0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14072" y="4876006"/>
            <a:ext cx="1949304" cy="0"/>
          </a:xfrm>
          <a:prstGeom prst="line">
            <a:avLst/>
          </a:prstGeom>
          <a:ln w="25400">
            <a:solidFill>
              <a:srgbClr val="6C016F"/>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67208" y="123478"/>
            <a:ext cx="7854486" cy="648072"/>
          </a:xfrm>
        </p:spPr>
        <p:txBody>
          <a:bodyPr>
            <a:normAutofit/>
          </a:bodyPr>
          <a:lstStyle>
            <a:lvl1pPr>
              <a:defRPr sz="2000" b="1" baseline="0">
                <a:solidFill>
                  <a:srgbClr val="022249"/>
                </a:solidFill>
              </a:defRPr>
            </a:lvl1pPr>
          </a:lstStyle>
          <a:p>
            <a:r>
              <a:rPr lang="en-US"/>
              <a:t>Click to edit slide title style</a:t>
            </a:r>
            <a:br>
              <a:rPr lang="en-US"/>
            </a:br>
            <a:r>
              <a:rPr lang="en-US"/>
              <a:t>Slide title can be extended to two lines</a:t>
            </a:r>
            <a:endParaRPr lang="en-GB"/>
          </a:p>
        </p:txBody>
      </p:sp>
    </p:spTree>
    <p:extLst>
      <p:ext uri="{BB962C8B-B14F-4D97-AF65-F5344CB8AC3E}">
        <p14:creationId xmlns:p14="http://schemas.microsoft.com/office/powerpoint/2010/main" val="73589089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153432"/>
            <a:ext cx="8064896" cy="561078"/>
          </a:xfrm>
          <a:prstGeom prst="rect">
            <a:avLst/>
          </a:prstGeom>
        </p:spPr>
        <p:txBody>
          <a:bodyPr vert="horz" lIns="91440" tIns="45720" rIns="91440" bIns="45720" rtlCol="0" anchor="ctr">
            <a:normAutofit/>
          </a:bodyPr>
          <a:lstStyle/>
          <a:p>
            <a:r>
              <a:rPr lang="en-US"/>
              <a:t>Click to edit slide title style</a:t>
            </a:r>
            <a:br>
              <a:rPr lang="en-US"/>
            </a:br>
            <a:r>
              <a:rPr lang="en-US"/>
              <a:t>Slide title can be extended to two lines</a:t>
            </a:r>
            <a:endParaRPr lang="en-GB"/>
          </a:p>
        </p:txBody>
      </p:sp>
      <p:sp>
        <p:nvSpPr>
          <p:cNvPr id="3" name="Text Placeholder 2"/>
          <p:cNvSpPr>
            <a:spLocks noGrp="1"/>
          </p:cNvSpPr>
          <p:nvPr>
            <p:ph type="body" idx="1"/>
          </p:nvPr>
        </p:nvSpPr>
        <p:spPr>
          <a:xfrm>
            <a:off x="628650" y="915566"/>
            <a:ext cx="7886700" cy="37171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1"/>
          <p:cNvSpPr txBox="1">
            <a:spLocks/>
          </p:cNvSpPr>
          <p:nvPr/>
        </p:nvSpPr>
        <p:spPr>
          <a:xfrm>
            <a:off x="179512" y="96395"/>
            <a:ext cx="8877918" cy="675155"/>
          </a:xfrm>
          <a:prstGeom prst="rect">
            <a:avLst/>
          </a:prstGeom>
          <a:solidFill>
            <a:srgbClr val="6FC5D5">
              <a:alpha val="14000"/>
            </a:srgbClr>
          </a:solidFill>
        </p:spPr>
        <p:txBody>
          <a:bodyPr/>
          <a:lstStyle>
            <a:lvl1pPr algn="l" defTabSz="914400" rtl="0" eaLnBrk="1" latinLnBrk="0" hangingPunct="1">
              <a:lnSpc>
                <a:spcPct val="90000"/>
              </a:lnSpc>
              <a:spcBef>
                <a:spcPct val="0"/>
              </a:spcBef>
              <a:buNone/>
              <a:defRPr sz="2400" kern="1200" baseline="0">
                <a:solidFill>
                  <a:schemeClr val="bg1">
                    <a:lumMod val="50000"/>
                  </a:schemeClr>
                </a:solidFill>
                <a:latin typeface="Arial Narrow" panose="020B0606020202030204" pitchFamily="34" charset="0"/>
                <a:ea typeface="+mj-ea"/>
                <a:cs typeface="+mj-cs"/>
              </a:defRPr>
            </a:lvl1pPr>
          </a:lstStyle>
          <a:p>
            <a:pPr marL="243000"/>
            <a:endParaRPr lang="es-ES" sz="1800" b="1"/>
          </a:p>
        </p:txBody>
      </p:sp>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306468" y="3723878"/>
            <a:ext cx="837532" cy="1443142"/>
          </a:xfrm>
          <a:prstGeom prst="rect">
            <a:avLst/>
          </a:prstGeom>
        </p:spPr>
      </p:pic>
      <p:pic>
        <p:nvPicPr>
          <p:cNvPr id="9" name="Picture 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6700" y="132398"/>
            <a:ext cx="290363" cy="603147"/>
          </a:xfrm>
          <a:prstGeom prst="rect">
            <a:avLst/>
          </a:prstGeom>
        </p:spPr>
      </p:pic>
    </p:spTree>
    <p:extLst>
      <p:ext uri="{BB962C8B-B14F-4D97-AF65-F5344CB8AC3E}">
        <p14:creationId xmlns:p14="http://schemas.microsoft.com/office/powerpoint/2010/main" val="177993702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6858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22249"/>
        </a:buClr>
        <a:buFont typeface="Wingdings" panose="05000000000000000000" pitchFamily="2" charset="2"/>
        <a:buChar char="§"/>
        <a:defRPr sz="16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B5B5"/>
        </a:buClr>
        <a:buFont typeface="Wingdings" panose="05000000000000000000" pitchFamily="2" charset="2"/>
        <a:buChar char="s"/>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79AF02"/>
        </a:buClr>
        <a:buSzPct val="90000"/>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Calibri" panose="020F050202020403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A_55C2C77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66_5580F31C.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3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hyperlink" Target="https://www.oecd.org/en/publications/education-at-a-glance-2025_1c0d9c79-en.html"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29DE6-BBDD-D971-EFF7-306999B395F3}"/>
              </a:ext>
            </a:extLst>
          </p:cNvPr>
          <p:cNvSpPr>
            <a:spLocks noGrp="1"/>
          </p:cNvSpPr>
          <p:nvPr>
            <p:ph type="body" sz="quarter" idx="14"/>
          </p:nvPr>
        </p:nvSpPr>
        <p:spPr/>
        <p:txBody>
          <a:bodyPr/>
          <a:lstStyle/>
          <a:p>
            <a:r>
              <a:rPr lang="en-GB"/>
              <a:t>Education at a Glance 2025</a:t>
            </a:r>
            <a:endParaRPr lang="en-US"/>
          </a:p>
        </p:txBody>
      </p:sp>
      <p:sp>
        <p:nvSpPr>
          <p:cNvPr id="3" name="Text Placeholder 2">
            <a:extLst>
              <a:ext uri="{FF2B5EF4-FFF2-40B4-BE49-F238E27FC236}">
                <a16:creationId xmlns:a16="http://schemas.microsoft.com/office/drawing/2014/main" id="{E744C608-848B-2D48-D8AD-F39AADB48ADB}"/>
              </a:ext>
            </a:extLst>
          </p:cNvPr>
          <p:cNvSpPr>
            <a:spLocks noGrp="1"/>
          </p:cNvSpPr>
          <p:nvPr>
            <p:ph type="body" sz="quarter" idx="15"/>
          </p:nvPr>
        </p:nvSpPr>
        <p:spPr/>
        <p:txBody>
          <a:bodyPr/>
          <a:lstStyle/>
          <a:p>
            <a:r>
              <a:rPr lang="en-US" dirty="0"/>
              <a:t>United Kingdom</a:t>
            </a:r>
          </a:p>
        </p:txBody>
      </p:sp>
      <p:sp>
        <p:nvSpPr>
          <p:cNvPr id="4" name="Text Placeholder 3">
            <a:extLst>
              <a:ext uri="{FF2B5EF4-FFF2-40B4-BE49-F238E27FC236}">
                <a16:creationId xmlns:a16="http://schemas.microsoft.com/office/drawing/2014/main" id="{8D6DAA25-0E7E-A9ED-B234-0D3B69070E0C}"/>
              </a:ext>
            </a:extLst>
          </p:cNvPr>
          <p:cNvSpPr>
            <a:spLocks noGrp="1"/>
          </p:cNvSpPr>
          <p:nvPr>
            <p:ph type="body" sz="quarter" idx="16"/>
          </p:nvPr>
        </p:nvSpPr>
        <p:spPr/>
        <p:txBody>
          <a:bodyPr/>
          <a:lstStyle/>
          <a:p>
            <a:r>
              <a:rPr lang="en-US" dirty="0"/>
              <a:t>Andreas Schleicher	</a:t>
            </a:r>
          </a:p>
        </p:txBody>
      </p:sp>
      <p:sp>
        <p:nvSpPr>
          <p:cNvPr id="5" name="Text Placeholder 4">
            <a:extLst>
              <a:ext uri="{FF2B5EF4-FFF2-40B4-BE49-F238E27FC236}">
                <a16:creationId xmlns:a16="http://schemas.microsoft.com/office/drawing/2014/main" id="{9AC64B0D-1710-9408-AE17-EAEF0929DA92}"/>
              </a:ext>
            </a:extLst>
          </p:cNvPr>
          <p:cNvSpPr>
            <a:spLocks noGrp="1"/>
          </p:cNvSpPr>
          <p:nvPr>
            <p:ph type="body" sz="quarter" idx="17"/>
          </p:nvPr>
        </p:nvSpPr>
        <p:spPr/>
        <p:txBody>
          <a:bodyPr>
            <a:normAutofit lnSpcReduction="10000"/>
          </a:bodyPr>
          <a:lstStyle/>
          <a:p>
            <a:r>
              <a:rPr lang="en-US" dirty="0"/>
              <a:t>9 September 2025</a:t>
            </a:r>
          </a:p>
        </p:txBody>
      </p:sp>
      <p:sp>
        <p:nvSpPr>
          <p:cNvPr id="6" name="Text Placeholder 5">
            <a:extLst>
              <a:ext uri="{FF2B5EF4-FFF2-40B4-BE49-F238E27FC236}">
                <a16:creationId xmlns:a16="http://schemas.microsoft.com/office/drawing/2014/main" id="{5289B540-38E5-5F2A-E617-4CF2F7D5E3AE}"/>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689803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AF4C-AF2A-A5D7-E1DB-358519005845}"/>
              </a:ext>
            </a:extLst>
          </p:cNvPr>
          <p:cNvSpPr>
            <a:spLocks noGrp="1"/>
          </p:cNvSpPr>
          <p:nvPr>
            <p:ph type="title"/>
          </p:nvPr>
        </p:nvSpPr>
        <p:spPr/>
        <p:txBody>
          <a:bodyPr/>
          <a:lstStyle/>
          <a:p>
            <a:r>
              <a:rPr lang="en-US"/>
              <a:t>Educational attainment and health are closely correlated</a:t>
            </a:r>
          </a:p>
        </p:txBody>
      </p:sp>
      <p:sp>
        <p:nvSpPr>
          <p:cNvPr id="4" name="Text Placeholder 3">
            <a:extLst>
              <a:ext uri="{FF2B5EF4-FFF2-40B4-BE49-F238E27FC236}">
                <a16:creationId xmlns:a16="http://schemas.microsoft.com/office/drawing/2014/main" id="{27CE2B6F-0429-EE84-48B3-33D99EB451BD}"/>
              </a:ext>
            </a:extLst>
          </p:cNvPr>
          <p:cNvSpPr>
            <a:spLocks noGrp="1"/>
          </p:cNvSpPr>
          <p:nvPr>
            <p:ph type="body" sz="quarter" idx="11"/>
          </p:nvPr>
        </p:nvSpPr>
        <p:spPr/>
        <p:txBody>
          <a:bodyPr/>
          <a:lstStyle/>
          <a:p>
            <a:r>
              <a:rPr lang="en-US"/>
              <a:t>Share of adults who reported being in excellent or very good health in the previous week (2021 or 2023)</a:t>
            </a:r>
          </a:p>
        </p:txBody>
      </p:sp>
      <p:graphicFrame>
        <p:nvGraphicFramePr>
          <p:cNvPr id="6" name="Chart 5">
            <a:extLst>
              <a:ext uri="{FF2B5EF4-FFF2-40B4-BE49-F238E27FC236}">
                <a16:creationId xmlns:a16="http://schemas.microsoft.com/office/drawing/2014/main" id="{00258A9C-EF72-4B0E-A55B-80099C480CF6}"/>
              </a:ext>
            </a:extLst>
          </p:cNvPr>
          <p:cNvGraphicFramePr>
            <a:graphicFrameLocks/>
          </p:cNvGraphicFramePr>
          <p:nvPr>
            <p:extLst>
              <p:ext uri="{D42A27DB-BD31-4B8C-83A1-F6EECF244321}">
                <p14:modId xmlns:p14="http://schemas.microsoft.com/office/powerpoint/2010/main" val="4288466125"/>
              </p:ext>
            </p:extLst>
          </p:nvPr>
        </p:nvGraphicFramePr>
        <p:xfrm>
          <a:off x="190501" y="1412420"/>
          <a:ext cx="6925916" cy="34266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6D89001-6DF0-E6E9-234E-BB2F0FF83349}"/>
              </a:ext>
            </a:extLst>
          </p:cNvPr>
          <p:cNvGraphicFramePr>
            <a:graphicFrameLocks/>
          </p:cNvGraphicFramePr>
          <p:nvPr>
            <p:extLst>
              <p:ext uri="{D42A27DB-BD31-4B8C-83A1-F6EECF244321}">
                <p14:modId xmlns:p14="http://schemas.microsoft.com/office/powerpoint/2010/main" val="401635875"/>
              </p:ext>
            </p:extLst>
          </p:nvPr>
        </p:nvGraphicFramePr>
        <p:xfrm>
          <a:off x="7275443" y="1738990"/>
          <a:ext cx="1121134" cy="255093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6C2028EB-827E-071C-D3B0-AD3A89D22078}"/>
              </a:ext>
            </a:extLst>
          </p:cNvPr>
          <p:cNvPicPr>
            <a:picLocks noChangeAspect="1"/>
          </p:cNvPicPr>
          <p:nvPr/>
        </p:nvPicPr>
        <p:blipFill>
          <a:blip r:embed="rId4"/>
          <a:stretch>
            <a:fillRect/>
          </a:stretch>
        </p:blipFill>
        <p:spPr>
          <a:xfrm>
            <a:off x="1654023" y="1278872"/>
            <a:ext cx="5835954" cy="286232"/>
          </a:xfrm>
          <a:prstGeom prst="rect">
            <a:avLst/>
          </a:prstGeom>
        </p:spPr>
      </p:pic>
      <p:sp>
        <p:nvSpPr>
          <p:cNvPr id="5" name="TextBox 4">
            <a:extLst>
              <a:ext uri="{FF2B5EF4-FFF2-40B4-BE49-F238E27FC236}">
                <a16:creationId xmlns:a16="http://schemas.microsoft.com/office/drawing/2014/main" id="{454BD6DC-5300-A044-FF96-A381083F68E8}"/>
              </a:ext>
            </a:extLst>
          </p:cNvPr>
          <p:cNvSpPr txBox="1"/>
          <p:nvPr/>
        </p:nvSpPr>
        <p:spPr>
          <a:xfrm>
            <a:off x="483657" y="1473358"/>
            <a:ext cx="2038581" cy="246221"/>
          </a:xfrm>
          <a:prstGeom prst="rect">
            <a:avLst/>
          </a:prstGeom>
          <a:noFill/>
        </p:spPr>
        <p:txBody>
          <a:bodyPr wrap="square" rtlCol="0">
            <a:spAutoFit/>
          </a:bodyPr>
          <a:lstStyle/>
          <a:p>
            <a:r>
              <a:rPr lang="en-GB" sz="1000" b="1"/>
              <a:t>Survey of Adult Skills (PIAAC)</a:t>
            </a:r>
            <a:endParaRPr lang="en-US" sz="1000" b="1"/>
          </a:p>
        </p:txBody>
      </p:sp>
      <p:sp>
        <p:nvSpPr>
          <p:cNvPr id="7" name="TextBox 6">
            <a:extLst>
              <a:ext uri="{FF2B5EF4-FFF2-40B4-BE49-F238E27FC236}">
                <a16:creationId xmlns:a16="http://schemas.microsoft.com/office/drawing/2014/main" id="{A6715AAE-AF7A-5BC4-71F7-151DA13B32DC}"/>
              </a:ext>
            </a:extLst>
          </p:cNvPr>
          <p:cNvSpPr txBox="1"/>
          <p:nvPr/>
        </p:nvSpPr>
        <p:spPr>
          <a:xfrm>
            <a:off x="7477100" y="1492769"/>
            <a:ext cx="1102839" cy="246221"/>
          </a:xfrm>
          <a:prstGeom prst="rect">
            <a:avLst/>
          </a:prstGeom>
          <a:noFill/>
        </p:spPr>
        <p:txBody>
          <a:bodyPr wrap="square" rtlCol="0">
            <a:spAutoFit/>
          </a:bodyPr>
          <a:lstStyle/>
          <a:p>
            <a:r>
              <a:rPr lang="en-GB" sz="1000" b="1"/>
              <a:t>National Surveys</a:t>
            </a:r>
            <a:endParaRPr lang="en-US" sz="1000" b="1"/>
          </a:p>
        </p:txBody>
      </p:sp>
      <p:pic>
        <p:nvPicPr>
          <p:cNvPr id="9" name="Picture 8">
            <a:extLst>
              <a:ext uri="{FF2B5EF4-FFF2-40B4-BE49-F238E27FC236}">
                <a16:creationId xmlns:a16="http://schemas.microsoft.com/office/drawing/2014/main" id="{B8EA269C-CEA4-D1F8-65EC-8A1D9BADA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317" y="3063669"/>
            <a:ext cx="452898" cy="452898"/>
          </a:xfrm>
          <a:prstGeom prst="rect">
            <a:avLst/>
          </a:prstGeom>
        </p:spPr>
      </p:pic>
    </p:spTree>
    <p:extLst>
      <p:ext uri="{BB962C8B-B14F-4D97-AF65-F5344CB8AC3E}">
        <p14:creationId xmlns:p14="http://schemas.microsoft.com/office/powerpoint/2010/main" val="18920978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graphicEl>
                                              <a:chart seriesIdx="0"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
                                            <p:graphicEl>
                                              <a:chart seriesIdx="1" categoryIdx="-4" bldStep="series"/>
                                            </p:graphic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
                                            <p:graphicEl>
                                              <a:chart seriesIdx="2" categoryIdx="-4" bldStep="series"/>
                                            </p:graphicEl>
                                          </p:spTgt>
                                        </p:tgtEl>
                                        <p:attrNameLst>
                                          <p:attrName>style.visibility</p:attrName>
                                        </p:attrNameLst>
                                      </p:cBhvr>
                                      <p:to>
                                        <p:strVal val="visible"/>
                                      </p:to>
                                    </p:se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3"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001A6-FC3F-26EC-ADCB-DF5F9183F98E}"/>
              </a:ext>
            </a:extLst>
          </p:cNvPr>
          <p:cNvSpPr>
            <a:spLocks noGrp="1"/>
          </p:cNvSpPr>
          <p:nvPr>
            <p:ph type="title"/>
          </p:nvPr>
        </p:nvSpPr>
        <p:spPr>
          <a:xfrm>
            <a:off x="755575" y="153432"/>
            <a:ext cx="8138393" cy="561078"/>
          </a:xfrm>
        </p:spPr>
        <p:txBody>
          <a:bodyPr/>
          <a:lstStyle/>
          <a:p>
            <a:r>
              <a:rPr lang="en-US" dirty="0"/>
              <a:t>12% of young adults do not have an upper </a:t>
            </a:r>
            <a:r>
              <a:rPr lang="en-US"/>
              <a:t>secondary qualification</a:t>
            </a:r>
            <a:endParaRPr lang="en-US" dirty="0"/>
          </a:p>
        </p:txBody>
      </p:sp>
      <p:sp>
        <p:nvSpPr>
          <p:cNvPr id="4" name="Text Placeholder 3">
            <a:extLst>
              <a:ext uri="{FF2B5EF4-FFF2-40B4-BE49-F238E27FC236}">
                <a16:creationId xmlns:a16="http://schemas.microsoft.com/office/drawing/2014/main" id="{3372F68A-FFBD-B4E8-C29C-E1837BBB3DE3}"/>
              </a:ext>
            </a:extLst>
          </p:cNvPr>
          <p:cNvSpPr>
            <a:spLocks noGrp="1"/>
          </p:cNvSpPr>
          <p:nvPr>
            <p:ph type="body" sz="quarter" idx="11"/>
          </p:nvPr>
        </p:nvSpPr>
        <p:spPr/>
        <p:txBody>
          <a:bodyPr/>
          <a:lstStyle/>
          <a:p>
            <a:r>
              <a:rPr lang="en-US"/>
              <a:t>Distribution of educational attainment among 25-34 year-olds (2024)</a:t>
            </a:r>
          </a:p>
        </p:txBody>
      </p:sp>
      <p:graphicFrame>
        <p:nvGraphicFramePr>
          <p:cNvPr id="6" name="Chart 5">
            <a:extLst>
              <a:ext uri="{FF2B5EF4-FFF2-40B4-BE49-F238E27FC236}">
                <a16:creationId xmlns:a16="http://schemas.microsoft.com/office/drawing/2014/main" id="{606248E1-1466-4196-A192-EEB955C33CD0}"/>
              </a:ext>
            </a:extLst>
          </p:cNvPr>
          <p:cNvGraphicFramePr>
            <a:graphicFrameLocks/>
          </p:cNvGraphicFramePr>
          <p:nvPr>
            <p:extLst>
              <p:ext uri="{D42A27DB-BD31-4B8C-83A1-F6EECF244321}">
                <p14:modId xmlns:p14="http://schemas.microsoft.com/office/powerpoint/2010/main" val="3304288692"/>
              </p:ext>
            </p:extLst>
          </p:nvPr>
        </p:nvGraphicFramePr>
        <p:xfrm>
          <a:off x="246489" y="1219200"/>
          <a:ext cx="8468141"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6E27339-3793-66EB-213D-0371F9710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5116" y="4063476"/>
            <a:ext cx="452898" cy="452898"/>
          </a:xfrm>
          <a:prstGeom prst="rect">
            <a:avLst/>
          </a:prstGeom>
        </p:spPr>
      </p:pic>
    </p:spTree>
    <p:extLst>
      <p:ext uri="{BB962C8B-B14F-4D97-AF65-F5344CB8AC3E}">
        <p14:creationId xmlns:p14="http://schemas.microsoft.com/office/powerpoint/2010/main" val="2837059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ED93-9590-853D-731B-B8A2C7D9A388}"/>
              </a:ext>
            </a:extLst>
          </p:cNvPr>
          <p:cNvSpPr>
            <a:spLocks noGrp="1"/>
          </p:cNvSpPr>
          <p:nvPr>
            <p:ph type="title"/>
          </p:nvPr>
        </p:nvSpPr>
        <p:spPr/>
        <p:txBody>
          <a:bodyPr/>
          <a:lstStyle/>
          <a:p>
            <a:r>
              <a:rPr lang="en-US"/>
              <a:t>Adults without upper secondary attainment are at high risk of dropping out of the </a:t>
            </a:r>
            <a:r>
              <a:rPr lang="en-US" err="1"/>
              <a:t>labour</a:t>
            </a:r>
            <a:r>
              <a:rPr lang="en-US"/>
              <a:t> force</a:t>
            </a:r>
          </a:p>
        </p:txBody>
      </p:sp>
      <p:sp>
        <p:nvSpPr>
          <p:cNvPr id="4" name="Text Placeholder 3">
            <a:extLst>
              <a:ext uri="{FF2B5EF4-FFF2-40B4-BE49-F238E27FC236}">
                <a16:creationId xmlns:a16="http://schemas.microsoft.com/office/drawing/2014/main" id="{85344EF2-5B48-E6A9-07B7-35C4C52B9ABD}"/>
              </a:ext>
            </a:extLst>
          </p:cNvPr>
          <p:cNvSpPr>
            <a:spLocks noGrp="1"/>
          </p:cNvSpPr>
          <p:nvPr>
            <p:ph type="body" sz="quarter" idx="11"/>
          </p:nvPr>
        </p:nvSpPr>
        <p:spPr/>
        <p:txBody>
          <a:bodyPr/>
          <a:lstStyle/>
          <a:p>
            <a:r>
              <a:rPr lang="en-US"/>
              <a:t>Shares of 25-34 year-olds outside the labour force, by educational attainment (2024)</a:t>
            </a:r>
          </a:p>
        </p:txBody>
      </p:sp>
      <p:graphicFrame>
        <p:nvGraphicFramePr>
          <p:cNvPr id="3" name="Chart 2">
            <a:extLst>
              <a:ext uri="{FF2B5EF4-FFF2-40B4-BE49-F238E27FC236}">
                <a16:creationId xmlns:a16="http://schemas.microsoft.com/office/drawing/2014/main" id="{BDF9E0C6-F7A7-91F6-BCDB-E40DF1FF9398}"/>
              </a:ext>
            </a:extLst>
          </p:cNvPr>
          <p:cNvGraphicFramePr>
            <a:graphicFrameLocks/>
          </p:cNvGraphicFramePr>
          <p:nvPr>
            <p:extLst>
              <p:ext uri="{D42A27DB-BD31-4B8C-83A1-F6EECF244321}">
                <p14:modId xmlns:p14="http://schemas.microsoft.com/office/powerpoint/2010/main" val="173611610"/>
              </p:ext>
            </p:extLst>
          </p:nvPr>
        </p:nvGraphicFramePr>
        <p:xfrm>
          <a:off x="323850" y="1228078"/>
          <a:ext cx="8496300" cy="3556907"/>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F3DCEAE4-3152-B2A7-798C-B3B36451D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3552" y="3480812"/>
            <a:ext cx="452898" cy="452898"/>
          </a:xfrm>
          <a:prstGeom prst="rect">
            <a:avLst/>
          </a:prstGeom>
        </p:spPr>
      </p:pic>
    </p:spTree>
    <p:extLst>
      <p:ext uri="{BB962C8B-B14F-4D97-AF65-F5344CB8AC3E}">
        <p14:creationId xmlns:p14="http://schemas.microsoft.com/office/powerpoint/2010/main" val="1438828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2250"/>
                                        <p:tgtEl>
                                          <p:spTgt spid="3">
                                            <p:graphicEl>
                                              <a:chart seriesIdx="0" categoryIdx="-4" bldStep="series"/>
                                            </p:graphicEl>
                                          </p:spTgt>
                                        </p:tgtEl>
                                      </p:cBhvr>
                                    </p:animEffect>
                                  </p:childTnLst>
                                </p:cTn>
                              </p:par>
                            </p:childTnLst>
                          </p:cTn>
                        </p:par>
                        <p:par>
                          <p:cTn id="8" fill="hold">
                            <p:stCondLst>
                              <p:cond delay="2250"/>
                            </p:stCondLst>
                            <p:childTnLst>
                              <p:par>
                                <p:cTn id="9" presetID="1" presetClass="entr" presetSubtype="0" fill="hold" grpId="0" nodeType="afterEffect">
                                  <p:stCondLst>
                                    <p:cond delay="0"/>
                                  </p:stCondLst>
                                  <p:childTnLst>
                                    <p:set>
                                      <p:cBhvr>
                                        <p:cTn id="10" dur="1" fill="hold">
                                          <p:stCondLst>
                                            <p:cond delay="499"/>
                                          </p:stCondLst>
                                        </p:cTn>
                                        <p:tgtEl>
                                          <p:spTgt spid="3">
                                            <p:graphicEl>
                                              <a:chart seriesIdx="1" categoryIdx="-4" bldStep="series"/>
                                            </p:graphicEl>
                                          </p:spTgt>
                                        </p:tgtEl>
                                        <p:attrNameLst>
                                          <p:attrName>style.visibility</p:attrName>
                                        </p:attrNameLst>
                                      </p:cBhvr>
                                      <p:to>
                                        <p:strVal val="visible"/>
                                      </p:to>
                                    </p:set>
                                  </p:childTnLst>
                                </p:cTn>
                              </p:par>
                            </p:childTnLst>
                          </p:cTn>
                        </p:par>
                        <p:par>
                          <p:cTn id="11" fill="hold">
                            <p:stCondLst>
                              <p:cond delay="2750"/>
                            </p:stCondLst>
                            <p:childTnLst>
                              <p:par>
                                <p:cTn id="12" presetID="1" presetClass="entr" presetSubtype="0" fill="hold" grpId="0" nodeType="afterEffect">
                                  <p:stCondLst>
                                    <p:cond delay="0"/>
                                  </p:stCondLst>
                                  <p:childTnLst>
                                    <p:set>
                                      <p:cBhvr>
                                        <p:cTn id="13" dur="1" fill="hold">
                                          <p:stCondLst>
                                            <p:cond delay="499"/>
                                          </p:stCondLst>
                                        </p:cTn>
                                        <p:tgtEl>
                                          <p:spTgt spid="3">
                                            <p:graphicEl>
                                              <a:chart seriesIdx="2" categoryIdx="-4" bldStep="series"/>
                                            </p:graphicEl>
                                          </p:spTgt>
                                        </p:tgtEl>
                                        <p:attrNameLst>
                                          <p:attrName>style.visibility</p:attrName>
                                        </p:attrNameLst>
                                      </p:cBhvr>
                                      <p:to>
                                        <p:strVal val="visible"/>
                                      </p:to>
                                    </p:set>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098C-BC6F-27BB-8814-0D050CC69BD3}"/>
              </a:ext>
            </a:extLst>
          </p:cNvPr>
          <p:cNvSpPr>
            <a:spLocks noGrp="1"/>
          </p:cNvSpPr>
          <p:nvPr>
            <p:ph type="title"/>
          </p:nvPr>
        </p:nvSpPr>
        <p:spPr>
          <a:xfrm>
            <a:off x="755576" y="153432"/>
            <a:ext cx="8209830" cy="561078"/>
          </a:xfrm>
        </p:spPr>
        <p:txBody>
          <a:bodyPr/>
          <a:lstStyle/>
          <a:p>
            <a:r>
              <a:rPr lang="en-US" dirty="0"/>
              <a:t>Relative earning for young adults with below upper secondary attainment are very low and declining</a:t>
            </a:r>
          </a:p>
        </p:txBody>
      </p:sp>
      <p:sp>
        <p:nvSpPr>
          <p:cNvPr id="4" name="Text Placeholder 3">
            <a:extLst>
              <a:ext uri="{FF2B5EF4-FFF2-40B4-BE49-F238E27FC236}">
                <a16:creationId xmlns:a16="http://schemas.microsoft.com/office/drawing/2014/main" id="{0868FAEA-E7FB-F674-B3F4-180E86762508}"/>
              </a:ext>
            </a:extLst>
          </p:cNvPr>
          <p:cNvSpPr>
            <a:spLocks noGrp="1"/>
          </p:cNvSpPr>
          <p:nvPr>
            <p:ph type="body" sz="quarter" idx="11"/>
          </p:nvPr>
        </p:nvSpPr>
        <p:spPr/>
        <p:txBody>
          <a:bodyPr/>
          <a:lstStyle/>
          <a:p>
            <a:r>
              <a:rPr lang="en-US"/>
              <a:t>Relative earnings of young adults, by level of educational attainment (2023)</a:t>
            </a:r>
          </a:p>
        </p:txBody>
      </p:sp>
      <p:sp>
        <p:nvSpPr>
          <p:cNvPr id="9" name="Text Placeholder 3">
            <a:extLst>
              <a:ext uri="{FF2B5EF4-FFF2-40B4-BE49-F238E27FC236}">
                <a16:creationId xmlns:a16="http://schemas.microsoft.com/office/drawing/2014/main" id="{0CDCE8D2-3EE0-84F6-0315-913396F4984E}"/>
              </a:ext>
            </a:extLst>
          </p:cNvPr>
          <p:cNvSpPr txBox="1">
            <a:spLocks/>
          </p:cNvSpPr>
          <p:nvPr/>
        </p:nvSpPr>
        <p:spPr>
          <a:xfrm>
            <a:off x="373743" y="1096084"/>
            <a:ext cx="8485414" cy="246229"/>
          </a:xfrm>
          <a:prstGeom prst="rect">
            <a:avLst/>
          </a:prstGeom>
        </p:spPr>
        <p:txBody>
          <a:bodyPr vert="horz" lIns="91440" tIns="45720" rIns="91440" bIns="45720"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n-US" sz="1000" b="0"/>
              <a:t>Earnings of adults with upper secondary attainment = 100; 25-34 year-olds</a:t>
            </a:r>
          </a:p>
        </p:txBody>
      </p:sp>
      <p:graphicFrame>
        <p:nvGraphicFramePr>
          <p:cNvPr id="3" name="Chart 2">
            <a:extLst>
              <a:ext uri="{FF2B5EF4-FFF2-40B4-BE49-F238E27FC236}">
                <a16:creationId xmlns:a16="http://schemas.microsoft.com/office/drawing/2014/main" id="{E4BF3D9D-9FFE-3D43-6D36-28C38530B306}"/>
              </a:ext>
            </a:extLst>
          </p:cNvPr>
          <p:cNvGraphicFramePr>
            <a:graphicFrameLocks/>
          </p:cNvGraphicFramePr>
          <p:nvPr>
            <p:extLst>
              <p:ext uri="{D42A27DB-BD31-4B8C-83A1-F6EECF244321}">
                <p14:modId xmlns:p14="http://schemas.microsoft.com/office/powerpoint/2010/main" val="151674677"/>
              </p:ext>
            </p:extLst>
          </p:nvPr>
        </p:nvGraphicFramePr>
        <p:xfrm>
          <a:off x="190500" y="1219199"/>
          <a:ext cx="8325363" cy="3510741"/>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F58E89AE-778F-1951-ABBF-12DCB6E0DD8F}"/>
              </a:ext>
            </a:extLst>
          </p:cNvPr>
          <p:cNvCxnSpPr>
            <a:cxnSpLocks/>
          </p:cNvCxnSpPr>
          <p:nvPr/>
        </p:nvCxnSpPr>
        <p:spPr>
          <a:xfrm>
            <a:off x="586573" y="2982268"/>
            <a:ext cx="7809281" cy="0"/>
          </a:xfrm>
          <a:prstGeom prst="line">
            <a:avLst/>
          </a:prstGeom>
          <a:ln w="25400">
            <a:prstDash val="dash"/>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69C375FE-A22E-9610-2046-573522302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405" y="3471403"/>
            <a:ext cx="452898" cy="452898"/>
          </a:xfrm>
          <a:prstGeom prst="rect">
            <a:avLst/>
          </a:prstGeom>
        </p:spPr>
      </p:pic>
    </p:spTree>
    <p:extLst>
      <p:ext uri="{BB962C8B-B14F-4D97-AF65-F5344CB8AC3E}">
        <p14:creationId xmlns:p14="http://schemas.microsoft.com/office/powerpoint/2010/main" val="181951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3FDD-8912-25E9-3F91-73FE5509A8CD}"/>
              </a:ext>
            </a:extLst>
          </p:cNvPr>
          <p:cNvSpPr>
            <a:spLocks noGrp="1"/>
          </p:cNvSpPr>
          <p:nvPr>
            <p:ph type="title"/>
          </p:nvPr>
        </p:nvSpPr>
        <p:spPr>
          <a:xfrm>
            <a:off x="755575" y="153432"/>
            <a:ext cx="7845499" cy="561078"/>
          </a:xfrm>
        </p:spPr>
        <p:txBody>
          <a:bodyPr/>
          <a:lstStyle/>
          <a:p>
            <a:r>
              <a:rPr lang="en-US" dirty="0"/>
              <a:t>NEET rates among young men have been increasing</a:t>
            </a:r>
          </a:p>
        </p:txBody>
      </p:sp>
      <p:sp>
        <p:nvSpPr>
          <p:cNvPr id="4" name="Text Placeholder 3">
            <a:extLst>
              <a:ext uri="{FF2B5EF4-FFF2-40B4-BE49-F238E27FC236}">
                <a16:creationId xmlns:a16="http://schemas.microsoft.com/office/drawing/2014/main" id="{DFF5E398-5C91-73E1-BF5D-A5B47CA593F2}"/>
              </a:ext>
            </a:extLst>
          </p:cNvPr>
          <p:cNvSpPr>
            <a:spLocks noGrp="1"/>
          </p:cNvSpPr>
          <p:nvPr>
            <p:ph type="body" sz="quarter" idx="11"/>
          </p:nvPr>
        </p:nvSpPr>
        <p:spPr/>
        <p:txBody>
          <a:bodyPr/>
          <a:lstStyle/>
          <a:p>
            <a:r>
              <a:rPr lang="en-US"/>
              <a:t>Trends in the share of 18-24 year-old NEET men (2019 and 2024)</a:t>
            </a:r>
          </a:p>
        </p:txBody>
      </p:sp>
      <p:graphicFrame>
        <p:nvGraphicFramePr>
          <p:cNvPr id="6" name="Chart 5">
            <a:extLst>
              <a:ext uri="{FF2B5EF4-FFF2-40B4-BE49-F238E27FC236}">
                <a16:creationId xmlns:a16="http://schemas.microsoft.com/office/drawing/2014/main" id="{3B1C14A3-1FFF-4389-BFDF-ACB74A612E7F}"/>
              </a:ext>
            </a:extLst>
          </p:cNvPr>
          <p:cNvGraphicFramePr>
            <a:graphicFrameLocks/>
          </p:cNvGraphicFramePr>
          <p:nvPr/>
        </p:nvGraphicFramePr>
        <p:xfrm>
          <a:off x="302150" y="1219199"/>
          <a:ext cx="8364772"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E61A192D-AD4B-72AC-0F56-578A85306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242" y="3680607"/>
            <a:ext cx="452898" cy="452898"/>
          </a:xfrm>
          <a:prstGeom prst="rect">
            <a:avLst/>
          </a:prstGeom>
        </p:spPr>
      </p:pic>
    </p:spTree>
    <p:extLst>
      <p:ext uri="{BB962C8B-B14F-4D97-AF65-F5344CB8AC3E}">
        <p14:creationId xmlns:p14="http://schemas.microsoft.com/office/powerpoint/2010/main" val="1677403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554C45-CD0C-625B-B1B2-C19CD30B9B49}"/>
              </a:ext>
            </a:extLst>
          </p:cNvPr>
          <p:cNvSpPr>
            <a:spLocks noGrp="1"/>
          </p:cNvSpPr>
          <p:nvPr>
            <p:ph type="body" sz="quarter" idx="14"/>
          </p:nvPr>
        </p:nvSpPr>
        <p:spPr/>
        <p:txBody>
          <a:bodyPr/>
          <a:lstStyle/>
          <a:p>
            <a:r>
              <a:rPr lang="en-GB" dirty="0"/>
              <a:t>Who pays for tertiary education?</a:t>
            </a:r>
          </a:p>
        </p:txBody>
      </p:sp>
      <p:sp>
        <p:nvSpPr>
          <p:cNvPr id="7" name="Text Placeholder 6">
            <a:extLst>
              <a:ext uri="{FF2B5EF4-FFF2-40B4-BE49-F238E27FC236}">
                <a16:creationId xmlns:a16="http://schemas.microsoft.com/office/drawing/2014/main" id="{F3A83AF6-C97E-2B85-7CDF-E46FF776A54B}"/>
              </a:ext>
            </a:extLst>
          </p:cNvPr>
          <p:cNvSpPr>
            <a:spLocks noGrp="1"/>
          </p:cNvSpPr>
          <p:nvPr>
            <p:ph type="body" sz="quarter" idx="15"/>
          </p:nvPr>
        </p:nvSpPr>
        <p:spPr>
          <a:xfrm>
            <a:off x="4045527" y="1711846"/>
            <a:ext cx="1004455" cy="460386"/>
          </a:xfrm>
        </p:spPr>
        <p:txBody>
          <a:bodyPr/>
          <a:lstStyle/>
          <a:p>
            <a:endParaRPr lang="en-GB" dirty="0"/>
          </a:p>
          <a:p>
            <a:endParaRPr lang="en-GB" dirty="0"/>
          </a:p>
        </p:txBody>
      </p:sp>
    </p:spTree>
    <p:extLst>
      <p:ext uri="{BB962C8B-B14F-4D97-AF65-F5344CB8AC3E}">
        <p14:creationId xmlns:p14="http://schemas.microsoft.com/office/powerpoint/2010/main" val="1404037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C3D1-2FC9-BBFE-30B7-93E35AABBBBE}"/>
              </a:ext>
            </a:extLst>
          </p:cNvPr>
          <p:cNvSpPr>
            <a:spLocks noGrp="1"/>
          </p:cNvSpPr>
          <p:nvPr>
            <p:ph type="title"/>
          </p:nvPr>
        </p:nvSpPr>
        <p:spPr/>
        <p:txBody>
          <a:bodyPr/>
          <a:lstStyle/>
          <a:p>
            <a:r>
              <a:rPr lang="en-US"/>
              <a:t>Split between public and private funding in tertiary education</a:t>
            </a:r>
          </a:p>
        </p:txBody>
      </p:sp>
      <p:sp>
        <p:nvSpPr>
          <p:cNvPr id="4" name="Text Placeholder 3">
            <a:extLst>
              <a:ext uri="{FF2B5EF4-FFF2-40B4-BE49-F238E27FC236}">
                <a16:creationId xmlns:a16="http://schemas.microsoft.com/office/drawing/2014/main" id="{23BCD05D-3A7C-FCE0-AC49-7336F24DF9DB}"/>
              </a:ext>
            </a:extLst>
          </p:cNvPr>
          <p:cNvSpPr>
            <a:spLocks noGrp="1"/>
          </p:cNvSpPr>
          <p:nvPr>
            <p:ph type="body" sz="quarter" idx="11"/>
          </p:nvPr>
        </p:nvSpPr>
        <p:spPr>
          <a:xfrm>
            <a:off x="190500" y="853575"/>
            <a:ext cx="8851900" cy="480131"/>
          </a:xfrm>
        </p:spPr>
        <p:txBody>
          <a:bodyPr/>
          <a:lstStyle/>
          <a:p>
            <a:r>
              <a:rPr lang="en-US"/>
              <a:t>Trends in the share of expenditure coming from government sources in bachelor’s, master’s and doctoral or equivalent </a:t>
            </a:r>
            <a:r>
              <a:rPr lang="en-US" err="1"/>
              <a:t>programmes</a:t>
            </a:r>
            <a:r>
              <a:rPr lang="en-US"/>
              <a:t> (2015 and 2022)</a:t>
            </a:r>
          </a:p>
        </p:txBody>
      </p:sp>
      <p:graphicFrame>
        <p:nvGraphicFramePr>
          <p:cNvPr id="6" name="Chart 5">
            <a:extLst>
              <a:ext uri="{FF2B5EF4-FFF2-40B4-BE49-F238E27FC236}">
                <a16:creationId xmlns:a16="http://schemas.microsoft.com/office/drawing/2014/main" id="{6DE80D53-F10F-4696-8EEE-38F5C70B4A95}"/>
              </a:ext>
            </a:extLst>
          </p:cNvPr>
          <p:cNvGraphicFramePr>
            <a:graphicFrameLocks/>
          </p:cNvGraphicFramePr>
          <p:nvPr>
            <p:extLst>
              <p:ext uri="{D42A27DB-BD31-4B8C-83A1-F6EECF244321}">
                <p14:modId xmlns:p14="http://schemas.microsoft.com/office/powerpoint/2010/main" val="3175157841"/>
              </p:ext>
            </p:extLst>
          </p:nvPr>
        </p:nvGraphicFramePr>
        <p:xfrm>
          <a:off x="245034" y="1219200"/>
          <a:ext cx="8564283"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0A71E1D6-9631-1A34-BF08-E662B18690A5}"/>
              </a:ext>
            </a:extLst>
          </p:cNvPr>
          <p:cNvPicPr>
            <a:picLocks noChangeAspect="1"/>
          </p:cNvPicPr>
          <p:nvPr/>
        </p:nvPicPr>
        <p:blipFill>
          <a:blip r:embed="rId3"/>
          <a:stretch>
            <a:fillRect/>
          </a:stretch>
        </p:blipFill>
        <p:spPr>
          <a:xfrm>
            <a:off x="673182" y="1353058"/>
            <a:ext cx="365792" cy="280440"/>
          </a:xfrm>
          <a:prstGeom prst="rect">
            <a:avLst/>
          </a:prstGeom>
        </p:spPr>
      </p:pic>
      <p:pic>
        <p:nvPicPr>
          <p:cNvPr id="5" name="Picture 4">
            <a:extLst>
              <a:ext uri="{FF2B5EF4-FFF2-40B4-BE49-F238E27FC236}">
                <a16:creationId xmlns:a16="http://schemas.microsoft.com/office/drawing/2014/main" id="{7079ED90-CBCF-4172-AEAD-10F3CFE45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236" y="3512753"/>
            <a:ext cx="452898" cy="452898"/>
          </a:xfrm>
          <a:prstGeom prst="rect">
            <a:avLst/>
          </a:prstGeom>
        </p:spPr>
      </p:pic>
    </p:spTree>
    <p:extLst>
      <p:ext uri="{BB962C8B-B14F-4D97-AF65-F5344CB8AC3E}">
        <p14:creationId xmlns:p14="http://schemas.microsoft.com/office/powerpoint/2010/main" val="5127303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22A2-6387-B9A3-28D6-3B2C200651D6}"/>
              </a:ext>
            </a:extLst>
          </p:cNvPr>
          <p:cNvSpPr>
            <a:spLocks noGrp="1"/>
          </p:cNvSpPr>
          <p:nvPr>
            <p:ph type="title"/>
          </p:nvPr>
        </p:nvSpPr>
        <p:spPr/>
        <p:txBody>
          <a:bodyPr/>
          <a:lstStyle/>
          <a:p>
            <a:r>
              <a:rPr lang="en-US" dirty="0"/>
              <a:t>High tuition fees for master’s </a:t>
            </a:r>
            <a:r>
              <a:rPr lang="en-US" dirty="0" err="1"/>
              <a:t>programmes</a:t>
            </a:r>
            <a:endParaRPr lang="en-US" dirty="0"/>
          </a:p>
        </p:txBody>
      </p:sp>
      <p:sp>
        <p:nvSpPr>
          <p:cNvPr id="4" name="Text Placeholder 3">
            <a:extLst>
              <a:ext uri="{FF2B5EF4-FFF2-40B4-BE49-F238E27FC236}">
                <a16:creationId xmlns:a16="http://schemas.microsoft.com/office/drawing/2014/main" id="{6B46D0B5-C60D-8331-6FB3-BB8AB4452F36}"/>
              </a:ext>
            </a:extLst>
          </p:cNvPr>
          <p:cNvSpPr>
            <a:spLocks noGrp="1"/>
          </p:cNvSpPr>
          <p:nvPr>
            <p:ph type="body" sz="quarter" idx="11"/>
          </p:nvPr>
        </p:nvSpPr>
        <p:spPr>
          <a:xfrm>
            <a:off x="190500" y="853575"/>
            <a:ext cx="8851900" cy="480131"/>
          </a:xfrm>
        </p:spPr>
        <p:txBody>
          <a:bodyPr/>
          <a:lstStyle/>
          <a:p>
            <a:r>
              <a:rPr lang="en-US"/>
              <a:t>Annual average tuition fees charged to national students for master's or equivalent programmes, by type of institution (2022/23)</a:t>
            </a:r>
          </a:p>
        </p:txBody>
      </p:sp>
      <p:graphicFrame>
        <p:nvGraphicFramePr>
          <p:cNvPr id="6" name="Chart 5">
            <a:extLst>
              <a:ext uri="{FF2B5EF4-FFF2-40B4-BE49-F238E27FC236}">
                <a16:creationId xmlns:a16="http://schemas.microsoft.com/office/drawing/2014/main" id="{A743FCD4-1076-4808-8701-1BC5F40913DD}"/>
              </a:ext>
            </a:extLst>
          </p:cNvPr>
          <p:cNvGraphicFramePr>
            <a:graphicFrameLocks/>
          </p:cNvGraphicFramePr>
          <p:nvPr>
            <p:extLst>
              <p:ext uri="{D42A27DB-BD31-4B8C-83A1-F6EECF244321}">
                <p14:modId xmlns:p14="http://schemas.microsoft.com/office/powerpoint/2010/main" val="3929540208"/>
              </p:ext>
            </p:extLst>
          </p:nvPr>
        </p:nvGraphicFramePr>
        <p:xfrm>
          <a:off x="246325" y="1280387"/>
          <a:ext cx="8651351" cy="372988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F8C3D42-1DC4-6302-5642-6F4734E83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99" y="2975520"/>
            <a:ext cx="452898" cy="452898"/>
          </a:xfrm>
          <a:prstGeom prst="rect">
            <a:avLst/>
          </a:prstGeom>
        </p:spPr>
      </p:pic>
    </p:spTree>
    <p:extLst>
      <p:ext uri="{BB962C8B-B14F-4D97-AF65-F5344CB8AC3E}">
        <p14:creationId xmlns:p14="http://schemas.microsoft.com/office/powerpoint/2010/main" val="27587428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4EC3-D4B0-DD3B-781F-380434BAF2A6}"/>
              </a:ext>
            </a:extLst>
          </p:cNvPr>
          <p:cNvSpPr>
            <a:spLocks noGrp="1"/>
          </p:cNvSpPr>
          <p:nvPr>
            <p:ph type="title"/>
          </p:nvPr>
        </p:nvSpPr>
        <p:spPr>
          <a:xfrm>
            <a:off x="755576" y="153432"/>
            <a:ext cx="8128932" cy="561078"/>
          </a:xfrm>
        </p:spPr>
        <p:txBody>
          <a:bodyPr/>
          <a:lstStyle/>
          <a:p>
            <a:r>
              <a:rPr lang="en-US"/>
              <a:t>Countries with higher tuition fees often provide more financial support</a:t>
            </a:r>
          </a:p>
        </p:txBody>
      </p:sp>
      <p:sp>
        <p:nvSpPr>
          <p:cNvPr id="4" name="Text Placeholder 3">
            <a:extLst>
              <a:ext uri="{FF2B5EF4-FFF2-40B4-BE49-F238E27FC236}">
                <a16:creationId xmlns:a16="http://schemas.microsoft.com/office/drawing/2014/main" id="{1498D2CC-DDA4-B7CA-285E-0BCA8A414D48}"/>
              </a:ext>
            </a:extLst>
          </p:cNvPr>
          <p:cNvSpPr>
            <a:spLocks noGrp="1"/>
          </p:cNvSpPr>
          <p:nvPr>
            <p:ph type="body" sz="quarter" idx="11"/>
          </p:nvPr>
        </p:nvSpPr>
        <p:spPr>
          <a:xfrm>
            <a:off x="190500" y="853575"/>
            <a:ext cx="8851900" cy="480131"/>
          </a:xfrm>
        </p:spPr>
        <p:txBody>
          <a:bodyPr/>
          <a:lstStyle/>
          <a:p>
            <a:r>
              <a:rPr lang="en-US"/>
              <a:t>Annual average tuition fees charged by public institutions to national students enrolled in bachelor's programmes and share of national students benefiting from direct public financial support (2022/23)</a:t>
            </a:r>
          </a:p>
        </p:txBody>
      </p:sp>
      <p:graphicFrame>
        <p:nvGraphicFramePr>
          <p:cNvPr id="6" name="Chart 5">
            <a:extLst>
              <a:ext uri="{FF2B5EF4-FFF2-40B4-BE49-F238E27FC236}">
                <a16:creationId xmlns:a16="http://schemas.microsoft.com/office/drawing/2014/main" id="{1E861873-32C3-4C93-9D35-B05CC72EB9C6}"/>
              </a:ext>
            </a:extLst>
          </p:cNvPr>
          <p:cNvGraphicFramePr>
            <a:graphicFrameLocks/>
          </p:cNvGraphicFramePr>
          <p:nvPr>
            <p:extLst>
              <p:ext uri="{D42A27DB-BD31-4B8C-83A1-F6EECF244321}">
                <p14:modId xmlns:p14="http://schemas.microsoft.com/office/powerpoint/2010/main" val="1191760899"/>
              </p:ext>
            </p:extLst>
          </p:nvPr>
        </p:nvGraphicFramePr>
        <p:xfrm>
          <a:off x="360680" y="1173718"/>
          <a:ext cx="818261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142FFFE-C6D0-AD8A-9739-4FDD8364E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804" y="1549599"/>
            <a:ext cx="452898" cy="452898"/>
          </a:xfrm>
          <a:prstGeom prst="rect">
            <a:avLst/>
          </a:prstGeom>
        </p:spPr>
      </p:pic>
    </p:spTree>
    <p:extLst>
      <p:ext uri="{BB962C8B-B14F-4D97-AF65-F5344CB8AC3E}">
        <p14:creationId xmlns:p14="http://schemas.microsoft.com/office/powerpoint/2010/main" val="30409060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D782-4E8F-ADA1-582C-C93DDBC2210D}"/>
            </a:ext>
          </a:extLst>
        </p:cNvPr>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BEE726EB-EE9D-7EDA-B38B-84DD495626D4}"/>
              </a:ext>
            </a:extLst>
          </p:cNvPr>
          <p:cNvGraphicFramePr>
            <a:graphicFrameLocks/>
          </p:cNvGraphicFramePr>
          <p:nvPr/>
        </p:nvGraphicFramePr>
        <p:xfrm>
          <a:off x="264130" y="1338241"/>
          <a:ext cx="8466408" cy="34253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3D0725D-9156-A998-B4E2-B8B1ED5D7461}"/>
              </a:ext>
            </a:extLst>
          </p:cNvPr>
          <p:cNvSpPr>
            <a:spLocks noGrp="1"/>
          </p:cNvSpPr>
          <p:nvPr>
            <p:ph type="title"/>
          </p:nvPr>
        </p:nvSpPr>
        <p:spPr>
          <a:xfrm>
            <a:off x="755575" y="153432"/>
            <a:ext cx="7924297" cy="561078"/>
          </a:xfrm>
        </p:spPr>
        <p:txBody>
          <a:bodyPr/>
          <a:lstStyle/>
          <a:p>
            <a:r>
              <a:rPr lang="en-US"/>
              <a:t>Expenditure per student is high in the UK, especially at tertiary level</a:t>
            </a:r>
          </a:p>
        </p:txBody>
      </p:sp>
      <p:sp>
        <p:nvSpPr>
          <p:cNvPr id="4" name="Text Placeholder 3">
            <a:extLst>
              <a:ext uri="{FF2B5EF4-FFF2-40B4-BE49-F238E27FC236}">
                <a16:creationId xmlns:a16="http://schemas.microsoft.com/office/drawing/2014/main" id="{F3D16DAF-14E5-E8B8-44E2-D01447B1A6C4}"/>
              </a:ext>
            </a:extLst>
          </p:cNvPr>
          <p:cNvSpPr>
            <a:spLocks noGrp="1"/>
          </p:cNvSpPr>
          <p:nvPr>
            <p:ph type="body" sz="quarter" idx="11"/>
          </p:nvPr>
        </p:nvSpPr>
        <p:spPr/>
        <p:txBody>
          <a:bodyPr/>
          <a:lstStyle/>
          <a:p>
            <a:r>
              <a:rPr lang="en-US"/>
              <a:t>Total expenditure per full-time equivalent student (including R&amp;D), tertiary level (2022) </a:t>
            </a:r>
          </a:p>
        </p:txBody>
      </p:sp>
      <p:pic>
        <p:nvPicPr>
          <p:cNvPr id="7" name="Picture 6">
            <a:extLst>
              <a:ext uri="{FF2B5EF4-FFF2-40B4-BE49-F238E27FC236}">
                <a16:creationId xmlns:a16="http://schemas.microsoft.com/office/drawing/2014/main" id="{CED6DEEB-A72F-7A80-7E8F-C9C5B007B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37" y="3249405"/>
            <a:ext cx="452898" cy="452898"/>
          </a:xfrm>
          <a:prstGeom prst="rect">
            <a:avLst/>
          </a:prstGeom>
        </p:spPr>
      </p:pic>
      <p:sp>
        <p:nvSpPr>
          <p:cNvPr id="9" name="TextBox 8">
            <a:extLst>
              <a:ext uri="{FF2B5EF4-FFF2-40B4-BE49-F238E27FC236}">
                <a16:creationId xmlns:a16="http://schemas.microsoft.com/office/drawing/2014/main" id="{72E967AE-5270-7A25-1995-335F30C4A233}"/>
              </a:ext>
            </a:extLst>
          </p:cNvPr>
          <p:cNvSpPr txBox="1"/>
          <p:nvPr/>
        </p:nvSpPr>
        <p:spPr>
          <a:xfrm>
            <a:off x="290837" y="1116467"/>
            <a:ext cx="1333500" cy="553998"/>
          </a:xfrm>
          <a:prstGeom prst="rect">
            <a:avLst/>
          </a:prstGeom>
          <a:noFill/>
        </p:spPr>
        <p:txBody>
          <a:bodyPr wrap="square" rtlCol="0">
            <a:spAutoFit/>
          </a:bodyPr>
          <a:lstStyle/>
          <a:p>
            <a:pPr rtl="0">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USD converted</a:t>
            </a:r>
          </a:p>
          <a:p>
            <a:pPr rtl="0">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using PPPs</a:t>
            </a:r>
          </a:p>
          <a:p>
            <a:endParaRPr lang="en-US" sz="1000"/>
          </a:p>
        </p:txBody>
      </p:sp>
      <p:sp>
        <p:nvSpPr>
          <p:cNvPr id="10" name="xlamTextsS2P1">
            <a:extLst>
              <a:ext uri="{FF2B5EF4-FFF2-40B4-BE49-F238E27FC236}">
                <a16:creationId xmlns:a16="http://schemas.microsoft.com/office/drawing/2014/main" id="{6DD6D70B-75D5-F09E-B991-CD24E1D70846}"/>
              </a:ext>
            </a:extLst>
          </p:cNvPr>
          <p:cNvSpPr txBox="1"/>
          <p:nvPr/>
        </p:nvSpPr>
        <p:spPr>
          <a:xfrm>
            <a:off x="728292" y="1457174"/>
            <a:ext cx="409728" cy="138499"/>
          </a:xfrm>
          <a:prstGeom prst="rect">
            <a:avLst/>
          </a:prstGeom>
        </p:spPr>
        <p:txBody>
          <a:bodyPr vert="horz" wrap="none" lIns="0" t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900">
                <a:solidFill>
                  <a:srgbClr val="000101"/>
                </a:solidFill>
                <a:latin typeface="Calibri" panose="020F0502020204030204" pitchFamily="34" charset="0"/>
              </a:rPr>
              <a:t>60,979</a:t>
            </a:r>
          </a:p>
        </p:txBody>
      </p:sp>
    </p:spTree>
    <p:extLst>
      <p:ext uri="{BB962C8B-B14F-4D97-AF65-F5344CB8AC3E}">
        <p14:creationId xmlns:p14="http://schemas.microsoft.com/office/powerpoint/2010/main" val="2595572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8EDFE-4571-2071-3AFA-8E91F6C1C5A4}"/>
              </a:ext>
            </a:extLst>
          </p:cNvPr>
          <p:cNvSpPr>
            <a:spLocks noGrp="1"/>
          </p:cNvSpPr>
          <p:nvPr>
            <p:ph type="body" sz="quarter" idx="14"/>
          </p:nvPr>
        </p:nvSpPr>
        <p:spPr/>
        <p:txBody>
          <a:bodyPr/>
          <a:lstStyle/>
          <a:p>
            <a:r>
              <a:rPr lang="en-GB" dirty="0"/>
              <a:t>Education pays</a:t>
            </a:r>
          </a:p>
        </p:txBody>
      </p:sp>
    </p:spTree>
    <p:extLst>
      <p:ext uri="{BB962C8B-B14F-4D97-AF65-F5344CB8AC3E}">
        <p14:creationId xmlns:p14="http://schemas.microsoft.com/office/powerpoint/2010/main" val="23339909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F3805-F29F-0760-F585-F6633F059C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0A672CB-5C2F-F803-01F9-05F38E76BD34}"/>
              </a:ext>
            </a:extLst>
          </p:cNvPr>
          <p:cNvSpPr>
            <a:spLocks noGrp="1"/>
          </p:cNvSpPr>
          <p:nvPr>
            <p:ph type="body" sz="quarter" idx="14"/>
          </p:nvPr>
        </p:nvSpPr>
        <p:spPr/>
        <p:txBody>
          <a:bodyPr/>
          <a:lstStyle/>
          <a:p>
            <a:r>
              <a:rPr lang="en-GB"/>
              <a:t>Equality of educational opportunity</a:t>
            </a:r>
          </a:p>
        </p:txBody>
      </p:sp>
    </p:spTree>
    <p:extLst>
      <p:ext uri="{BB962C8B-B14F-4D97-AF65-F5344CB8AC3E}">
        <p14:creationId xmlns:p14="http://schemas.microsoft.com/office/powerpoint/2010/main" val="31654287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E015A-E37F-B420-ADAF-95AF80F36357}"/>
              </a:ext>
            </a:extLst>
          </p:cNvPr>
          <p:cNvSpPr>
            <a:spLocks noGrp="1"/>
          </p:cNvSpPr>
          <p:nvPr>
            <p:ph type="title"/>
          </p:nvPr>
        </p:nvSpPr>
        <p:spPr>
          <a:xfrm>
            <a:off x="755576" y="153432"/>
            <a:ext cx="8286824" cy="561078"/>
          </a:xfrm>
        </p:spPr>
        <p:txBody>
          <a:bodyPr/>
          <a:lstStyle/>
          <a:p>
            <a:r>
              <a:rPr lang="en-US" dirty="0"/>
              <a:t>Access to tertiary education is more equitable in the UK than elsewhere</a:t>
            </a:r>
          </a:p>
        </p:txBody>
      </p:sp>
      <p:sp>
        <p:nvSpPr>
          <p:cNvPr id="4" name="Text Placeholder 3">
            <a:extLst>
              <a:ext uri="{FF2B5EF4-FFF2-40B4-BE49-F238E27FC236}">
                <a16:creationId xmlns:a16="http://schemas.microsoft.com/office/drawing/2014/main" id="{7B7AE224-EF8B-D6E5-C8CA-0A603FB70A3C}"/>
              </a:ext>
            </a:extLst>
          </p:cNvPr>
          <p:cNvSpPr>
            <a:spLocks noGrp="1"/>
          </p:cNvSpPr>
          <p:nvPr>
            <p:ph type="body" sz="quarter" idx="11"/>
          </p:nvPr>
        </p:nvSpPr>
        <p:spPr/>
        <p:txBody>
          <a:bodyPr/>
          <a:lstStyle/>
          <a:p>
            <a:r>
              <a:rPr lang="en-US" dirty="0"/>
              <a:t>Share of 25-34 year-olds with tertiary education, by parental educational attainment (2023)</a:t>
            </a:r>
          </a:p>
        </p:txBody>
      </p:sp>
      <p:graphicFrame>
        <p:nvGraphicFramePr>
          <p:cNvPr id="3" name="Chart 2">
            <a:extLst>
              <a:ext uri="{FF2B5EF4-FFF2-40B4-BE49-F238E27FC236}">
                <a16:creationId xmlns:a16="http://schemas.microsoft.com/office/drawing/2014/main" id="{AF92CAA8-41FE-F0F6-8ABE-FC259A673FB6}"/>
              </a:ext>
            </a:extLst>
          </p:cNvPr>
          <p:cNvGraphicFramePr>
            <a:graphicFrameLocks/>
          </p:cNvGraphicFramePr>
          <p:nvPr>
            <p:extLst>
              <p:ext uri="{D42A27DB-BD31-4B8C-83A1-F6EECF244321}">
                <p14:modId xmlns:p14="http://schemas.microsoft.com/office/powerpoint/2010/main" val="8269681"/>
              </p:ext>
            </p:extLst>
          </p:nvPr>
        </p:nvGraphicFramePr>
        <p:xfrm>
          <a:off x="1" y="1139807"/>
          <a:ext cx="8857488" cy="400369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1D28D040-747B-2BE7-7984-F435E293B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4609" y="3064134"/>
            <a:ext cx="452898" cy="452898"/>
          </a:xfrm>
          <a:prstGeom prst="rect">
            <a:avLst/>
          </a:prstGeom>
        </p:spPr>
      </p:pic>
    </p:spTree>
    <p:extLst>
      <p:ext uri="{BB962C8B-B14F-4D97-AF65-F5344CB8AC3E}">
        <p14:creationId xmlns:p14="http://schemas.microsoft.com/office/powerpoint/2010/main" val="14345142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D18E37-D629-8527-B85D-D0BD60ABCD22}"/>
              </a:ext>
            </a:extLst>
          </p:cNvPr>
          <p:cNvSpPr>
            <a:spLocks noGrp="1"/>
          </p:cNvSpPr>
          <p:nvPr>
            <p:ph type="body" sz="quarter" idx="14"/>
          </p:nvPr>
        </p:nvSpPr>
        <p:spPr/>
        <p:txBody>
          <a:bodyPr/>
          <a:lstStyle/>
          <a:p>
            <a:r>
              <a:rPr lang="en-GB"/>
              <a:t>Completion of tertiary programmes</a:t>
            </a:r>
            <a:endParaRPr lang="en-US"/>
          </a:p>
        </p:txBody>
      </p:sp>
    </p:spTree>
    <p:extLst>
      <p:ext uri="{BB962C8B-B14F-4D97-AF65-F5344CB8AC3E}">
        <p14:creationId xmlns:p14="http://schemas.microsoft.com/office/powerpoint/2010/main" val="1668574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F3D1-D1FC-28D2-1E05-E9BDF89C8A4F}"/>
              </a:ext>
            </a:extLst>
          </p:cNvPr>
          <p:cNvSpPr>
            <a:spLocks noGrp="1"/>
          </p:cNvSpPr>
          <p:nvPr>
            <p:ph type="title"/>
          </p:nvPr>
        </p:nvSpPr>
        <p:spPr>
          <a:xfrm>
            <a:off x="755575" y="153432"/>
            <a:ext cx="7782943" cy="561078"/>
          </a:xfrm>
        </p:spPr>
        <p:txBody>
          <a:bodyPr/>
          <a:lstStyle/>
          <a:p>
            <a:r>
              <a:rPr lang="en-US" dirty="0"/>
              <a:t>Comparatively good completion rates</a:t>
            </a:r>
          </a:p>
        </p:txBody>
      </p:sp>
      <p:sp>
        <p:nvSpPr>
          <p:cNvPr id="4" name="Text Placeholder 3">
            <a:extLst>
              <a:ext uri="{FF2B5EF4-FFF2-40B4-BE49-F238E27FC236}">
                <a16:creationId xmlns:a16="http://schemas.microsoft.com/office/drawing/2014/main" id="{E2964411-120A-15C0-3ED1-7B1C8F00C8EE}"/>
              </a:ext>
            </a:extLst>
          </p:cNvPr>
          <p:cNvSpPr>
            <a:spLocks noGrp="1"/>
          </p:cNvSpPr>
          <p:nvPr>
            <p:ph type="body" sz="quarter" idx="11"/>
          </p:nvPr>
        </p:nvSpPr>
        <p:spPr/>
        <p:txBody>
          <a:bodyPr/>
          <a:lstStyle/>
          <a:p>
            <a:r>
              <a:rPr lang="en-US"/>
              <a:t>Completion rates of new entrants to bachelor's programmes, by timeframe (2023) </a:t>
            </a:r>
          </a:p>
        </p:txBody>
      </p:sp>
      <p:graphicFrame>
        <p:nvGraphicFramePr>
          <p:cNvPr id="6" name="Chart 5">
            <a:extLst>
              <a:ext uri="{FF2B5EF4-FFF2-40B4-BE49-F238E27FC236}">
                <a16:creationId xmlns:a16="http://schemas.microsoft.com/office/drawing/2014/main" id="{D04F303F-07CF-44C2-B5D4-E6C78ACFAC24}"/>
              </a:ext>
            </a:extLst>
          </p:cNvPr>
          <p:cNvGraphicFramePr>
            <a:graphicFrameLocks/>
          </p:cNvGraphicFramePr>
          <p:nvPr/>
        </p:nvGraphicFramePr>
        <p:xfrm>
          <a:off x="190499" y="1219200"/>
          <a:ext cx="885190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62CBB85-1B72-B83A-5DC6-3A9120179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48" y="3206383"/>
            <a:ext cx="452898" cy="452898"/>
          </a:xfrm>
          <a:prstGeom prst="rect">
            <a:avLst/>
          </a:prstGeom>
        </p:spPr>
      </p:pic>
    </p:spTree>
    <p:extLst>
      <p:ext uri="{BB962C8B-B14F-4D97-AF65-F5344CB8AC3E}">
        <p14:creationId xmlns:p14="http://schemas.microsoft.com/office/powerpoint/2010/main" val="2130908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0B9E64-64A7-A135-0696-CCBA2653F14B}"/>
              </a:ext>
            </a:extLst>
          </p:cNvPr>
          <p:cNvSpPr>
            <a:spLocks noGrp="1"/>
          </p:cNvSpPr>
          <p:nvPr>
            <p:ph type="body" sz="quarter" idx="14"/>
          </p:nvPr>
        </p:nvSpPr>
        <p:spPr/>
        <p:txBody>
          <a:bodyPr/>
          <a:lstStyle/>
          <a:p>
            <a:r>
              <a:rPr lang="en-GB"/>
              <a:t>International student mobility</a:t>
            </a:r>
          </a:p>
        </p:txBody>
      </p:sp>
    </p:spTree>
    <p:extLst>
      <p:ext uri="{BB962C8B-B14F-4D97-AF65-F5344CB8AC3E}">
        <p14:creationId xmlns:p14="http://schemas.microsoft.com/office/powerpoint/2010/main" val="26893216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3558-AE25-439F-1D9C-530603F9A93B}"/>
              </a:ext>
            </a:extLst>
          </p:cNvPr>
          <p:cNvSpPr>
            <a:spLocks noGrp="1"/>
          </p:cNvSpPr>
          <p:nvPr>
            <p:ph type="title"/>
          </p:nvPr>
        </p:nvSpPr>
        <p:spPr>
          <a:xfrm>
            <a:off x="755576" y="153432"/>
            <a:ext cx="7996538" cy="561078"/>
          </a:xfrm>
        </p:spPr>
        <p:txBody>
          <a:bodyPr/>
          <a:lstStyle/>
          <a:p>
            <a:r>
              <a:rPr lang="en-US"/>
              <a:t>International student mobility continues to increase almost everywhere</a:t>
            </a:r>
          </a:p>
        </p:txBody>
      </p:sp>
      <p:sp>
        <p:nvSpPr>
          <p:cNvPr id="4" name="Text Placeholder 3">
            <a:extLst>
              <a:ext uri="{FF2B5EF4-FFF2-40B4-BE49-F238E27FC236}">
                <a16:creationId xmlns:a16="http://schemas.microsoft.com/office/drawing/2014/main" id="{37E9172B-600E-AAA7-80A1-250F738EB17C}"/>
              </a:ext>
            </a:extLst>
          </p:cNvPr>
          <p:cNvSpPr>
            <a:spLocks noGrp="1"/>
          </p:cNvSpPr>
          <p:nvPr>
            <p:ph type="body" sz="quarter" idx="11"/>
          </p:nvPr>
        </p:nvSpPr>
        <p:spPr/>
        <p:txBody>
          <a:bodyPr/>
          <a:lstStyle/>
          <a:p>
            <a:r>
              <a:rPr lang="en-US"/>
              <a:t>Trends in the share of international or foreign students in tertiary education (2013, 2018 and 2023)</a:t>
            </a:r>
          </a:p>
        </p:txBody>
      </p:sp>
      <p:graphicFrame>
        <p:nvGraphicFramePr>
          <p:cNvPr id="6" name="Chart 5">
            <a:extLst>
              <a:ext uri="{FF2B5EF4-FFF2-40B4-BE49-F238E27FC236}">
                <a16:creationId xmlns:a16="http://schemas.microsoft.com/office/drawing/2014/main" id="{A594035B-DB0B-42E1-8928-03C7EDAEA2EB}"/>
              </a:ext>
            </a:extLst>
          </p:cNvPr>
          <p:cNvGraphicFramePr>
            <a:graphicFrameLocks/>
          </p:cNvGraphicFramePr>
          <p:nvPr>
            <p:extLst>
              <p:ext uri="{D42A27DB-BD31-4B8C-83A1-F6EECF244321}">
                <p14:modId xmlns:p14="http://schemas.microsoft.com/office/powerpoint/2010/main" val="1282735658"/>
              </p:ext>
            </p:extLst>
          </p:nvPr>
        </p:nvGraphicFramePr>
        <p:xfrm>
          <a:off x="291193" y="1125148"/>
          <a:ext cx="8561614" cy="366359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976D6D2-69F4-2CFC-EF4A-C3A7422BB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29" y="3500621"/>
            <a:ext cx="452898" cy="452898"/>
          </a:xfrm>
          <a:prstGeom prst="rect">
            <a:avLst/>
          </a:prstGeom>
        </p:spPr>
      </p:pic>
    </p:spTree>
    <p:extLst>
      <p:ext uri="{BB962C8B-B14F-4D97-AF65-F5344CB8AC3E}">
        <p14:creationId xmlns:p14="http://schemas.microsoft.com/office/powerpoint/2010/main" val="38271173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78C4-F35E-8775-ACEB-5EDE08ACEDD7}"/>
              </a:ext>
            </a:extLst>
          </p:cNvPr>
          <p:cNvSpPr>
            <a:spLocks noGrp="1"/>
          </p:cNvSpPr>
          <p:nvPr>
            <p:ph type="title"/>
          </p:nvPr>
        </p:nvSpPr>
        <p:spPr/>
        <p:txBody>
          <a:bodyPr/>
          <a:lstStyle/>
          <a:p>
            <a:r>
              <a:rPr lang="en-US" dirty="0"/>
              <a:t>Strong inflow from Asia</a:t>
            </a:r>
          </a:p>
        </p:txBody>
      </p:sp>
      <p:sp>
        <p:nvSpPr>
          <p:cNvPr id="4" name="Text Placeholder 3">
            <a:extLst>
              <a:ext uri="{FF2B5EF4-FFF2-40B4-BE49-F238E27FC236}">
                <a16:creationId xmlns:a16="http://schemas.microsoft.com/office/drawing/2014/main" id="{C6D2FCB3-0163-A372-4C17-64BA8B18820C}"/>
              </a:ext>
            </a:extLst>
          </p:cNvPr>
          <p:cNvSpPr>
            <a:spLocks noGrp="1"/>
          </p:cNvSpPr>
          <p:nvPr>
            <p:ph type="body" sz="quarter" idx="11"/>
          </p:nvPr>
        </p:nvSpPr>
        <p:spPr/>
        <p:txBody>
          <a:bodyPr/>
          <a:lstStyle/>
          <a:p>
            <a:r>
              <a:rPr lang="en-US"/>
              <a:t>Distribution of international or foreign students studying in OECD countries, by region of origin (2023)</a:t>
            </a:r>
          </a:p>
        </p:txBody>
      </p:sp>
      <p:graphicFrame>
        <p:nvGraphicFramePr>
          <p:cNvPr id="6" name="Chart 5">
            <a:extLst>
              <a:ext uri="{FF2B5EF4-FFF2-40B4-BE49-F238E27FC236}">
                <a16:creationId xmlns:a16="http://schemas.microsoft.com/office/drawing/2014/main" id="{61BA68C6-2FF2-4E66-9B22-38734DAC85F6}"/>
              </a:ext>
            </a:extLst>
          </p:cNvPr>
          <p:cNvGraphicFramePr>
            <a:graphicFrameLocks/>
          </p:cNvGraphicFramePr>
          <p:nvPr/>
        </p:nvGraphicFramePr>
        <p:xfrm>
          <a:off x="190500" y="1219200"/>
          <a:ext cx="8581209" cy="369243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2AB16025-3D7C-8425-8BA4-B060E7FA5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651" y="3563995"/>
            <a:ext cx="452898" cy="452898"/>
          </a:xfrm>
          <a:prstGeom prst="rect">
            <a:avLst/>
          </a:prstGeom>
        </p:spPr>
      </p:pic>
    </p:spTree>
    <p:extLst>
      <p:ext uri="{BB962C8B-B14F-4D97-AF65-F5344CB8AC3E}">
        <p14:creationId xmlns:p14="http://schemas.microsoft.com/office/powerpoint/2010/main" val="16336590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6">
                                            <p:graphicEl>
                                              <a:chart seriesIdx="3" categoryIdx="-4" bldStep="series"/>
                                            </p:graphicEl>
                                          </p:spTgt>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6">
                                            <p:graphicEl>
                                              <a:chart seriesIdx="4" categoryIdx="-4" bldStep="series"/>
                                            </p:graphicEl>
                                          </p:spTgt>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0"/>
                                  </p:stCondLst>
                                  <p:childTnLst>
                                    <p:set>
                                      <p:cBhvr>
                                        <p:cTn id="26" dur="1" fill="hold">
                                          <p:stCondLst>
                                            <p:cond delay="499"/>
                                          </p:stCondLst>
                                        </p:cTn>
                                        <p:tgtEl>
                                          <p:spTgt spid="6">
                                            <p:graphicEl>
                                              <a:chart seriesIdx="5" categoryIdx="-4" bldStep="series"/>
                                            </p:graphic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499"/>
                                          </p:stCondLst>
                                        </p:cTn>
                                        <p:tgtEl>
                                          <p:spTgt spid="6">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0C91-214A-76D8-E675-2677BE585909}"/>
              </a:ext>
            </a:extLst>
          </p:cNvPr>
          <p:cNvSpPr>
            <a:spLocks noGrp="1"/>
          </p:cNvSpPr>
          <p:nvPr>
            <p:ph type="title"/>
          </p:nvPr>
        </p:nvSpPr>
        <p:spPr/>
        <p:txBody>
          <a:bodyPr/>
          <a:lstStyle/>
          <a:p>
            <a:r>
              <a:rPr lang="en-US"/>
              <a:t>The share of STEM students varies across countries</a:t>
            </a:r>
          </a:p>
        </p:txBody>
      </p:sp>
      <p:sp>
        <p:nvSpPr>
          <p:cNvPr id="4" name="Text Placeholder 3">
            <a:extLst>
              <a:ext uri="{FF2B5EF4-FFF2-40B4-BE49-F238E27FC236}">
                <a16:creationId xmlns:a16="http://schemas.microsoft.com/office/drawing/2014/main" id="{21DFAAAD-66DB-2EAC-75D4-FD8FBCF79C9B}"/>
              </a:ext>
            </a:extLst>
          </p:cNvPr>
          <p:cNvSpPr>
            <a:spLocks noGrp="1"/>
          </p:cNvSpPr>
          <p:nvPr>
            <p:ph type="body" sz="quarter" idx="11"/>
          </p:nvPr>
        </p:nvSpPr>
        <p:spPr/>
        <p:txBody>
          <a:bodyPr/>
          <a:lstStyle/>
          <a:p>
            <a:r>
              <a:rPr lang="en-US"/>
              <a:t>Field of study among 25-64 year old tertiary-educated adults (2024)</a:t>
            </a:r>
          </a:p>
        </p:txBody>
      </p:sp>
      <p:sp>
        <p:nvSpPr>
          <p:cNvPr id="6" name="Freeform: Shape 5">
            <a:extLst>
              <a:ext uri="{FF2B5EF4-FFF2-40B4-BE49-F238E27FC236}">
                <a16:creationId xmlns:a16="http://schemas.microsoft.com/office/drawing/2014/main" id="{BADA393B-31FB-7652-F639-99F541CDFAD2}"/>
              </a:ext>
            </a:extLst>
          </p:cNvPr>
          <p:cNvSpPr/>
          <p:nvPr/>
        </p:nvSpPr>
        <p:spPr>
          <a:xfrm>
            <a:off x="538665" y="1144522"/>
            <a:ext cx="7990203" cy="3722800"/>
          </a:xfrm>
          <a:custGeom>
            <a:avLst/>
            <a:gdLst>
              <a:gd name="connsiteX0" fmla="*/ 0 w 7990203"/>
              <a:gd name="connsiteY0" fmla="*/ 0 h 3722800"/>
              <a:gd name="connsiteX1" fmla="*/ 7990203 w 7990203"/>
              <a:gd name="connsiteY1" fmla="*/ 0 h 3722800"/>
              <a:gd name="connsiteX2" fmla="*/ 7990203 w 7990203"/>
              <a:gd name="connsiteY2" fmla="*/ 3722800 h 3722800"/>
              <a:gd name="connsiteX3" fmla="*/ 0 w 7990203"/>
              <a:gd name="connsiteY3" fmla="*/ 3722800 h 3722800"/>
            </a:gdLst>
            <a:ahLst/>
            <a:cxnLst>
              <a:cxn ang="0">
                <a:pos x="connsiteX0" y="connsiteY0"/>
              </a:cxn>
              <a:cxn ang="0">
                <a:pos x="connsiteX1" y="connsiteY1"/>
              </a:cxn>
              <a:cxn ang="0">
                <a:pos x="connsiteX2" y="connsiteY2"/>
              </a:cxn>
              <a:cxn ang="0">
                <a:pos x="connsiteX3" y="connsiteY3"/>
              </a:cxn>
            </a:cxnLst>
            <a:rect l="l" t="t" r="r" b="b"/>
            <a:pathLst>
              <a:path w="7990203" h="3722800">
                <a:moveTo>
                  <a:pt x="0" y="0"/>
                </a:moveTo>
                <a:lnTo>
                  <a:pt x="7990203" y="0"/>
                </a:lnTo>
                <a:lnTo>
                  <a:pt x="7990203" y="3722800"/>
                </a:lnTo>
                <a:lnTo>
                  <a:pt x="0" y="3722800"/>
                </a:lnTo>
                <a:close/>
              </a:path>
            </a:pathLst>
          </a:custGeom>
          <a:noFill/>
          <a:ln w="10830" cap="rnd">
            <a:noFill/>
            <a:prstDash val="solid"/>
            <a:round/>
          </a:ln>
        </p:spPr>
        <p:txBody>
          <a:bodyPr rtlCol="0" anchor="ctr"/>
          <a:lstStyle/>
          <a:p>
            <a:endParaRPr lang="en-GB"/>
          </a:p>
        </p:txBody>
      </p:sp>
      <p:sp>
        <p:nvSpPr>
          <p:cNvPr id="5" name="Rectangle 4">
            <a:extLst>
              <a:ext uri="{FF2B5EF4-FFF2-40B4-BE49-F238E27FC236}">
                <a16:creationId xmlns:a16="http://schemas.microsoft.com/office/drawing/2014/main" id="{F1CEB7DF-86A8-F455-0A4C-6463D07B30A3}"/>
              </a:ext>
            </a:extLst>
          </p:cNvPr>
          <p:cNvSpPr/>
          <p:nvPr/>
        </p:nvSpPr>
        <p:spPr>
          <a:xfrm>
            <a:off x="1093906" y="1208314"/>
            <a:ext cx="1154867"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81E0C6-0971-87C1-123E-D1D7119D3E10}"/>
              </a:ext>
            </a:extLst>
          </p:cNvPr>
          <p:cNvSpPr txBox="1"/>
          <p:nvPr/>
        </p:nvSpPr>
        <p:spPr>
          <a:xfrm>
            <a:off x="1093906" y="1198747"/>
            <a:ext cx="1154867" cy="861774"/>
          </a:xfrm>
          <a:prstGeom prst="rect">
            <a:avLst/>
          </a:prstGeom>
          <a:noFill/>
        </p:spPr>
        <p:txBody>
          <a:bodyPr wrap="square" rtlCol="0">
            <a:spAutoFit/>
          </a:bodyPr>
          <a:lstStyle/>
          <a:p>
            <a:pPr algn="ctr"/>
            <a:r>
              <a:rPr lang="en-GB" sz="1000"/>
              <a:t>Science, technology, engineering and mathematics (STEM)</a:t>
            </a:r>
            <a:endParaRPr lang="en-US" sz="1000"/>
          </a:p>
        </p:txBody>
      </p:sp>
      <p:sp>
        <p:nvSpPr>
          <p:cNvPr id="1040" name="Rectangle 1039">
            <a:extLst>
              <a:ext uri="{FF2B5EF4-FFF2-40B4-BE49-F238E27FC236}">
                <a16:creationId xmlns:a16="http://schemas.microsoft.com/office/drawing/2014/main" id="{A5AF1AF5-1404-5EF6-C28E-C320FD439D8B}"/>
              </a:ext>
            </a:extLst>
          </p:cNvPr>
          <p:cNvSpPr/>
          <p:nvPr/>
        </p:nvSpPr>
        <p:spPr>
          <a:xfrm>
            <a:off x="2329190" y="1208313"/>
            <a:ext cx="1175592"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4A7C98EF-1CFF-4DC9-1810-5EFD231A4A4B}"/>
              </a:ext>
            </a:extLst>
          </p:cNvPr>
          <p:cNvSpPr/>
          <p:nvPr/>
        </p:nvSpPr>
        <p:spPr>
          <a:xfrm>
            <a:off x="3593058" y="1208312"/>
            <a:ext cx="1143620"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E5ECE346-3809-A137-F6EA-8E5D5C63476A}"/>
              </a:ext>
            </a:extLst>
          </p:cNvPr>
          <p:cNvSpPr/>
          <p:nvPr/>
        </p:nvSpPr>
        <p:spPr>
          <a:xfrm>
            <a:off x="4817095" y="1198747"/>
            <a:ext cx="1175592"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E6F84CBE-B518-0A17-0489-94CBA783A768}"/>
              </a:ext>
            </a:extLst>
          </p:cNvPr>
          <p:cNvSpPr/>
          <p:nvPr/>
        </p:nvSpPr>
        <p:spPr>
          <a:xfrm>
            <a:off x="6074304" y="1192512"/>
            <a:ext cx="1154867"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43">
            <a:extLst>
              <a:ext uri="{FF2B5EF4-FFF2-40B4-BE49-F238E27FC236}">
                <a16:creationId xmlns:a16="http://schemas.microsoft.com/office/drawing/2014/main" id="{718E6D30-E8F7-2783-AFD4-9D72E46FCED3}"/>
              </a:ext>
            </a:extLst>
          </p:cNvPr>
          <p:cNvSpPr/>
          <p:nvPr/>
        </p:nvSpPr>
        <p:spPr>
          <a:xfrm>
            <a:off x="7313726" y="1192511"/>
            <a:ext cx="1171706" cy="816429"/>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9DF6B6-D37F-97ED-5B68-8E2CBEF7F90C}"/>
              </a:ext>
            </a:extLst>
          </p:cNvPr>
          <p:cNvSpPr txBox="1"/>
          <p:nvPr/>
        </p:nvSpPr>
        <p:spPr>
          <a:xfrm>
            <a:off x="2311876" y="1339528"/>
            <a:ext cx="1154867" cy="553998"/>
          </a:xfrm>
          <a:prstGeom prst="rect">
            <a:avLst/>
          </a:prstGeom>
          <a:noFill/>
        </p:spPr>
        <p:txBody>
          <a:bodyPr wrap="square" rtlCol="0">
            <a:spAutoFit/>
          </a:bodyPr>
          <a:lstStyle/>
          <a:p>
            <a:pPr algn="ctr"/>
            <a:r>
              <a:rPr lang="en-GB" sz="1000"/>
              <a:t>Business, administration and law </a:t>
            </a:r>
            <a:endParaRPr lang="en-US" sz="1000"/>
          </a:p>
        </p:txBody>
      </p:sp>
      <p:sp>
        <p:nvSpPr>
          <p:cNvPr id="1045" name="TextBox 1044">
            <a:extLst>
              <a:ext uri="{FF2B5EF4-FFF2-40B4-BE49-F238E27FC236}">
                <a16:creationId xmlns:a16="http://schemas.microsoft.com/office/drawing/2014/main" id="{980B89AE-6CBD-D757-AA7E-2A776AAE5A96}"/>
              </a:ext>
            </a:extLst>
          </p:cNvPr>
          <p:cNvSpPr txBox="1"/>
          <p:nvPr/>
        </p:nvSpPr>
        <p:spPr>
          <a:xfrm>
            <a:off x="3601785" y="1246489"/>
            <a:ext cx="1143619" cy="784830"/>
          </a:xfrm>
          <a:prstGeom prst="rect">
            <a:avLst/>
          </a:prstGeom>
          <a:noFill/>
        </p:spPr>
        <p:txBody>
          <a:bodyPr wrap="square" rtlCol="0">
            <a:spAutoFit/>
          </a:bodyPr>
          <a:lstStyle/>
          <a:p>
            <a:pPr algn="ctr"/>
            <a:r>
              <a:rPr lang="en-GB" sz="900"/>
              <a:t>Arts and humanities (except languages), social sciences, journalism and information</a:t>
            </a:r>
            <a:endParaRPr lang="en-US" sz="900"/>
          </a:p>
        </p:txBody>
      </p:sp>
      <p:sp>
        <p:nvSpPr>
          <p:cNvPr id="1046" name="TextBox 1045">
            <a:extLst>
              <a:ext uri="{FF2B5EF4-FFF2-40B4-BE49-F238E27FC236}">
                <a16:creationId xmlns:a16="http://schemas.microsoft.com/office/drawing/2014/main" id="{D4E19C57-C73E-36A9-45C8-C28E6CB359A7}"/>
              </a:ext>
            </a:extLst>
          </p:cNvPr>
          <p:cNvSpPr txBox="1"/>
          <p:nvPr/>
        </p:nvSpPr>
        <p:spPr>
          <a:xfrm>
            <a:off x="4860787" y="1514218"/>
            <a:ext cx="1154867" cy="230832"/>
          </a:xfrm>
          <a:prstGeom prst="rect">
            <a:avLst/>
          </a:prstGeom>
          <a:noFill/>
        </p:spPr>
        <p:txBody>
          <a:bodyPr wrap="square" rtlCol="0">
            <a:spAutoFit/>
          </a:bodyPr>
          <a:lstStyle/>
          <a:p>
            <a:pPr algn="ctr"/>
            <a:r>
              <a:rPr lang="en-GB" sz="900"/>
              <a:t>Health and welfare</a:t>
            </a:r>
            <a:endParaRPr lang="en-US" sz="900"/>
          </a:p>
        </p:txBody>
      </p:sp>
      <p:sp>
        <p:nvSpPr>
          <p:cNvPr id="1047" name="TextBox 1046">
            <a:extLst>
              <a:ext uri="{FF2B5EF4-FFF2-40B4-BE49-F238E27FC236}">
                <a16:creationId xmlns:a16="http://schemas.microsoft.com/office/drawing/2014/main" id="{21A8E276-87AA-0FD1-E42B-B1BE9E4A5082}"/>
              </a:ext>
            </a:extLst>
          </p:cNvPr>
          <p:cNvSpPr txBox="1"/>
          <p:nvPr/>
        </p:nvSpPr>
        <p:spPr>
          <a:xfrm>
            <a:off x="6074196" y="1514218"/>
            <a:ext cx="1154867" cy="230832"/>
          </a:xfrm>
          <a:prstGeom prst="rect">
            <a:avLst/>
          </a:prstGeom>
          <a:noFill/>
        </p:spPr>
        <p:txBody>
          <a:bodyPr wrap="square" rtlCol="0">
            <a:spAutoFit/>
          </a:bodyPr>
          <a:lstStyle/>
          <a:p>
            <a:pPr algn="ctr"/>
            <a:r>
              <a:rPr lang="en-GB" sz="900"/>
              <a:t>Education</a:t>
            </a:r>
            <a:endParaRPr lang="en-US" sz="900"/>
          </a:p>
        </p:txBody>
      </p:sp>
      <p:sp>
        <p:nvSpPr>
          <p:cNvPr id="1048" name="TextBox 1047">
            <a:extLst>
              <a:ext uri="{FF2B5EF4-FFF2-40B4-BE49-F238E27FC236}">
                <a16:creationId xmlns:a16="http://schemas.microsoft.com/office/drawing/2014/main" id="{65F3D995-2B7A-2F0A-C2D7-9F9746A16FF3}"/>
              </a:ext>
            </a:extLst>
          </p:cNvPr>
          <p:cNvSpPr txBox="1"/>
          <p:nvPr/>
        </p:nvSpPr>
        <p:spPr>
          <a:xfrm>
            <a:off x="7330564" y="1514218"/>
            <a:ext cx="1154867" cy="230832"/>
          </a:xfrm>
          <a:prstGeom prst="rect">
            <a:avLst/>
          </a:prstGeom>
          <a:noFill/>
        </p:spPr>
        <p:txBody>
          <a:bodyPr wrap="square" rtlCol="0">
            <a:spAutoFit/>
          </a:bodyPr>
          <a:lstStyle/>
          <a:p>
            <a:pPr algn="ctr"/>
            <a:r>
              <a:rPr lang="en-GB" sz="900"/>
              <a:t>Other fields </a:t>
            </a:r>
            <a:endParaRPr lang="en-US" sz="900"/>
          </a:p>
        </p:txBody>
      </p:sp>
      <p:pic>
        <p:nvPicPr>
          <p:cNvPr id="462" name="Picture 461">
            <a:extLst>
              <a:ext uri="{FF2B5EF4-FFF2-40B4-BE49-F238E27FC236}">
                <a16:creationId xmlns:a16="http://schemas.microsoft.com/office/drawing/2014/main" id="{1000EB7F-BA34-62E3-722E-4858CCE707D0}"/>
              </a:ext>
            </a:extLst>
          </p:cNvPr>
          <p:cNvPicPr>
            <a:picLocks noChangeAspect="1"/>
          </p:cNvPicPr>
          <p:nvPr/>
        </p:nvPicPr>
        <p:blipFill>
          <a:blip r:embed="rId2"/>
          <a:srcRect t="24628"/>
          <a:stretch/>
        </p:blipFill>
        <p:spPr>
          <a:xfrm>
            <a:off x="382202" y="2047461"/>
            <a:ext cx="8146666" cy="2923204"/>
          </a:xfrm>
          <a:prstGeom prst="rect">
            <a:avLst/>
          </a:prstGeom>
        </p:spPr>
      </p:pic>
    </p:spTree>
    <p:extLst>
      <p:ext uri="{BB962C8B-B14F-4D97-AF65-F5344CB8AC3E}">
        <p14:creationId xmlns:p14="http://schemas.microsoft.com/office/powerpoint/2010/main" val="339964170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D545-336D-8FA6-30BF-9E2C5C241A61}"/>
              </a:ext>
            </a:extLst>
          </p:cNvPr>
          <p:cNvSpPr>
            <a:spLocks noGrp="1"/>
          </p:cNvSpPr>
          <p:nvPr>
            <p:ph type="body" sz="quarter" idx="14"/>
          </p:nvPr>
        </p:nvSpPr>
        <p:spPr/>
        <p:txBody>
          <a:bodyPr/>
          <a:lstStyle/>
          <a:p>
            <a:r>
              <a:rPr lang="en-GB" dirty="0"/>
              <a:t>Degrees and skills are not the same</a:t>
            </a:r>
            <a:endParaRPr lang="en-US" dirty="0"/>
          </a:p>
        </p:txBody>
      </p:sp>
    </p:spTree>
    <p:extLst>
      <p:ext uri="{BB962C8B-B14F-4D97-AF65-F5344CB8AC3E}">
        <p14:creationId xmlns:p14="http://schemas.microsoft.com/office/powerpoint/2010/main" val="24547841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5555-4CB8-65D2-B6F7-AC25B453D0FD}"/>
              </a:ext>
            </a:extLst>
          </p:cNvPr>
          <p:cNvSpPr>
            <a:spLocks noGrp="1"/>
          </p:cNvSpPr>
          <p:nvPr>
            <p:ph type="title"/>
          </p:nvPr>
        </p:nvSpPr>
        <p:spPr/>
        <p:txBody>
          <a:bodyPr/>
          <a:lstStyle/>
          <a:p>
            <a:r>
              <a:rPr lang="en-US"/>
              <a:t>A large share of adults has low literacy skills</a:t>
            </a:r>
          </a:p>
        </p:txBody>
      </p:sp>
      <p:sp>
        <p:nvSpPr>
          <p:cNvPr id="4" name="Text Placeholder 3">
            <a:extLst>
              <a:ext uri="{FF2B5EF4-FFF2-40B4-BE49-F238E27FC236}">
                <a16:creationId xmlns:a16="http://schemas.microsoft.com/office/drawing/2014/main" id="{852ED35C-3FFF-68FE-E2A8-B9067CE50387}"/>
              </a:ext>
            </a:extLst>
          </p:cNvPr>
          <p:cNvSpPr>
            <a:spLocks noGrp="1"/>
          </p:cNvSpPr>
          <p:nvPr>
            <p:ph type="body" sz="quarter" idx="11"/>
          </p:nvPr>
        </p:nvSpPr>
        <p:spPr>
          <a:xfrm>
            <a:off x="146050" y="779725"/>
            <a:ext cx="8851900" cy="286232"/>
          </a:xfrm>
        </p:spPr>
        <p:txBody>
          <a:bodyPr/>
          <a:lstStyle/>
          <a:p>
            <a:r>
              <a:rPr lang="en-US"/>
              <a:t>Proficiency in literacy among adults (2023)</a:t>
            </a:r>
          </a:p>
        </p:txBody>
      </p:sp>
      <p:graphicFrame>
        <p:nvGraphicFramePr>
          <p:cNvPr id="6" name="Chart 5">
            <a:extLst>
              <a:ext uri="{FF2B5EF4-FFF2-40B4-BE49-F238E27FC236}">
                <a16:creationId xmlns:a16="http://schemas.microsoft.com/office/drawing/2014/main" id="{0B63BBAC-4BD1-414B-9C7F-6D69646D9613}"/>
              </a:ext>
            </a:extLst>
          </p:cNvPr>
          <p:cNvGraphicFramePr>
            <a:graphicFrameLocks/>
          </p:cNvGraphicFramePr>
          <p:nvPr>
            <p:extLst>
              <p:ext uri="{D42A27DB-BD31-4B8C-83A1-F6EECF244321}">
                <p14:modId xmlns:p14="http://schemas.microsoft.com/office/powerpoint/2010/main" val="3850999033"/>
              </p:ext>
            </p:extLst>
          </p:nvPr>
        </p:nvGraphicFramePr>
        <p:xfrm>
          <a:off x="101600" y="1024039"/>
          <a:ext cx="4549140" cy="39660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BEFC22C7-147D-DE17-8167-34BB1CED670C}"/>
              </a:ext>
            </a:extLst>
          </p:cNvPr>
          <p:cNvGraphicFramePr>
            <a:graphicFrameLocks/>
          </p:cNvGraphicFramePr>
          <p:nvPr>
            <p:extLst>
              <p:ext uri="{D42A27DB-BD31-4B8C-83A1-F6EECF244321}">
                <p14:modId xmlns:p14="http://schemas.microsoft.com/office/powerpoint/2010/main" val="159214327"/>
              </p:ext>
            </p:extLst>
          </p:nvPr>
        </p:nvGraphicFramePr>
        <p:xfrm>
          <a:off x="4432301" y="1011239"/>
          <a:ext cx="4042228" cy="39788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E097D9B-1E38-4DCD-3299-0A0FF12F7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4388" y="1771411"/>
            <a:ext cx="452898" cy="452898"/>
          </a:xfrm>
          <a:prstGeom prst="rect">
            <a:avLst/>
          </a:prstGeom>
        </p:spPr>
      </p:pic>
    </p:spTree>
    <p:extLst>
      <p:ext uri="{BB962C8B-B14F-4D97-AF65-F5344CB8AC3E}">
        <p14:creationId xmlns:p14="http://schemas.microsoft.com/office/powerpoint/2010/main" val="40208275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graphicEl>
                                              <a:chart seriesIdx="0" categoryIdx="-4" bldStep="series"/>
                                            </p:graphicEl>
                                          </p:spTgt>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3">
                                            <p:graphicEl>
                                              <a:chart seriesIdx="1" categoryIdx="-4" bldStep="series"/>
                                            </p:graphic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3">
                                            <p:graphicEl>
                                              <a:chart seriesIdx="2" categoryIdx="-4" bldStep="series"/>
                                            </p:graphicEl>
                                          </p:spTgt>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499"/>
                                          </p:stCondLst>
                                        </p:cTn>
                                        <p:tgtEl>
                                          <p:spTgt spid="3">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3"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11E5-8070-07BE-A843-CEF06B90C902}"/>
              </a:ext>
            </a:extLst>
          </p:cNvPr>
          <p:cNvSpPr>
            <a:spLocks noGrp="1"/>
          </p:cNvSpPr>
          <p:nvPr>
            <p:ph type="title"/>
          </p:nvPr>
        </p:nvSpPr>
        <p:spPr/>
        <p:txBody>
          <a:bodyPr/>
          <a:lstStyle/>
          <a:p>
            <a:r>
              <a:rPr lang="en-US" dirty="0"/>
              <a:t>Unemployment for tertiary graduates is low</a:t>
            </a:r>
          </a:p>
        </p:txBody>
      </p:sp>
      <p:sp>
        <p:nvSpPr>
          <p:cNvPr id="4" name="Text Placeholder 3">
            <a:extLst>
              <a:ext uri="{FF2B5EF4-FFF2-40B4-BE49-F238E27FC236}">
                <a16:creationId xmlns:a16="http://schemas.microsoft.com/office/drawing/2014/main" id="{E9AC0A36-5582-FA0B-AA48-64BFEDC137D7}"/>
              </a:ext>
            </a:extLst>
          </p:cNvPr>
          <p:cNvSpPr>
            <a:spLocks noGrp="1"/>
          </p:cNvSpPr>
          <p:nvPr>
            <p:ph type="body" sz="quarter" idx="11"/>
          </p:nvPr>
        </p:nvSpPr>
        <p:spPr/>
        <p:txBody>
          <a:bodyPr/>
          <a:lstStyle/>
          <a:p>
            <a:r>
              <a:rPr lang="en-US"/>
              <a:t>Unemployment rates of tertiary-educated adults, by field of study (2024)</a:t>
            </a:r>
          </a:p>
        </p:txBody>
      </p:sp>
      <p:graphicFrame>
        <p:nvGraphicFramePr>
          <p:cNvPr id="6" name="Chart 5">
            <a:extLst>
              <a:ext uri="{FF2B5EF4-FFF2-40B4-BE49-F238E27FC236}">
                <a16:creationId xmlns:a16="http://schemas.microsoft.com/office/drawing/2014/main" id="{195B5CCD-CCC9-41FC-B8C6-C967181D7AC8}"/>
              </a:ext>
            </a:extLst>
          </p:cNvPr>
          <p:cNvGraphicFramePr>
            <a:graphicFrameLocks/>
          </p:cNvGraphicFramePr>
          <p:nvPr>
            <p:extLst>
              <p:ext uri="{D42A27DB-BD31-4B8C-83A1-F6EECF244321}">
                <p14:modId xmlns:p14="http://schemas.microsoft.com/office/powerpoint/2010/main" val="2340215036"/>
              </p:ext>
            </p:extLst>
          </p:nvPr>
        </p:nvGraphicFramePr>
        <p:xfrm>
          <a:off x="95624" y="1219200"/>
          <a:ext cx="8751525" cy="356593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A4A5D39C-9158-9375-7644-9F78A09D3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532" y="3471402"/>
            <a:ext cx="452898" cy="452898"/>
          </a:xfrm>
          <a:prstGeom prst="rect">
            <a:avLst/>
          </a:prstGeom>
        </p:spPr>
      </p:pic>
    </p:spTree>
    <p:extLst>
      <p:ext uri="{BB962C8B-B14F-4D97-AF65-F5344CB8AC3E}">
        <p14:creationId xmlns:p14="http://schemas.microsoft.com/office/powerpoint/2010/main" val="6552574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476EF-0604-A241-15D8-B7634D16CCFF}"/>
              </a:ext>
            </a:extLst>
          </p:cNvPr>
          <p:cNvSpPr>
            <a:spLocks noGrp="1"/>
          </p:cNvSpPr>
          <p:nvPr>
            <p:ph type="title"/>
          </p:nvPr>
        </p:nvSpPr>
        <p:spPr>
          <a:xfrm>
            <a:off x="755576" y="153432"/>
            <a:ext cx="8153646" cy="561078"/>
          </a:xfrm>
        </p:spPr>
        <p:txBody>
          <a:bodyPr/>
          <a:lstStyle/>
          <a:p>
            <a:r>
              <a:rPr lang="en-US"/>
              <a:t>Skill levels have been declining among adults with low attainment</a:t>
            </a:r>
          </a:p>
        </p:txBody>
      </p:sp>
      <p:sp>
        <p:nvSpPr>
          <p:cNvPr id="4" name="Text Placeholder 3">
            <a:extLst>
              <a:ext uri="{FF2B5EF4-FFF2-40B4-BE49-F238E27FC236}">
                <a16:creationId xmlns:a16="http://schemas.microsoft.com/office/drawing/2014/main" id="{278A9934-2C86-F567-FBD6-94A3FACE8566}"/>
              </a:ext>
            </a:extLst>
          </p:cNvPr>
          <p:cNvSpPr>
            <a:spLocks noGrp="1"/>
          </p:cNvSpPr>
          <p:nvPr>
            <p:ph type="body" sz="quarter" idx="11"/>
          </p:nvPr>
        </p:nvSpPr>
        <p:spPr/>
        <p:txBody>
          <a:bodyPr/>
          <a:lstStyle/>
          <a:p>
            <a:r>
              <a:rPr lang="en-US"/>
              <a:t>Trends in adults' mean literacy proficiency, by educational attainment (2012 and 2023)</a:t>
            </a:r>
          </a:p>
        </p:txBody>
      </p:sp>
      <p:graphicFrame>
        <p:nvGraphicFramePr>
          <p:cNvPr id="6" name="Chart 5">
            <a:extLst>
              <a:ext uri="{FF2B5EF4-FFF2-40B4-BE49-F238E27FC236}">
                <a16:creationId xmlns:a16="http://schemas.microsoft.com/office/drawing/2014/main" id="{8EB351DD-1B6D-4832-8706-B709649366B8}"/>
              </a:ext>
            </a:extLst>
          </p:cNvPr>
          <p:cNvGraphicFramePr>
            <a:graphicFrameLocks/>
          </p:cNvGraphicFramePr>
          <p:nvPr>
            <p:extLst>
              <p:ext uri="{D42A27DB-BD31-4B8C-83A1-F6EECF244321}">
                <p14:modId xmlns:p14="http://schemas.microsoft.com/office/powerpoint/2010/main" val="1551706091"/>
              </p:ext>
            </p:extLst>
          </p:nvPr>
        </p:nvGraphicFramePr>
        <p:xfrm>
          <a:off x="190500" y="1219200"/>
          <a:ext cx="885190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0666009-C56E-5486-A994-299740D8E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523" y="3319553"/>
            <a:ext cx="452898" cy="452898"/>
          </a:xfrm>
          <a:prstGeom prst="rect">
            <a:avLst/>
          </a:prstGeom>
        </p:spPr>
      </p:pic>
    </p:spTree>
    <p:extLst>
      <p:ext uri="{BB962C8B-B14F-4D97-AF65-F5344CB8AC3E}">
        <p14:creationId xmlns:p14="http://schemas.microsoft.com/office/powerpoint/2010/main" val="3219570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07E4-BDB4-52FF-A602-21FCF5649F38}"/>
              </a:ext>
            </a:extLst>
          </p:cNvPr>
          <p:cNvSpPr>
            <a:spLocks noGrp="1"/>
          </p:cNvSpPr>
          <p:nvPr>
            <p:ph type="title"/>
          </p:nvPr>
        </p:nvSpPr>
        <p:spPr/>
        <p:txBody>
          <a:bodyPr/>
          <a:lstStyle/>
          <a:p>
            <a:r>
              <a:rPr lang="en-US"/>
              <a:t>The skills value of qualifications varies across countries</a:t>
            </a:r>
          </a:p>
        </p:txBody>
      </p:sp>
      <p:sp>
        <p:nvSpPr>
          <p:cNvPr id="4" name="Text Placeholder 3">
            <a:extLst>
              <a:ext uri="{FF2B5EF4-FFF2-40B4-BE49-F238E27FC236}">
                <a16:creationId xmlns:a16="http://schemas.microsoft.com/office/drawing/2014/main" id="{691EE3F8-F9BC-EB6E-7012-C2ED330D0087}"/>
              </a:ext>
            </a:extLst>
          </p:cNvPr>
          <p:cNvSpPr>
            <a:spLocks noGrp="1"/>
          </p:cNvSpPr>
          <p:nvPr>
            <p:ph type="body" sz="quarter" idx="11"/>
          </p:nvPr>
        </p:nvSpPr>
        <p:spPr/>
        <p:txBody>
          <a:bodyPr/>
          <a:lstStyle/>
          <a:p>
            <a:r>
              <a:rPr lang="en-US"/>
              <a:t>Adults’ mean literacy proficiency, by educational attainment (2023)</a:t>
            </a:r>
          </a:p>
        </p:txBody>
      </p:sp>
      <p:graphicFrame>
        <p:nvGraphicFramePr>
          <p:cNvPr id="6" name="Chart 5">
            <a:extLst>
              <a:ext uri="{FF2B5EF4-FFF2-40B4-BE49-F238E27FC236}">
                <a16:creationId xmlns:a16="http://schemas.microsoft.com/office/drawing/2014/main" id="{666BBC78-582E-4486-8560-5A487A326425}"/>
              </a:ext>
            </a:extLst>
          </p:cNvPr>
          <p:cNvGraphicFramePr>
            <a:graphicFrameLocks/>
          </p:cNvGraphicFramePr>
          <p:nvPr>
            <p:extLst>
              <p:ext uri="{D42A27DB-BD31-4B8C-83A1-F6EECF244321}">
                <p14:modId xmlns:p14="http://schemas.microsoft.com/office/powerpoint/2010/main" val="3866934887"/>
              </p:ext>
            </p:extLst>
          </p:nvPr>
        </p:nvGraphicFramePr>
        <p:xfrm>
          <a:off x="190499" y="1139807"/>
          <a:ext cx="8851900" cy="400369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AC0B4E1D-85AA-50F1-4624-49AEE4FBB4A5}"/>
              </a:ext>
            </a:extLst>
          </p:cNvPr>
          <p:cNvCxnSpPr/>
          <p:nvPr/>
        </p:nvCxnSpPr>
        <p:spPr>
          <a:xfrm>
            <a:off x="710043" y="1872416"/>
            <a:ext cx="8286823"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5B9B15-79D7-2B3D-E4D4-421464070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557" y="3304144"/>
            <a:ext cx="452898" cy="452898"/>
          </a:xfrm>
          <a:prstGeom prst="rect">
            <a:avLst/>
          </a:prstGeom>
        </p:spPr>
      </p:pic>
    </p:spTree>
    <p:extLst>
      <p:ext uri="{BB962C8B-B14F-4D97-AF65-F5344CB8AC3E}">
        <p14:creationId xmlns:p14="http://schemas.microsoft.com/office/powerpoint/2010/main" val="24969735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BF089-E4E0-07BE-9727-EAE87B096324}"/>
              </a:ext>
            </a:extLst>
          </p:cNvPr>
          <p:cNvSpPr>
            <a:spLocks noGrp="1"/>
          </p:cNvSpPr>
          <p:nvPr>
            <p:ph type="body" sz="quarter" idx="14"/>
          </p:nvPr>
        </p:nvSpPr>
        <p:spPr/>
        <p:txBody>
          <a:bodyPr/>
          <a:lstStyle/>
          <a:p>
            <a:r>
              <a:rPr lang="en-GB"/>
              <a:t>Participation in lifelong learning</a:t>
            </a:r>
            <a:endParaRPr lang="en-US"/>
          </a:p>
        </p:txBody>
      </p:sp>
    </p:spTree>
    <p:extLst>
      <p:ext uri="{BB962C8B-B14F-4D97-AF65-F5344CB8AC3E}">
        <p14:creationId xmlns:p14="http://schemas.microsoft.com/office/powerpoint/2010/main" val="27680740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65154-FDAB-1B89-D5C6-F2C0ECF6A0C1}"/>
              </a:ext>
            </a:extLst>
          </p:cNvPr>
          <p:cNvSpPr>
            <a:spLocks noGrp="1"/>
          </p:cNvSpPr>
          <p:nvPr>
            <p:ph type="title"/>
          </p:nvPr>
        </p:nvSpPr>
        <p:spPr>
          <a:xfrm>
            <a:off x="755576" y="153432"/>
            <a:ext cx="8456386" cy="561078"/>
          </a:xfrm>
        </p:spPr>
        <p:txBody>
          <a:bodyPr/>
          <a:lstStyle/>
          <a:p>
            <a:r>
              <a:rPr lang="en-US" dirty="0"/>
              <a:t>Those who need lifelong learning most get the least of it</a:t>
            </a:r>
          </a:p>
        </p:txBody>
      </p:sp>
      <p:sp>
        <p:nvSpPr>
          <p:cNvPr id="4" name="Text Placeholder 3">
            <a:extLst>
              <a:ext uri="{FF2B5EF4-FFF2-40B4-BE49-F238E27FC236}">
                <a16:creationId xmlns:a16="http://schemas.microsoft.com/office/drawing/2014/main" id="{2A762228-A943-1733-B993-691ACD5DF9A0}"/>
              </a:ext>
            </a:extLst>
          </p:cNvPr>
          <p:cNvSpPr>
            <a:spLocks noGrp="1"/>
          </p:cNvSpPr>
          <p:nvPr>
            <p:ph type="body" sz="quarter" idx="11"/>
          </p:nvPr>
        </p:nvSpPr>
        <p:spPr/>
        <p:txBody>
          <a:bodyPr/>
          <a:lstStyle/>
          <a:p>
            <a:r>
              <a:rPr lang="en-US"/>
              <a:t>Participation in education and training, by literacy proficiency level (2023)</a:t>
            </a:r>
          </a:p>
        </p:txBody>
      </p:sp>
      <p:graphicFrame>
        <p:nvGraphicFramePr>
          <p:cNvPr id="6" name="Chart 5">
            <a:extLst>
              <a:ext uri="{FF2B5EF4-FFF2-40B4-BE49-F238E27FC236}">
                <a16:creationId xmlns:a16="http://schemas.microsoft.com/office/drawing/2014/main" id="{4FBD860D-3615-4F4F-8443-AD414ED716B2}"/>
              </a:ext>
            </a:extLst>
          </p:cNvPr>
          <p:cNvGraphicFramePr>
            <a:graphicFrameLocks/>
          </p:cNvGraphicFramePr>
          <p:nvPr>
            <p:extLst>
              <p:ext uri="{D42A27DB-BD31-4B8C-83A1-F6EECF244321}">
                <p14:modId xmlns:p14="http://schemas.microsoft.com/office/powerpoint/2010/main" val="2041867874"/>
              </p:ext>
            </p:extLst>
          </p:nvPr>
        </p:nvGraphicFramePr>
        <p:xfrm>
          <a:off x="190499" y="1219200"/>
          <a:ext cx="8851900" cy="38163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9AE535A9-3F36-2029-8071-FAE905A24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3651" y="3274283"/>
            <a:ext cx="452898" cy="452898"/>
          </a:xfrm>
          <a:prstGeom prst="rect">
            <a:avLst/>
          </a:prstGeom>
        </p:spPr>
      </p:pic>
    </p:spTree>
    <p:extLst>
      <p:ext uri="{BB962C8B-B14F-4D97-AF65-F5344CB8AC3E}">
        <p14:creationId xmlns:p14="http://schemas.microsoft.com/office/powerpoint/2010/main" val="3414039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2DB3-B6AF-C222-8E84-A848C783A560}"/>
              </a:ext>
            </a:extLst>
          </p:cNvPr>
          <p:cNvSpPr>
            <a:spLocks noGrp="1"/>
          </p:cNvSpPr>
          <p:nvPr>
            <p:ph type="title"/>
          </p:nvPr>
        </p:nvSpPr>
        <p:spPr/>
        <p:txBody>
          <a:bodyPr/>
          <a:lstStyle/>
          <a:p>
            <a:r>
              <a:rPr lang="en-US" dirty="0"/>
              <a:t>Patterns of lifelong learning</a:t>
            </a:r>
          </a:p>
        </p:txBody>
      </p:sp>
      <p:sp>
        <p:nvSpPr>
          <p:cNvPr id="4" name="Text Placeholder 3">
            <a:extLst>
              <a:ext uri="{FF2B5EF4-FFF2-40B4-BE49-F238E27FC236}">
                <a16:creationId xmlns:a16="http://schemas.microsoft.com/office/drawing/2014/main" id="{4833D8AA-748F-87F3-D291-65808054E22C}"/>
              </a:ext>
            </a:extLst>
          </p:cNvPr>
          <p:cNvSpPr>
            <a:spLocks noGrp="1"/>
          </p:cNvSpPr>
          <p:nvPr>
            <p:ph type="body" sz="quarter" idx="11"/>
          </p:nvPr>
        </p:nvSpPr>
        <p:spPr>
          <a:xfrm>
            <a:off x="190500" y="853575"/>
            <a:ext cx="8851900" cy="244682"/>
          </a:xfrm>
        </p:spPr>
        <p:txBody>
          <a:bodyPr/>
          <a:lstStyle/>
          <a:p>
            <a:r>
              <a:rPr lang="en-US" sz="1100" dirty="0"/>
              <a:t>Average participation in education and training, by survey, gender, age group, educational attainment and </a:t>
            </a:r>
            <a:r>
              <a:rPr lang="en-US" sz="1100" dirty="0" err="1"/>
              <a:t>labour</a:t>
            </a:r>
            <a:r>
              <a:rPr lang="en-US" sz="1100" dirty="0"/>
              <a:t> force status </a:t>
            </a:r>
          </a:p>
        </p:txBody>
      </p:sp>
      <p:graphicFrame>
        <p:nvGraphicFramePr>
          <p:cNvPr id="6" name="Diagram 1">
            <a:extLst>
              <a:ext uri="{FF2B5EF4-FFF2-40B4-BE49-F238E27FC236}">
                <a16:creationId xmlns:a16="http://schemas.microsoft.com/office/drawing/2014/main" id="{1AE857E1-7F99-4B69-9AFB-629F3D6073E0}"/>
              </a:ext>
            </a:extLst>
          </p:cNvPr>
          <p:cNvGraphicFramePr>
            <a:graphicFrameLocks/>
          </p:cNvGraphicFramePr>
          <p:nvPr>
            <p:extLst>
              <p:ext uri="{D42A27DB-BD31-4B8C-83A1-F6EECF244321}">
                <p14:modId xmlns:p14="http://schemas.microsoft.com/office/powerpoint/2010/main" val="2426701983"/>
              </p:ext>
            </p:extLst>
          </p:nvPr>
        </p:nvGraphicFramePr>
        <p:xfrm>
          <a:off x="101600" y="1219200"/>
          <a:ext cx="8558702" cy="38243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950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7" dur="500"/>
                                        <p:tgtEl>
                                          <p:spTgt spid="6">
                                            <p:graphicEl>
                                              <a:chart seriesIdx="-4" categoryIdx="0" bldStep="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1" dur="500"/>
                                        <p:tgtEl>
                                          <p:spTgt spid="6">
                                            <p:graphicEl>
                                              <a:chart seriesIdx="-4" categoryIdx="1" bldStep="category"/>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16" dur="500"/>
                                        <p:tgtEl>
                                          <p:spTgt spid="6">
                                            <p:graphicEl>
                                              <a:chart seriesIdx="-4" categoryIdx="2" bldStep="category"/>
                                            </p:graphic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0" dur="500"/>
                                        <p:tgtEl>
                                          <p:spTgt spid="6">
                                            <p:graphicEl>
                                              <a:chart seriesIdx="-4" categoryIdx="3" bldStep="category"/>
                                            </p:graphicEl>
                                          </p:spTgt>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24" dur="500"/>
                                        <p:tgtEl>
                                          <p:spTgt spid="6">
                                            <p:graphicEl>
                                              <a:chart seriesIdx="-4" categoryIdx="4" bldStep="category"/>
                                            </p:graphicEl>
                                          </p:spTgt>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28" dur="500"/>
                                        <p:tgtEl>
                                          <p:spTgt spid="6">
                                            <p:graphicEl>
                                              <a:chart seriesIdx="-4" categoryIdx="5" bldStep="category"/>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3" dur="500"/>
                                        <p:tgtEl>
                                          <p:spTgt spid="6">
                                            <p:graphicEl>
                                              <a:chart seriesIdx="-4" categoryIdx="6" bldStep="category"/>
                                            </p:graphicEl>
                                          </p:spTgt>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37" dur="500"/>
                                        <p:tgtEl>
                                          <p:spTgt spid="6">
                                            <p:graphicEl>
                                              <a:chart seriesIdx="-4" categoryIdx="7" bldStep="category"/>
                                            </p:graphicEl>
                                          </p:spTgt>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1" dur="500"/>
                                        <p:tgtEl>
                                          <p:spTgt spid="6">
                                            <p:graphicEl>
                                              <a:chart seriesIdx="-4" categoryIdx="8" bldStep="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46" dur="500"/>
                                        <p:tgtEl>
                                          <p:spTgt spid="6">
                                            <p:graphicEl>
                                              <a:chart seriesIdx="-4" categoryIdx="9" bldStep="category"/>
                                            </p:graphicEl>
                                          </p:spTgt>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0" dur="500"/>
                                        <p:tgtEl>
                                          <p:spTgt spid="6">
                                            <p:graphicEl>
                                              <a:chart seriesIdx="-4" categoryIdx="10" bldStep="category"/>
                                            </p:graphicEl>
                                          </p:spTgt>
                                        </p:tgtEl>
                                      </p:cBhvr>
                                    </p:animEffect>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4" dur="500"/>
                                        <p:tgtEl>
                                          <p:spTgt spid="6">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animBg="0"/>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DB71F-7748-8E9D-1385-3CFFCE048FB0}"/>
              </a:ext>
            </a:extLst>
          </p:cNvPr>
          <p:cNvSpPr>
            <a:spLocks noGrp="1"/>
          </p:cNvSpPr>
          <p:nvPr>
            <p:ph type="body" sz="quarter" idx="14"/>
          </p:nvPr>
        </p:nvSpPr>
        <p:spPr/>
        <p:txBody>
          <a:bodyPr/>
          <a:lstStyle/>
          <a:p>
            <a:r>
              <a:rPr lang="en-GB" dirty="0"/>
              <a:t>Work-based learning</a:t>
            </a:r>
          </a:p>
        </p:txBody>
      </p:sp>
    </p:spTree>
    <p:extLst>
      <p:ext uri="{BB962C8B-B14F-4D97-AF65-F5344CB8AC3E}">
        <p14:creationId xmlns:p14="http://schemas.microsoft.com/office/powerpoint/2010/main" val="551839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ED51-831A-4614-835C-67C87B41F0E7}"/>
              </a:ext>
            </a:extLst>
          </p:cNvPr>
          <p:cNvSpPr>
            <a:spLocks noGrp="1"/>
          </p:cNvSpPr>
          <p:nvPr>
            <p:ph type="title"/>
          </p:nvPr>
        </p:nvSpPr>
        <p:spPr>
          <a:xfrm>
            <a:off x="755576" y="153432"/>
            <a:ext cx="7996538" cy="561078"/>
          </a:xfrm>
        </p:spPr>
        <p:txBody>
          <a:bodyPr/>
          <a:lstStyle/>
          <a:p>
            <a:r>
              <a:rPr lang="en-US" dirty="0"/>
              <a:t>School and work-based VET </a:t>
            </a:r>
            <a:r>
              <a:rPr lang="en-US" dirty="0" err="1"/>
              <a:t>programmes</a:t>
            </a:r>
            <a:endParaRPr lang="en-US" dirty="0"/>
          </a:p>
        </p:txBody>
      </p:sp>
      <p:sp>
        <p:nvSpPr>
          <p:cNvPr id="4" name="Text Placeholder 3">
            <a:extLst>
              <a:ext uri="{FF2B5EF4-FFF2-40B4-BE49-F238E27FC236}">
                <a16:creationId xmlns:a16="http://schemas.microsoft.com/office/drawing/2014/main" id="{017498F3-567E-EF5F-8CBF-D16B785539C9}"/>
              </a:ext>
            </a:extLst>
          </p:cNvPr>
          <p:cNvSpPr>
            <a:spLocks noGrp="1"/>
          </p:cNvSpPr>
          <p:nvPr>
            <p:ph type="body" sz="quarter" idx="11"/>
          </p:nvPr>
        </p:nvSpPr>
        <p:spPr>
          <a:xfrm>
            <a:off x="190500" y="853575"/>
            <a:ext cx="8851900" cy="480131"/>
          </a:xfrm>
        </p:spPr>
        <p:txBody>
          <a:bodyPr/>
          <a:lstStyle/>
          <a:p>
            <a:r>
              <a:rPr lang="en-US"/>
              <a:t>Trends in the share of upper secondary vocational students enrolled in combined school- and work-based programmes (2013 and 2023)</a:t>
            </a:r>
          </a:p>
        </p:txBody>
      </p:sp>
      <p:graphicFrame>
        <p:nvGraphicFramePr>
          <p:cNvPr id="6" name="Chart 5">
            <a:extLst>
              <a:ext uri="{FF2B5EF4-FFF2-40B4-BE49-F238E27FC236}">
                <a16:creationId xmlns:a16="http://schemas.microsoft.com/office/drawing/2014/main" id="{90D356A1-70AF-47D6-8C78-8314CDD56932}"/>
              </a:ext>
            </a:extLst>
          </p:cNvPr>
          <p:cNvGraphicFramePr>
            <a:graphicFrameLocks/>
          </p:cNvGraphicFramePr>
          <p:nvPr>
            <p:extLst>
              <p:ext uri="{D42A27DB-BD31-4B8C-83A1-F6EECF244321}">
                <p14:modId xmlns:p14="http://schemas.microsoft.com/office/powerpoint/2010/main" val="1841699772"/>
              </p:ext>
            </p:extLst>
          </p:nvPr>
        </p:nvGraphicFramePr>
        <p:xfrm>
          <a:off x="247650" y="1333706"/>
          <a:ext cx="8648700" cy="357018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A44140C0-ABB1-CEEC-9B70-737390A2E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997" y="3577576"/>
            <a:ext cx="452898" cy="452898"/>
          </a:xfrm>
          <a:prstGeom prst="rect">
            <a:avLst/>
          </a:prstGeom>
        </p:spPr>
      </p:pic>
    </p:spTree>
    <p:extLst>
      <p:ext uri="{BB962C8B-B14F-4D97-AF65-F5344CB8AC3E}">
        <p14:creationId xmlns:p14="http://schemas.microsoft.com/office/powerpoint/2010/main" val="38029937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114DC-90DB-9849-A312-FF3180BE4E95}"/>
              </a:ext>
            </a:extLst>
          </p:cNvPr>
          <p:cNvSpPr>
            <a:spLocks noGrp="1"/>
          </p:cNvSpPr>
          <p:nvPr>
            <p:ph type="body" sz="quarter" idx="14"/>
          </p:nvPr>
        </p:nvSpPr>
        <p:spPr/>
        <p:txBody>
          <a:bodyPr/>
          <a:lstStyle/>
          <a:p>
            <a:r>
              <a:rPr lang="en-GB"/>
              <a:t>Early childhood education and care (ECEC)</a:t>
            </a:r>
            <a:endParaRPr lang="en-US"/>
          </a:p>
        </p:txBody>
      </p:sp>
    </p:spTree>
    <p:extLst>
      <p:ext uri="{BB962C8B-B14F-4D97-AF65-F5344CB8AC3E}">
        <p14:creationId xmlns:p14="http://schemas.microsoft.com/office/powerpoint/2010/main" val="3106071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ABD4-ADF4-9254-0F24-75247B5ABA45}"/>
              </a:ext>
            </a:extLst>
          </p:cNvPr>
          <p:cNvSpPr>
            <a:spLocks noGrp="1"/>
          </p:cNvSpPr>
          <p:nvPr>
            <p:ph type="title"/>
          </p:nvPr>
        </p:nvSpPr>
        <p:spPr>
          <a:xfrm>
            <a:off x="755575" y="153432"/>
            <a:ext cx="7970413" cy="561078"/>
          </a:xfrm>
        </p:spPr>
        <p:txBody>
          <a:bodyPr/>
          <a:lstStyle/>
          <a:p>
            <a:r>
              <a:rPr lang="en-US" dirty="0"/>
              <a:t>Progress in enrolment in the early years</a:t>
            </a:r>
          </a:p>
        </p:txBody>
      </p:sp>
      <p:sp>
        <p:nvSpPr>
          <p:cNvPr id="4" name="Text Placeholder 3">
            <a:extLst>
              <a:ext uri="{FF2B5EF4-FFF2-40B4-BE49-F238E27FC236}">
                <a16:creationId xmlns:a16="http://schemas.microsoft.com/office/drawing/2014/main" id="{94816D8C-FA73-F64B-0ABD-0D042B56F872}"/>
              </a:ext>
            </a:extLst>
          </p:cNvPr>
          <p:cNvSpPr>
            <a:spLocks noGrp="1"/>
          </p:cNvSpPr>
          <p:nvPr>
            <p:ph type="body" sz="quarter" idx="11"/>
          </p:nvPr>
        </p:nvSpPr>
        <p:spPr/>
        <p:txBody>
          <a:bodyPr/>
          <a:lstStyle/>
          <a:p>
            <a:r>
              <a:rPr lang="en-US"/>
              <a:t>Trends in enrolment rates of 3-5 year-olds in early childhood education (ISCED 0) (2013 and 2023)</a:t>
            </a:r>
          </a:p>
        </p:txBody>
      </p:sp>
      <p:graphicFrame>
        <p:nvGraphicFramePr>
          <p:cNvPr id="6" name="Chart 5">
            <a:extLst>
              <a:ext uri="{FF2B5EF4-FFF2-40B4-BE49-F238E27FC236}">
                <a16:creationId xmlns:a16="http://schemas.microsoft.com/office/drawing/2014/main" id="{F92D6E3C-3CD3-4021-90D7-28D7592B8E6A}"/>
              </a:ext>
            </a:extLst>
          </p:cNvPr>
          <p:cNvGraphicFramePr>
            <a:graphicFrameLocks/>
          </p:cNvGraphicFramePr>
          <p:nvPr>
            <p:extLst>
              <p:ext uri="{D42A27DB-BD31-4B8C-83A1-F6EECF244321}">
                <p14:modId xmlns:p14="http://schemas.microsoft.com/office/powerpoint/2010/main" val="3981714818"/>
              </p:ext>
            </p:extLst>
          </p:nvPr>
        </p:nvGraphicFramePr>
        <p:xfrm>
          <a:off x="101600" y="1123926"/>
          <a:ext cx="8674391" cy="401957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F79E4049-27B7-AB1D-2615-38B1D7DC3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465" y="3722697"/>
            <a:ext cx="452898" cy="452898"/>
          </a:xfrm>
          <a:prstGeom prst="rect">
            <a:avLst/>
          </a:prstGeom>
        </p:spPr>
      </p:pic>
    </p:spTree>
    <p:extLst>
      <p:ext uri="{BB962C8B-B14F-4D97-AF65-F5344CB8AC3E}">
        <p14:creationId xmlns:p14="http://schemas.microsoft.com/office/powerpoint/2010/main" val="9815754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AC31-4051-9C83-1710-1EC1D83D2C18}"/>
              </a:ext>
            </a:extLst>
          </p:cNvPr>
          <p:cNvSpPr>
            <a:spLocks noGrp="1"/>
          </p:cNvSpPr>
          <p:nvPr>
            <p:ph type="title"/>
          </p:nvPr>
        </p:nvSpPr>
        <p:spPr>
          <a:xfrm>
            <a:off x="755576" y="153432"/>
            <a:ext cx="8103416" cy="561078"/>
          </a:xfrm>
        </p:spPr>
        <p:txBody>
          <a:bodyPr/>
          <a:lstStyle/>
          <a:p>
            <a:r>
              <a:rPr lang="en-US" dirty="0"/>
              <a:t>Low spending per child in pre-primary education</a:t>
            </a:r>
          </a:p>
        </p:txBody>
      </p:sp>
      <p:sp>
        <p:nvSpPr>
          <p:cNvPr id="4" name="Text Placeholder 3">
            <a:extLst>
              <a:ext uri="{FF2B5EF4-FFF2-40B4-BE49-F238E27FC236}">
                <a16:creationId xmlns:a16="http://schemas.microsoft.com/office/drawing/2014/main" id="{872D1D3A-F6B4-202D-40AB-DFDDF970053C}"/>
              </a:ext>
            </a:extLst>
          </p:cNvPr>
          <p:cNvSpPr>
            <a:spLocks noGrp="1"/>
          </p:cNvSpPr>
          <p:nvPr>
            <p:ph type="body" sz="quarter" idx="11"/>
          </p:nvPr>
        </p:nvSpPr>
        <p:spPr/>
        <p:txBody>
          <a:bodyPr/>
          <a:lstStyle/>
          <a:p>
            <a:r>
              <a:rPr lang="en-US"/>
              <a:t>Government and private expenditure per child in pre-primary education (2022)</a:t>
            </a:r>
          </a:p>
        </p:txBody>
      </p:sp>
      <p:graphicFrame>
        <p:nvGraphicFramePr>
          <p:cNvPr id="6" name="Chart 5">
            <a:extLst>
              <a:ext uri="{FF2B5EF4-FFF2-40B4-BE49-F238E27FC236}">
                <a16:creationId xmlns:a16="http://schemas.microsoft.com/office/drawing/2014/main" id="{74199861-D702-4C97-903A-4F447E4F1EEF}"/>
              </a:ext>
            </a:extLst>
          </p:cNvPr>
          <p:cNvGraphicFramePr>
            <a:graphicFrameLocks/>
          </p:cNvGraphicFramePr>
          <p:nvPr/>
        </p:nvGraphicFramePr>
        <p:xfrm>
          <a:off x="422056" y="1219200"/>
          <a:ext cx="8299888" cy="357835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0FE8A4B-8130-EBB1-61C0-FDADE7E4C5C9}"/>
              </a:ext>
            </a:extLst>
          </p:cNvPr>
          <p:cNvSpPr txBox="1"/>
          <p:nvPr/>
        </p:nvSpPr>
        <p:spPr>
          <a:xfrm>
            <a:off x="422056" y="1219200"/>
            <a:ext cx="976661" cy="553998"/>
          </a:xfrm>
          <a:prstGeom prst="rect">
            <a:avLst/>
          </a:prstGeom>
          <a:noFill/>
        </p:spPr>
        <p:txBody>
          <a:bodyPr wrap="square" rtlCol="0">
            <a:spAutoFit/>
          </a:bodyPr>
          <a:lstStyle/>
          <a:p>
            <a:pPr rtl="0">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USD converted using PPPs</a:t>
            </a:r>
          </a:p>
          <a:p>
            <a:endParaRPr lang="en-US" sz="1000"/>
          </a:p>
        </p:txBody>
      </p:sp>
      <p:pic>
        <p:nvPicPr>
          <p:cNvPr id="5" name="Picture 4">
            <a:extLst>
              <a:ext uri="{FF2B5EF4-FFF2-40B4-BE49-F238E27FC236}">
                <a16:creationId xmlns:a16="http://schemas.microsoft.com/office/drawing/2014/main" id="{3995EC64-C979-68E7-32A1-E94011FA3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230" y="3577575"/>
            <a:ext cx="452898" cy="452898"/>
          </a:xfrm>
          <a:prstGeom prst="rect">
            <a:avLst/>
          </a:prstGeom>
        </p:spPr>
      </p:pic>
    </p:spTree>
    <p:extLst>
      <p:ext uri="{BB962C8B-B14F-4D97-AF65-F5344CB8AC3E}">
        <p14:creationId xmlns:p14="http://schemas.microsoft.com/office/powerpoint/2010/main" val="351516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EAC3-B1B0-A9B9-EA81-F9487AF48967}"/>
              </a:ext>
            </a:extLst>
          </p:cNvPr>
          <p:cNvSpPr>
            <a:spLocks noGrp="1"/>
          </p:cNvSpPr>
          <p:nvPr>
            <p:ph type="title"/>
          </p:nvPr>
        </p:nvSpPr>
        <p:spPr>
          <a:xfrm>
            <a:off x="755575" y="153432"/>
            <a:ext cx="8159109" cy="561078"/>
          </a:xfrm>
        </p:spPr>
        <p:txBody>
          <a:bodyPr/>
          <a:lstStyle/>
          <a:p>
            <a:r>
              <a:rPr lang="en-US" dirty="0"/>
              <a:t>Tertiary qualifications pay higher earnings</a:t>
            </a:r>
          </a:p>
        </p:txBody>
      </p:sp>
      <p:sp>
        <p:nvSpPr>
          <p:cNvPr id="4" name="Text Placeholder 3">
            <a:extLst>
              <a:ext uri="{FF2B5EF4-FFF2-40B4-BE49-F238E27FC236}">
                <a16:creationId xmlns:a16="http://schemas.microsoft.com/office/drawing/2014/main" id="{47849682-F2B4-8914-FBA3-D2185456E405}"/>
              </a:ext>
            </a:extLst>
          </p:cNvPr>
          <p:cNvSpPr>
            <a:spLocks noGrp="1"/>
          </p:cNvSpPr>
          <p:nvPr>
            <p:ph type="body" sz="quarter" idx="11"/>
          </p:nvPr>
        </p:nvSpPr>
        <p:spPr/>
        <p:txBody>
          <a:bodyPr/>
          <a:lstStyle/>
          <a:p>
            <a:r>
              <a:rPr lang="en-US"/>
              <a:t>Relative earnings of tertiary-educated workers, by level of educational attainment (2023)</a:t>
            </a:r>
          </a:p>
        </p:txBody>
      </p:sp>
      <p:graphicFrame>
        <p:nvGraphicFramePr>
          <p:cNvPr id="6" name="Chart 5">
            <a:extLst>
              <a:ext uri="{FF2B5EF4-FFF2-40B4-BE49-F238E27FC236}">
                <a16:creationId xmlns:a16="http://schemas.microsoft.com/office/drawing/2014/main" id="{6AB50344-A934-4A1A-8F7E-C2B22BE46E5E}"/>
              </a:ext>
            </a:extLst>
          </p:cNvPr>
          <p:cNvGraphicFramePr>
            <a:graphicFrameLocks/>
          </p:cNvGraphicFramePr>
          <p:nvPr>
            <p:extLst>
              <p:ext uri="{D42A27DB-BD31-4B8C-83A1-F6EECF244321}">
                <p14:modId xmlns:p14="http://schemas.microsoft.com/office/powerpoint/2010/main" val="549715778"/>
              </p:ext>
            </p:extLst>
          </p:nvPr>
        </p:nvGraphicFramePr>
        <p:xfrm>
          <a:off x="229316" y="1219200"/>
          <a:ext cx="8685369" cy="368748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7F21796C-9E0C-2407-5CC5-A1AD6B1A4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038" y="3574079"/>
            <a:ext cx="452898" cy="452898"/>
          </a:xfrm>
          <a:prstGeom prst="rect">
            <a:avLst/>
          </a:prstGeom>
        </p:spPr>
      </p:pic>
    </p:spTree>
    <p:extLst>
      <p:ext uri="{BB962C8B-B14F-4D97-AF65-F5344CB8AC3E}">
        <p14:creationId xmlns:p14="http://schemas.microsoft.com/office/powerpoint/2010/main" val="10438028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E7FE1-21BD-95E6-D98E-D2366FB07142}"/>
              </a:ext>
            </a:extLst>
          </p:cNvPr>
          <p:cNvSpPr>
            <a:spLocks noGrp="1"/>
          </p:cNvSpPr>
          <p:nvPr>
            <p:ph type="title"/>
          </p:nvPr>
        </p:nvSpPr>
        <p:spPr/>
        <p:txBody>
          <a:bodyPr/>
          <a:lstStyle/>
          <a:p>
            <a:r>
              <a:rPr lang="en-US" dirty="0"/>
              <a:t>More staff but fewer teachers in the early years</a:t>
            </a:r>
          </a:p>
        </p:txBody>
      </p:sp>
      <p:sp>
        <p:nvSpPr>
          <p:cNvPr id="4" name="Text Placeholder 3">
            <a:extLst>
              <a:ext uri="{FF2B5EF4-FFF2-40B4-BE49-F238E27FC236}">
                <a16:creationId xmlns:a16="http://schemas.microsoft.com/office/drawing/2014/main" id="{0E6447DF-59C6-FC5D-A71C-0BDBE3D8AEF9}"/>
              </a:ext>
            </a:extLst>
          </p:cNvPr>
          <p:cNvSpPr>
            <a:spLocks noGrp="1"/>
          </p:cNvSpPr>
          <p:nvPr>
            <p:ph type="body" sz="quarter" idx="11"/>
          </p:nvPr>
        </p:nvSpPr>
        <p:spPr/>
        <p:txBody>
          <a:bodyPr/>
          <a:lstStyle/>
          <a:p>
            <a:r>
              <a:rPr lang="en-US"/>
              <a:t>Trends in the ratio of children to staff in pre-primary education (2013 and 2023)</a:t>
            </a:r>
          </a:p>
        </p:txBody>
      </p:sp>
      <p:graphicFrame>
        <p:nvGraphicFramePr>
          <p:cNvPr id="6" name="Chart 5">
            <a:extLst>
              <a:ext uri="{FF2B5EF4-FFF2-40B4-BE49-F238E27FC236}">
                <a16:creationId xmlns:a16="http://schemas.microsoft.com/office/drawing/2014/main" id="{192CD42B-9E37-490D-858F-348E361FAC07}"/>
              </a:ext>
            </a:extLst>
          </p:cNvPr>
          <p:cNvGraphicFramePr>
            <a:graphicFrameLocks/>
          </p:cNvGraphicFramePr>
          <p:nvPr/>
        </p:nvGraphicFramePr>
        <p:xfrm>
          <a:off x="304255" y="1139807"/>
          <a:ext cx="8535490" cy="367284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81BD70A7-B389-F0CA-9F0F-DB2282D64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54" y="3841554"/>
            <a:ext cx="452898" cy="452898"/>
          </a:xfrm>
          <a:prstGeom prst="rect">
            <a:avLst/>
          </a:prstGeom>
        </p:spPr>
      </p:pic>
    </p:spTree>
    <p:extLst>
      <p:ext uri="{BB962C8B-B14F-4D97-AF65-F5344CB8AC3E}">
        <p14:creationId xmlns:p14="http://schemas.microsoft.com/office/powerpoint/2010/main" val="13121496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B777D-5397-3A1F-B27F-BD1D6071411E}"/>
              </a:ext>
            </a:extLst>
          </p:cNvPr>
          <p:cNvSpPr>
            <a:spLocks noGrp="1"/>
          </p:cNvSpPr>
          <p:nvPr>
            <p:ph type="body" sz="quarter" idx="14"/>
          </p:nvPr>
        </p:nvSpPr>
        <p:spPr/>
        <p:txBody>
          <a:bodyPr/>
          <a:lstStyle/>
          <a:p>
            <a:r>
              <a:rPr lang="en-GB"/>
              <a:t>Investment into education</a:t>
            </a:r>
            <a:endParaRPr lang="en-US"/>
          </a:p>
        </p:txBody>
      </p:sp>
    </p:spTree>
    <p:extLst>
      <p:ext uri="{BB962C8B-B14F-4D97-AF65-F5344CB8AC3E}">
        <p14:creationId xmlns:p14="http://schemas.microsoft.com/office/powerpoint/2010/main" val="2171229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E175-3A57-4135-5E50-300259682C99}"/>
              </a:ext>
            </a:extLst>
          </p:cNvPr>
          <p:cNvSpPr>
            <a:spLocks noGrp="1"/>
          </p:cNvSpPr>
          <p:nvPr>
            <p:ph type="title"/>
          </p:nvPr>
        </p:nvSpPr>
        <p:spPr>
          <a:xfrm>
            <a:off x="755575" y="153432"/>
            <a:ext cx="8085019" cy="561078"/>
          </a:xfrm>
        </p:spPr>
        <p:txBody>
          <a:bodyPr/>
          <a:lstStyle/>
          <a:p>
            <a:r>
              <a:rPr lang="en-US"/>
              <a:t>In some countries, education is one of the most important items </a:t>
            </a:r>
            <a:br>
              <a:rPr lang="en-US"/>
            </a:br>
            <a:r>
              <a:rPr lang="en-US"/>
              <a:t>of government expenditure</a:t>
            </a:r>
          </a:p>
        </p:txBody>
      </p:sp>
      <p:sp>
        <p:nvSpPr>
          <p:cNvPr id="4" name="Text Placeholder 3">
            <a:extLst>
              <a:ext uri="{FF2B5EF4-FFF2-40B4-BE49-F238E27FC236}">
                <a16:creationId xmlns:a16="http://schemas.microsoft.com/office/drawing/2014/main" id="{0911FAFE-973E-646C-6262-5B279B666175}"/>
              </a:ext>
            </a:extLst>
          </p:cNvPr>
          <p:cNvSpPr>
            <a:spLocks noGrp="1"/>
          </p:cNvSpPr>
          <p:nvPr>
            <p:ph type="body" sz="quarter" idx="11"/>
          </p:nvPr>
        </p:nvSpPr>
        <p:spPr/>
        <p:txBody>
          <a:bodyPr/>
          <a:lstStyle/>
          <a:p>
            <a:r>
              <a:rPr lang="en-US"/>
              <a:t>Distribution of government expenditure by function (2023)</a:t>
            </a:r>
          </a:p>
        </p:txBody>
      </p:sp>
      <p:graphicFrame>
        <p:nvGraphicFramePr>
          <p:cNvPr id="6" name="Chart 5">
            <a:extLst>
              <a:ext uri="{FF2B5EF4-FFF2-40B4-BE49-F238E27FC236}">
                <a16:creationId xmlns:a16="http://schemas.microsoft.com/office/drawing/2014/main" id="{2212C760-FC95-4152-BE7C-6B7443A3FCFC}"/>
              </a:ext>
            </a:extLst>
          </p:cNvPr>
          <p:cNvGraphicFramePr>
            <a:graphicFrameLocks/>
          </p:cNvGraphicFramePr>
          <p:nvPr>
            <p:extLst>
              <p:ext uri="{D42A27DB-BD31-4B8C-83A1-F6EECF244321}">
                <p14:modId xmlns:p14="http://schemas.microsoft.com/office/powerpoint/2010/main" val="3352355165"/>
              </p:ext>
            </p:extLst>
          </p:nvPr>
        </p:nvGraphicFramePr>
        <p:xfrm>
          <a:off x="303406" y="1219200"/>
          <a:ext cx="8537189" cy="3680668"/>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8D268802-A511-9F5E-6B78-53CC259913A3}"/>
              </a:ext>
            </a:extLst>
          </p:cNvPr>
          <p:cNvPicPr>
            <a:picLocks noChangeAspect="1"/>
          </p:cNvPicPr>
          <p:nvPr/>
        </p:nvPicPr>
        <p:blipFill>
          <a:blip r:embed="rId3"/>
          <a:stretch>
            <a:fillRect/>
          </a:stretch>
        </p:blipFill>
        <p:spPr>
          <a:xfrm>
            <a:off x="535510" y="1472525"/>
            <a:ext cx="365792" cy="280440"/>
          </a:xfrm>
          <a:prstGeom prst="rect">
            <a:avLst/>
          </a:prstGeom>
        </p:spPr>
      </p:pic>
      <p:pic>
        <p:nvPicPr>
          <p:cNvPr id="5" name="Picture 4">
            <a:extLst>
              <a:ext uri="{FF2B5EF4-FFF2-40B4-BE49-F238E27FC236}">
                <a16:creationId xmlns:a16="http://schemas.microsoft.com/office/drawing/2014/main" id="{52B360A7-5E1C-D71F-DC62-A59AA4D56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149" y="3919773"/>
            <a:ext cx="452898" cy="452898"/>
          </a:xfrm>
          <a:prstGeom prst="rect">
            <a:avLst/>
          </a:prstGeom>
        </p:spPr>
      </p:pic>
    </p:spTree>
    <p:extLst>
      <p:ext uri="{BB962C8B-B14F-4D97-AF65-F5344CB8AC3E}">
        <p14:creationId xmlns:p14="http://schemas.microsoft.com/office/powerpoint/2010/main" val="1293306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127B-7E86-4681-CB28-C4F006643D33}"/>
              </a:ext>
            </a:extLst>
          </p:cNvPr>
          <p:cNvSpPr>
            <a:spLocks noGrp="1"/>
          </p:cNvSpPr>
          <p:nvPr>
            <p:ph type="title"/>
          </p:nvPr>
        </p:nvSpPr>
        <p:spPr/>
        <p:txBody>
          <a:bodyPr/>
          <a:lstStyle/>
          <a:p>
            <a:r>
              <a:rPr lang="en-US" dirty="0"/>
              <a:t>A high share of GDP invested into education</a:t>
            </a:r>
          </a:p>
        </p:txBody>
      </p:sp>
      <p:sp>
        <p:nvSpPr>
          <p:cNvPr id="4" name="Text Placeholder 3">
            <a:extLst>
              <a:ext uri="{FF2B5EF4-FFF2-40B4-BE49-F238E27FC236}">
                <a16:creationId xmlns:a16="http://schemas.microsoft.com/office/drawing/2014/main" id="{385DCC55-21FF-4C63-A3CB-477287E94D91}"/>
              </a:ext>
            </a:extLst>
          </p:cNvPr>
          <p:cNvSpPr>
            <a:spLocks noGrp="1"/>
          </p:cNvSpPr>
          <p:nvPr>
            <p:ph type="body" sz="quarter" idx="11"/>
          </p:nvPr>
        </p:nvSpPr>
        <p:spPr/>
        <p:txBody>
          <a:bodyPr/>
          <a:lstStyle/>
          <a:p>
            <a:r>
              <a:rPr lang="en-US"/>
              <a:t>Expenditure on educational institutions as a percentage of GDP, by level of education (2022)</a:t>
            </a:r>
          </a:p>
        </p:txBody>
      </p:sp>
      <p:graphicFrame>
        <p:nvGraphicFramePr>
          <p:cNvPr id="6" name="Chart 5">
            <a:extLst>
              <a:ext uri="{FF2B5EF4-FFF2-40B4-BE49-F238E27FC236}">
                <a16:creationId xmlns:a16="http://schemas.microsoft.com/office/drawing/2014/main" id="{5DEB2ED9-6816-4987-A76F-6E513F551149}"/>
              </a:ext>
            </a:extLst>
          </p:cNvPr>
          <p:cNvGraphicFramePr>
            <a:graphicFrameLocks/>
          </p:cNvGraphicFramePr>
          <p:nvPr/>
        </p:nvGraphicFramePr>
        <p:xfrm>
          <a:off x="0" y="1219199"/>
          <a:ext cx="8862599" cy="369964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1E54FA2-DCF2-D5A5-DCE8-6AFD1D6E68D3}"/>
              </a:ext>
            </a:extLst>
          </p:cNvPr>
          <p:cNvPicPr>
            <a:picLocks noChangeAspect="1"/>
          </p:cNvPicPr>
          <p:nvPr/>
        </p:nvPicPr>
        <p:blipFill>
          <a:blip r:embed="rId4"/>
          <a:stretch>
            <a:fillRect/>
          </a:stretch>
        </p:blipFill>
        <p:spPr>
          <a:xfrm>
            <a:off x="657162" y="1435354"/>
            <a:ext cx="365792" cy="280440"/>
          </a:xfrm>
          <a:prstGeom prst="rect">
            <a:avLst/>
          </a:prstGeom>
        </p:spPr>
      </p:pic>
      <p:pic>
        <p:nvPicPr>
          <p:cNvPr id="5" name="Picture 4">
            <a:extLst>
              <a:ext uri="{FF2B5EF4-FFF2-40B4-BE49-F238E27FC236}">
                <a16:creationId xmlns:a16="http://schemas.microsoft.com/office/drawing/2014/main" id="{8C09A3D1-9754-FBC1-F73B-964672489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60" y="3518728"/>
            <a:ext cx="452898" cy="452898"/>
          </a:xfrm>
          <a:prstGeom prst="rect">
            <a:avLst/>
          </a:prstGeom>
        </p:spPr>
      </p:pic>
    </p:spTree>
    <p:extLst>
      <p:ext uri="{BB962C8B-B14F-4D97-AF65-F5344CB8AC3E}">
        <p14:creationId xmlns:p14="http://schemas.microsoft.com/office/powerpoint/2010/main" val="3365515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499"/>
                                          </p:stCondLst>
                                        </p:cTn>
                                        <p:tgtEl>
                                          <p:spTgt spid="6">
                                            <p:graphicEl>
                                              <a:chart seriesIdx="3" categoryIdx="-4" bldStep="series"/>
                                            </p:graphicEl>
                                          </p:spTgt>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499"/>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8741-4E02-7961-DE5F-C0FFD8C07598}"/>
              </a:ext>
            </a:extLst>
          </p:cNvPr>
          <p:cNvSpPr>
            <a:spLocks noGrp="1"/>
          </p:cNvSpPr>
          <p:nvPr>
            <p:ph type="title"/>
          </p:nvPr>
        </p:nvSpPr>
        <p:spPr/>
        <p:txBody>
          <a:bodyPr/>
          <a:lstStyle/>
          <a:p>
            <a:r>
              <a:rPr lang="en-GB" sz="1800">
                <a:effectLst/>
                <a:latin typeface="Aptos" panose="020B0004020202020204" pitchFamily="34" charset="0"/>
                <a:ea typeface="Aptos" panose="020B0004020202020204" pitchFamily="34" charset="0"/>
                <a:cs typeface="Arial" panose="020B0604020202020204" pitchFamily="34" charset="0"/>
              </a:rPr>
              <a:t>Trends in expenditure per student depend on changes in student numbers and in expenditure</a:t>
            </a:r>
            <a:endParaRPr lang="en-US"/>
          </a:p>
        </p:txBody>
      </p:sp>
      <p:sp>
        <p:nvSpPr>
          <p:cNvPr id="4" name="Text Placeholder 3">
            <a:extLst>
              <a:ext uri="{FF2B5EF4-FFF2-40B4-BE49-F238E27FC236}">
                <a16:creationId xmlns:a16="http://schemas.microsoft.com/office/drawing/2014/main" id="{8357E192-5777-566A-E8E7-11F112881292}"/>
              </a:ext>
            </a:extLst>
          </p:cNvPr>
          <p:cNvSpPr>
            <a:spLocks noGrp="1"/>
          </p:cNvSpPr>
          <p:nvPr>
            <p:ph type="body" sz="quarter" idx="11"/>
          </p:nvPr>
        </p:nvSpPr>
        <p:spPr>
          <a:xfrm>
            <a:off x="190500" y="853575"/>
            <a:ext cx="8851900" cy="480131"/>
          </a:xfrm>
        </p:spPr>
        <p:txBody>
          <a:bodyPr/>
          <a:lstStyle/>
          <a:p>
            <a:r>
              <a:rPr lang="en-US"/>
              <a:t>Change in the number of students, expenditure on primary to post-secondary non-tertiary educational institutions and expenditure per student (2015 to 2022)</a:t>
            </a:r>
          </a:p>
        </p:txBody>
      </p:sp>
      <p:graphicFrame>
        <p:nvGraphicFramePr>
          <p:cNvPr id="6" name="Chart 5">
            <a:extLst>
              <a:ext uri="{FF2B5EF4-FFF2-40B4-BE49-F238E27FC236}">
                <a16:creationId xmlns:a16="http://schemas.microsoft.com/office/drawing/2014/main" id="{9554B9DC-79E2-4D2F-86E9-425999DFBD2E}"/>
              </a:ext>
            </a:extLst>
          </p:cNvPr>
          <p:cNvGraphicFramePr>
            <a:graphicFrameLocks/>
          </p:cNvGraphicFramePr>
          <p:nvPr/>
        </p:nvGraphicFramePr>
        <p:xfrm>
          <a:off x="327110" y="1219200"/>
          <a:ext cx="8489780" cy="366022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C4266DE-A96D-EC5C-7BDE-896345DFF1DB}"/>
              </a:ext>
            </a:extLst>
          </p:cNvPr>
          <p:cNvSpPr txBox="1"/>
          <p:nvPr/>
        </p:nvSpPr>
        <p:spPr>
          <a:xfrm>
            <a:off x="613317" y="1248852"/>
            <a:ext cx="367990" cy="246221"/>
          </a:xfrm>
          <a:prstGeom prst="rect">
            <a:avLst/>
          </a:prstGeom>
          <a:noFill/>
        </p:spPr>
        <p:txBody>
          <a:bodyPr wrap="square">
            <a:spAutoFit/>
          </a:bodyPr>
          <a:lstStyle/>
          <a:p>
            <a:pPr algn="ctr" rtl="0">
              <a:defRPr sz="1000" b="0" i="0" u="none" strike="noStrike" kern="1200" baseline="0">
                <a:solidFill>
                  <a:srgbClr val="000101"/>
                </a:solidFill>
                <a:latin typeface="Calibri" panose="020F0502020204030204" pitchFamily="34" charset="0"/>
                <a:ea typeface="+mn-ea"/>
                <a:cs typeface="+mn-cs"/>
              </a:defRPr>
            </a:pPr>
            <a:r>
              <a:rPr lang="en-GB" sz="1000" b="0" i="0">
                <a:solidFill>
                  <a:srgbClr val="000101"/>
                </a:solidFill>
                <a:latin typeface="Calibri" panose="020F0502020204030204" pitchFamily="34" charset="0"/>
              </a:rPr>
              <a:t>%</a:t>
            </a:r>
          </a:p>
        </p:txBody>
      </p:sp>
      <p:pic>
        <p:nvPicPr>
          <p:cNvPr id="3" name="Picture 2">
            <a:extLst>
              <a:ext uri="{FF2B5EF4-FFF2-40B4-BE49-F238E27FC236}">
                <a16:creationId xmlns:a16="http://schemas.microsoft.com/office/drawing/2014/main" id="{833C98C4-993F-7FC0-2406-BBBE698AC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6728" y="3583346"/>
            <a:ext cx="452898" cy="452898"/>
          </a:xfrm>
          <a:prstGeom prst="rect">
            <a:avLst/>
          </a:prstGeom>
        </p:spPr>
      </p:pic>
    </p:spTree>
    <p:extLst>
      <p:ext uri="{BB962C8B-B14F-4D97-AF65-F5344CB8AC3E}">
        <p14:creationId xmlns:p14="http://schemas.microsoft.com/office/powerpoint/2010/main" val="1831303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32909-1359-8650-9943-8FB38E3F7B91}"/>
              </a:ext>
            </a:extLst>
          </p:cNvPr>
          <p:cNvSpPr>
            <a:spLocks noGrp="1"/>
          </p:cNvSpPr>
          <p:nvPr>
            <p:ph type="body" sz="quarter" idx="14"/>
          </p:nvPr>
        </p:nvSpPr>
        <p:spPr/>
        <p:txBody>
          <a:bodyPr/>
          <a:lstStyle/>
          <a:p>
            <a:r>
              <a:rPr lang="en-GB"/>
              <a:t>Class size and student/staff ratios</a:t>
            </a:r>
            <a:endParaRPr lang="en-US"/>
          </a:p>
        </p:txBody>
      </p:sp>
    </p:spTree>
    <p:extLst>
      <p:ext uri="{BB962C8B-B14F-4D97-AF65-F5344CB8AC3E}">
        <p14:creationId xmlns:p14="http://schemas.microsoft.com/office/powerpoint/2010/main" val="214562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F9D8-059E-0265-6409-6FA0809962CA}"/>
              </a:ext>
            </a:extLst>
          </p:cNvPr>
          <p:cNvSpPr>
            <a:spLocks noGrp="1"/>
          </p:cNvSpPr>
          <p:nvPr>
            <p:ph type="title"/>
          </p:nvPr>
        </p:nvSpPr>
        <p:spPr/>
        <p:txBody>
          <a:bodyPr/>
          <a:lstStyle/>
          <a:p>
            <a:r>
              <a:rPr lang="en-US"/>
              <a:t>Class sizes in primary education</a:t>
            </a:r>
          </a:p>
        </p:txBody>
      </p:sp>
      <p:sp>
        <p:nvSpPr>
          <p:cNvPr id="4" name="Text Placeholder 3">
            <a:extLst>
              <a:ext uri="{FF2B5EF4-FFF2-40B4-BE49-F238E27FC236}">
                <a16:creationId xmlns:a16="http://schemas.microsoft.com/office/drawing/2014/main" id="{748AFB4E-4CD3-E2E3-FCD7-CEB9CBEED3C4}"/>
              </a:ext>
            </a:extLst>
          </p:cNvPr>
          <p:cNvSpPr>
            <a:spLocks noGrp="1"/>
          </p:cNvSpPr>
          <p:nvPr>
            <p:ph type="body" sz="quarter" idx="11"/>
          </p:nvPr>
        </p:nvSpPr>
        <p:spPr/>
        <p:txBody>
          <a:bodyPr/>
          <a:lstStyle/>
          <a:p>
            <a:r>
              <a:rPr lang="en-US"/>
              <a:t>Trends in average class sizes in primary education (2013 and 2023)</a:t>
            </a:r>
          </a:p>
        </p:txBody>
      </p:sp>
      <p:graphicFrame>
        <p:nvGraphicFramePr>
          <p:cNvPr id="6" name="Chart 5">
            <a:extLst>
              <a:ext uri="{FF2B5EF4-FFF2-40B4-BE49-F238E27FC236}">
                <a16:creationId xmlns:a16="http://schemas.microsoft.com/office/drawing/2014/main" id="{CB3B1FA4-6244-4633-B0B0-B02F90F270F2}"/>
              </a:ext>
            </a:extLst>
          </p:cNvPr>
          <p:cNvGraphicFramePr>
            <a:graphicFrameLocks/>
          </p:cNvGraphicFramePr>
          <p:nvPr/>
        </p:nvGraphicFramePr>
        <p:xfrm>
          <a:off x="235675" y="1139807"/>
          <a:ext cx="8672650" cy="3679371"/>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9E87BA5D-FC7A-D7C5-CCC4-7D31E2FEE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460" y="3496094"/>
            <a:ext cx="452898" cy="452898"/>
          </a:xfrm>
          <a:prstGeom prst="rect">
            <a:avLst/>
          </a:prstGeom>
        </p:spPr>
      </p:pic>
    </p:spTree>
    <p:extLst>
      <p:ext uri="{BB962C8B-B14F-4D97-AF65-F5344CB8AC3E}">
        <p14:creationId xmlns:p14="http://schemas.microsoft.com/office/powerpoint/2010/main" val="23556095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223C-D992-A04A-529D-EC4709B1DDEB}"/>
              </a:ext>
            </a:extLst>
          </p:cNvPr>
          <p:cNvSpPr>
            <a:spLocks noGrp="1"/>
          </p:cNvSpPr>
          <p:nvPr>
            <p:ph type="title"/>
          </p:nvPr>
        </p:nvSpPr>
        <p:spPr>
          <a:xfrm>
            <a:off x="755576" y="153432"/>
            <a:ext cx="8388424" cy="561078"/>
          </a:xfrm>
        </p:spPr>
        <p:txBody>
          <a:bodyPr/>
          <a:lstStyle/>
          <a:p>
            <a:r>
              <a:rPr lang="en-GB" dirty="0"/>
              <a:t>Smaller classes or better teachers in secondary </a:t>
            </a:r>
            <a:r>
              <a:rPr lang="en-GB" dirty="0" err="1"/>
              <a:t>eucation</a:t>
            </a:r>
            <a:r>
              <a:rPr lang="en-GB" dirty="0"/>
              <a:t>? </a:t>
            </a:r>
            <a:endParaRPr lang="en-US" dirty="0"/>
          </a:p>
        </p:txBody>
      </p:sp>
      <p:graphicFrame>
        <p:nvGraphicFramePr>
          <p:cNvPr id="6" name="Chart 5">
            <a:extLst>
              <a:ext uri="{FF2B5EF4-FFF2-40B4-BE49-F238E27FC236}">
                <a16:creationId xmlns:a16="http://schemas.microsoft.com/office/drawing/2014/main" id="{D1A8D757-95D5-4FB7-940E-CB7F06F87600}"/>
              </a:ext>
            </a:extLst>
          </p:cNvPr>
          <p:cNvGraphicFramePr>
            <a:graphicFrameLocks/>
          </p:cNvGraphicFramePr>
          <p:nvPr/>
        </p:nvGraphicFramePr>
        <p:xfrm>
          <a:off x="-79412" y="782320"/>
          <a:ext cx="8766212" cy="431290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red circle on a white background&#10;&#10;AI-generated content may be incorrect.">
            <a:extLst>
              <a:ext uri="{FF2B5EF4-FFF2-40B4-BE49-F238E27FC236}">
                <a16:creationId xmlns:a16="http://schemas.microsoft.com/office/drawing/2014/main" id="{1ACF67C4-5746-D2CD-009B-5567B6681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869" y="2968315"/>
            <a:ext cx="520296" cy="520296"/>
          </a:xfrm>
          <a:prstGeom prst="rect">
            <a:avLst/>
          </a:prstGeom>
        </p:spPr>
      </p:pic>
      <p:sp>
        <p:nvSpPr>
          <p:cNvPr id="7" name="Arrow: Right 6">
            <a:extLst>
              <a:ext uri="{FF2B5EF4-FFF2-40B4-BE49-F238E27FC236}">
                <a16:creationId xmlns:a16="http://schemas.microsoft.com/office/drawing/2014/main" id="{D1093ED4-2D07-11F9-7F96-31521BE621A3}"/>
              </a:ext>
            </a:extLst>
          </p:cNvPr>
          <p:cNvSpPr/>
          <p:nvPr/>
        </p:nvSpPr>
        <p:spPr>
          <a:xfrm rot="16200000">
            <a:off x="-1105443" y="2681660"/>
            <a:ext cx="3536063" cy="467478"/>
          </a:xfrm>
          <a:prstGeom prst="rightArrow">
            <a:avLst/>
          </a:prstGeom>
          <a:gradFill>
            <a:gsLst>
              <a:gs pos="0">
                <a:srgbClr val="92D050"/>
              </a:gs>
              <a:gs pos="100000">
                <a:srgbClr val="C00000"/>
              </a:gs>
            </a:gsLst>
            <a:lin ang="2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More students per teacher</a:t>
            </a:r>
          </a:p>
        </p:txBody>
      </p:sp>
      <p:sp>
        <p:nvSpPr>
          <p:cNvPr id="8" name="Arrow: Right 7">
            <a:extLst>
              <a:ext uri="{FF2B5EF4-FFF2-40B4-BE49-F238E27FC236}">
                <a16:creationId xmlns:a16="http://schemas.microsoft.com/office/drawing/2014/main" id="{4D4DB6B3-265D-1121-88A7-8A6F0B4F13C8}"/>
              </a:ext>
            </a:extLst>
          </p:cNvPr>
          <p:cNvSpPr/>
          <p:nvPr/>
        </p:nvSpPr>
        <p:spPr>
          <a:xfrm>
            <a:off x="543777" y="4323746"/>
            <a:ext cx="8006154" cy="467478"/>
          </a:xfrm>
          <a:prstGeom prst="rightArrow">
            <a:avLst/>
          </a:prstGeom>
          <a:gradFill>
            <a:gsLst>
              <a:gs pos="0">
                <a:srgbClr val="92D050"/>
              </a:gs>
              <a:gs pos="100000">
                <a:srgbClr val="C00000"/>
              </a:gs>
            </a:gsLst>
            <a:lin ang="240000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More students per class</a:t>
            </a:r>
          </a:p>
        </p:txBody>
      </p:sp>
      <p:pic>
        <p:nvPicPr>
          <p:cNvPr id="4" name="Picture 3">
            <a:extLst>
              <a:ext uri="{FF2B5EF4-FFF2-40B4-BE49-F238E27FC236}">
                <a16:creationId xmlns:a16="http://schemas.microsoft.com/office/drawing/2014/main" id="{BEA5AC02-894E-7E71-C18E-F413993A4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48" y="2326584"/>
            <a:ext cx="452898" cy="452898"/>
          </a:xfrm>
          <a:prstGeom prst="rect">
            <a:avLst/>
          </a:prstGeom>
        </p:spPr>
      </p:pic>
    </p:spTree>
    <p:extLst>
      <p:ext uri="{BB962C8B-B14F-4D97-AF65-F5344CB8AC3E}">
        <p14:creationId xmlns:p14="http://schemas.microsoft.com/office/powerpoint/2010/main" val="37456313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250"/>
                                        <p:tgtEl>
                                          <p:spTgt spid="7"/>
                                        </p:tgtEl>
                                      </p:cBhvr>
                                    </p:animEffect>
                                  </p:childTnLst>
                                </p:cTn>
                              </p:par>
                            </p:childTnLst>
                          </p:cTn>
                        </p:par>
                        <p:par>
                          <p:cTn id="8" fill="hold">
                            <p:stCondLst>
                              <p:cond delay="225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250"/>
                                        <p:tgtEl>
                                          <p:spTgt spid="8"/>
                                        </p:tgtEl>
                                      </p:cBhvr>
                                    </p:animEffect>
                                  </p:childTnLst>
                                </p:cTn>
                              </p:par>
                            </p:childTnLst>
                          </p:cTn>
                        </p:par>
                        <p:par>
                          <p:cTn id="12" fill="hold">
                            <p:stCondLst>
                              <p:cond delay="4500"/>
                            </p:stCondLst>
                            <p:childTnLst>
                              <p:par>
                                <p:cTn id="13" presetID="1" presetClass="entr" presetSubtype="0" fill="hold" grpId="0" nodeType="afterEffect">
                                  <p:stCondLst>
                                    <p:cond delay="0"/>
                                  </p:stCondLst>
                                  <p:childTnLst>
                                    <p:set>
                                      <p:cBhvr>
                                        <p:cTn id="14"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6964A1-7834-DF7B-325E-15DBB7D27AED}"/>
              </a:ext>
            </a:extLst>
          </p:cNvPr>
          <p:cNvSpPr>
            <a:spLocks noGrp="1"/>
          </p:cNvSpPr>
          <p:nvPr>
            <p:ph type="body" sz="quarter" idx="14"/>
          </p:nvPr>
        </p:nvSpPr>
        <p:spPr/>
        <p:txBody>
          <a:bodyPr/>
          <a:lstStyle/>
          <a:p>
            <a:r>
              <a:rPr lang="en-GB"/>
              <a:t>Teacher salaries</a:t>
            </a:r>
            <a:endParaRPr lang="en-US"/>
          </a:p>
        </p:txBody>
      </p:sp>
    </p:spTree>
    <p:extLst>
      <p:ext uri="{BB962C8B-B14F-4D97-AF65-F5344CB8AC3E}">
        <p14:creationId xmlns:p14="http://schemas.microsoft.com/office/powerpoint/2010/main" val="1606809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52B07-8F34-A9AC-FD0C-1762C066D4CB}"/>
              </a:ext>
            </a:extLst>
          </p:cNvPr>
          <p:cNvSpPr>
            <a:spLocks noGrp="1"/>
          </p:cNvSpPr>
          <p:nvPr>
            <p:ph type="title"/>
          </p:nvPr>
        </p:nvSpPr>
        <p:spPr/>
        <p:txBody>
          <a:bodyPr/>
          <a:lstStyle/>
          <a:p>
            <a:r>
              <a:rPr lang="en-GB" sz="1800">
                <a:effectLst/>
                <a:latin typeface="Aptos" panose="020B0004020202020204" pitchFamily="34" charset="0"/>
                <a:ea typeface="Aptos" panose="020B0004020202020204" pitchFamily="34" charset="0"/>
                <a:cs typeface="Arial" panose="020B0604020202020204" pitchFamily="34" charset="0"/>
              </a:rPr>
              <a:t>In most OECD countries, teacher salaries are lower than the average salaries of tertiary-educated workers</a:t>
            </a:r>
            <a:endParaRPr lang="en-US"/>
          </a:p>
        </p:txBody>
      </p:sp>
      <p:sp>
        <p:nvSpPr>
          <p:cNvPr id="4" name="Text Placeholder 3">
            <a:extLst>
              <a:ext uri="{FF2B5EF4-FFF2-40B4-BE49-F238E27FC236}">
                <a16:creationId xmlns:a16="http://schemas.microsoft.com/office/drawing/2014/main" id="{A5909077-3BB8-66D8-2C0E-105FCD8C8E89}"/>
              </a:ext>
            </a:extLst>
          </p:cNvPr>
          <p:cNvSpPr>
            <a:spLocks noGrp="1"/>
          </p:cNvSpPr>
          <p:nvPr>
            <p:ph type="body" sz="quarter" idx="11"/>
          </p:nvPr>
        </p:nvSpPr>
        <p:spPr/>
        <p:txBody>
          <a:bodyPr/>
          <a:lstStyle/>
          <a:p>
            <a:r>
              <a:rPr lang="en-US"/>
              <a:t>Actual salaries of primary teachers relative to earnings of tertiary-educated workers (2024)</a:t>
            </a:r>
          </a:p>
        </p:txBody>
      </p:sp>
      <p:graphicFrame>
        <p:nvGraphicFramePr>
          <p:cNvPr id="6" name="Chart 5">
            <a:extLst>
              <a:ext uri="{FF2B5EF4-FFF2-40B4-BE49-F238E27FC236}">
                <a16:creationId xmlns:a16="http://schemas.microsoft.com/office/drawing/2014/main" id="{7CAB763C-C013-469C-ABAB-60947B8DE878}"/>
              </a:ext>
            </a:extLst>
          </p:cNvPr>
          <p:cNvGraphicFramePr>
            <a:graphicFrameLocks/>
          </p:cNvGraphicFramePr>
          <p:nvPr/>
        </p:nvGraphicFramePr>
        <p:xfrm>
          <a:off x="240557" y="1219201"/>
          <a:ext cx="8662886" cy="377086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658C862-8E45-22B2-E1FA-FCEFE792A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944" y="3129428"/>
            <a:ext cx="452898" cy="452898"/>
          </a:xfrm>
          <a:prstGeom prst="rect">
            <a:avLst/>
          </a:prstGeom>
        </p:spPr>
      </p:pic>
      <p:pic>
        <p:nvPicPr>
          <p:cNvPr id="5" name="Picture 4">
            <a:extLst>
              <a:ext uri="{FF2B5EF4-FFF2-40B4-BE49-F238E27FC236}">
                <a16:creationId xmlns:a16="http://schemas.microsoft.com/office/drawing/2014/main" id="{6001A3B8-6612-2F9D-8D21-D2C896789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80" y="3124901"/>
            <a:ext cx="452898" cy="452898"/>
          </a:xfrm>
          <a:prstGeom prst="rect">
            <a:avLst/>
          </a:prstGeom>
        </p:spPr>
      </p:pic>
    </p:spTree>
    <p:extLst>
      <p:ext uri="{BB962C8B-B14F-4D97-AF65-F5344CB8AC3E}">
        <p14:creationId xmlns:p14="http://schemas.microsoft.com/office/powerpoint/2010/main" val="1075814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DFD5-439E-7356-9D7B-0E31BE537B9C}"/>
              </a:ext>
            </a:extLst>
          </p:cNvPr>
          <p:cNvSpPr>
            <a:spLocks noGrp="1"/>
          </p:cNvSpPr>
          <p:nvPr>
            <p:ph type="title"/>
          </p:nvPr>
        </p:nvSpPr>
        <p:spPr/>
        <p:txBody>
          <a:bodyPr/>
          <a:lstStyle/>
          <a:p>
            <a:r>
              <a:rPr lang="en-US"/>
              <a:t>Doctorates provide an additional boost to earnings</a:t>
            </a:r>
          </a:p>
        </p:txBody>
      </p:sp>
      <p:sp>
        <p:nvSpPr>
          <p:cNvPr id="4" name="Text Placeholder 3">
            <a:extLst>
              <a:ext uri="{FF2B5EF4-FFF2-40B4-BE49-F238E27FC236}">
                <a16:creationId xmlns:a16="http://schemas.microsoft.com/office/drawing/2014/main" id="{940E5175-C25C-11D4-5BD2-FB426F585C74}"/>
              </a:ext>
            </a:extLst>
          </p:cNvPr>
          <p:cNvSpPr>
            <a:spLocks noGrp="1"/>
          </p:cNvSpPr>
          <p:nvPr>
            <p:ph type="body" sz="quarter" idx="11"/>
          </p:nvPr>
        </p:nvSpPr>
        <p:spPr/>
        <p:txBody>
          <a:bodyPr/>
          <a:lstStyle/>
          <a:p>
            <a:r>
              <a:rPr lang="en-US"/>
              <a:t>Relative earnings of doctorates holders (2023)</a:t>
            </a:r>
          </a:p>
        </p:txBody>
      </p:sp>
      <p:graphicFrame>
        <p:nvGraphicFramePr>
          <p:cNvPr id="6" name="Chart 5">
            <a:extLst>
              <a:ext uri="{FF2B5EF4-FFF2-40B4-BE49-F238E27FC236}">
                <a16:creationId xmlns:a16="http://schemas.microsoft.com/office/drawing/2014/main" id="{F5D37232-E505-423F-877A-DD3DD614ED4F}"/>
              </a:ext>
            </a:extLst>
          </p:cNvPr>
          <p:cNvGraphicFramePr>
            <a:graphicFrameLocks/>
          </p:cNvGraphicFramePr>
          <p:nvPr/>
        </p:nvGraphicFramePr>
        <p:xfrm>
          <a:off x="279667" y="1219200"/>
          <a:ext cx="8584667" cy="352184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840AD21-D3AF-22FF-F0B2-C9AC2DF43B52}"/>
              </a:ext>
            </a:extLst>
          </p:cNvPr>
          <p:cNvSpPr txBox="1"/>
          <p:nvPr/>
        </p:nvSpPr>
        <p:spPr>
          <a:xfrm>
            <a:off x="719901" y="1081847"/>
            <a:ext cx="7704199" cy="261610"/>
          </a:xfrm>
          <a:prstGeom prst="rect">
            <a:avLst/>
          </a:prstGeom>
          <a:noFill/>
        </p:spPr>
        <p:txBody>
          <a:bodyPr wrap="square" rtlCol="0">
            <a:spAutoFit/>
          </a:bodyPr>
          <a:lstStyle/>
          <a:p>
            <a:pPr algn="ctr"/>
            <a:r>
              <a:rPr lang="en-US" sz="1100">
                <a:latin typeface="+mj-lt"/>
              </a:rPr>
              <a:t>Ratio of the average gross annual earnings of employed doctorate holders to those of employed master’s degree holders</a:t>
            </a:r>
          </a:p>
        </p:txBody>
      </p:sp>
      <p:pic>
        <p:nvPicPr>
          <p:cNvPr id="3" name="Picture 2">
            <a:extLst>
              <a:ext uri="{FF2B5EF4-FFF2-40B4-BE49-F238E27FC236}">
                <a16:creationId xmlns:a16="http://schemas.microsoft.com/office/drawing/2014/main" id="{7520D3D4-6C14-3CD5-6D00-DA560A64E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8220" y="3407799"/>
            <a:ext cx="452898" cy="452898"/>
          </a:xfrm>
          <a:prstGeom prst="rect">
            <a:avLst/>
          </a:prstGeom>
        </p:spPr>
      </p:pic>
    </p:spTree>
    <p:extLst>
      <p:ext uri="{BB962C8B-B14F-4D97-AF65-F5344CB8AC3E}">
        <p14:creationId xmlns:p14="http://schemas.microsoft.com/office/powerpoint/2010/main" val="2426420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4DC2-7DEB-456D-69CB-14915CCC3765}"/>
              </a:ext>
            </a:extLst>
          </p:cNvPr>
          <p:cNvSpPr>
            <a:spLocks noGrp="1"/>
          </p:cNvSpPr>
          <p:nvPr>
            <p:ph type="title"/>
          </p:nvPr>
        </p:nvSpPr>
        <p:spPr/>
        <p:txBody>
          <a:bodyPr/>
          <a:lstStyle/>
          <a:p>
            <a:r>
              <a:rPr lang="en-GB" sz="1800">
                <a:effectLst/>
                <a:latin typeface="Aptos" panose="020B0004020202020204" pitchFamily="34" charset="0"/>
                <a:ea typeface="Aptos" panose="020B0004020202020204" pitchFamily="34" charset="0"/>
                <a:cs typeface="Arial" panose="020B0604020202020204" pitchFamily="34" charset="0"/>
              </a:rPr>
              <a:t>Minimum and maximum statutory teacher salaries</a:t>
            </a:r>
            <a:endParaRPr lang="en-US"/>
          </a:p>
        </p:txBody>
      </p:sp>
      <p:sp>
        <p:nvSpPr>
          <p:cNvPr id="4" name="Text Placeholder 3">
            <a:extLst>
              <a:ext uri="{FF2B5EF4-FFF2-40B4-BE49-F238E27FC236}">
                <a16:creationId xmlns:a16="http://schemas.microsoft.com/office/drawing/2014/main" id="{14D338AE-7BA2-4F1D-599E-D894D7B74A32}"/>
              </a:ext>
            </a:extLst>
          </p:cNvPr>
          <p:cNvSpPr>
            <a:spLocks noGrp="1"/>
          </p:cNvSpPr>
          <p:nvPr>
            <p:ph type="body" sz="quarter" idx="11"/>
          </p:nvPr>
        </p:nvSpPr>
        <p:spPr/>
        <p:txBody>
          <a:bodyPr/>
          <a:lstStyle/>
          <a:p>
            <a:r>
              <a:rPr lang="en-US"/>
              <a:t>Primary teachers’ average actual salaries compared to the statutory minimum and maximum salaries (2024)</a:t>
            </a:r>
          </a:p>
        </p:txBody>
      </p:sp>
      <p:graphicFrame>
        <p:nvGraphicFramePr>
          <p:cNvPr id="6" name="Chart 5">
            <a:extLst>
              <a:ext uri="{FF2B5EF4-FFF2-40B4-BE49-F238E27FC236}">
                <a16:creationId xmlns:a16="http://schemas.microsoft.com/office/drawing/2014/main" id="{A7BC0FF5-8E7E-4A43-8C57-3267B5FF7537}"/>
              </a:ext>
            </a:extLst>
          </p:cNvPr>
          <p:cNvGraphicFramePr>
            <a:graphicFrameLocks/>
          </p:cNvGraphicFramePr>
          <p:nvPr>
            <p:extLst>
              <p:ext uri="{D42A27DB-BD31-4B8C-83A1-F6EECF244321}">
                <p14:modId xmlns:p14="http://schemas.microsoft.com/office/powerpoint/2010/main" val="3919425268"/>
              </p:ext>
            </p:extLst>
          </p:nvPr>
        </p:nvGraphicFramePr>
        <p:xfrm>
          <a:off x="198120" y="1139807"/>
          <a:ext cx="8747760" cy="38957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7683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84CFF-6101-576E-ED8A-09B3E3DF2287}"/>
              </a:ext>
            </a:extLst>
          </p:cNvPr>
          <p:cNvSpPr>
            <a:spLocks noGrp="1"/>
          </p:cNvSpPr>
          <p:nvPr>
            <p:ph type="title"/>
          </p:nvPr>
        </p:nvSpPr>
        <p:spPr/>
        <p:txBody>
          <a:bodyPr/>
          <a:lstStyle/>
          <a:p>
            <a:r>
              <a:rPr lang="en-GB" sz="1800">
                <a:effectLst/>
                <a:latin typeface="Aptos" panose="020B0004020202020204" pitchFamily="34" charset="0"/>
                <a:ea typeface="Aptos" panose="020B0004020202020204" pitchFamily="34" charset="0"/>
                <a:cs typeface="Arial" panose="020B0604020202020204" pitchFamily="34" charset="0"/>
              </a:rPr>
              <a:t>Salary progression of teachers</a:t>
            </a:r>
            <a:endParaRPr lang="en-US"/>
          </a:p>
        </p:txBody>
      </p:sp>
      <p:sp>
        <p:nvSpPr>
          <p:cNvPr id="4" name="Text Placeholder 3">
            <a:extLst>
              <a:ext uri="{FF2B5EF4-FFF2-40B4-BE49-F238E27FC236}">
                <a16:creationId xmlns:a16="http://schemas.microsoft.com/office/drawing/2014/main" id="{1BA4D66F-39A7-752E-81E8-73F9DF383174}"/>
              </a:ext>
            </a:extLst>
          </p:cNvPr>
          <p:cNvSpPr>
            <a:spLocks noGrp="1"/>
          </p:cNvSpPr>
          <p:nvPr>
            <p:ph type="body" sz="quarter" idx="11"/>
          </p:nvPr>
        </p:nvSpPr>
        <p:spPr/>
        <p:txBody>
          <a:bodyPr/>
          <a:lstStyle/>
          <a:p>
            <a:r>
              <a:rPr lang="en-US"/>
              <a:t>Statutory salaries of teachers and school heads at primary level (2024)</a:t>
            </a:r>
          </a:p>
        </p:txBody>
      </p:sp>
      <p:graphicFrame>
        <p:nvGraphicFramePr>
          <p:cNvPr id="6" name="Chart 5">
            <a:extLst>
              <a:ext uri="{FF2B5EF4-FFF2-40B4-BE49-F238E27FC236}">
                <a16:creationId xmlns:a16="http://schemas.microsoft.com/office/drawing/2014/main" id="{18B5410F-85F1-463B-99B1-44B7D5BCECA5}"/>
              </a:ext>
            </a:extLst>
          </p:cNvPr>
          <p:cNvGraphicFramePr>
            <a:graphicFrameLocks/>
          </p:cNvGraphicFramePr>
          <p:nvPr/>
        </p:nvGraphicFramePr>
        <p:xfrm>
          <a:off x="250892" y="1219200"/>
          <a:ext cx="8642216"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C35898B8-131B-6C7B-71A6-AF90632E4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893" y="3215437"/>
            <a:ext cx="452898" cy="452898"/>
          </a:xfrm>
          <a:prstGeom prst="rect">
            <a:avLst/>
          </a:prstGeom>
        </p:spPr>
      </p:pic>
      <p:pic>
        <p:nvPicPr>
          <p:cNvPr id="5" name="Picture 4">
            <a:extLst>
              <a:ext uri="{FF2B5EF4-FFF2-40B4-BE49-F238E27FC236}">
                <a16:creationId xmlns:a16="http://schemas.microsoft.com/office/drawing/2014/main" id="{30D44452-2AEC-2AA4-7439-1A157015B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304" y="3215437"/>
            <a:ext cx="452898" cy="452898"/>
          </a:xfrm>
          <a:prstGeom prst="rect">
            <a:avLst/>
          </a:prstGeom>
        </p:spPr>
      </p:pic>
    </p:spTree>
    <p:extLst>
      <p:ext uri="{BB962C8B-B14F-4D97-AF65-F5344CB8AC3E}">
        <p14:creationId xmlns:p14="http://schemas.microsoft.com/office/powerpoint/2010/main" val="19953745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6D12F-C85C-361F-D766-89ADDD0CF7A2}"/>
              </a:ext>
            </a:extLst>
          </p:cNvPr>
          <p:cNvSpPr>
            <a:spLocks noGrp="1"/>
          </p:cNvSpPr>
          <p:nvPr>
            <p:ph type="title"/>
          </p:nvPr>
        </p:nvSpPr>
        <p:spPr/>
        <p:txBody>
          <a:bodyPr/>
          <a:lstStyle/>
          <a:p>
            <a:r>
              <a:rPr lang="en-GB" sz="1800">
                <a:effectLst/>
                <a:latin typeface="Aptos" panose="020B0004020202020204" pitchFamily="34" charset="0"/>
                <a:ea typeface="Aptos" panose="020B0004020202020204" pitchFamily="34" charset="0"/>
                <a:cs typeface="Arial" panose="020B0604020202020204" pitchFamily="34" charset="0"/>
              </a:rPr>
              <a:t>Most senior academic staff earn more than other tertiary-educated workers</a:t>
            </a:r>
            <a:endParaRPr lang="en-US"/>
          </a:p>
        </p:txBody>
      </p:sp>
      <p:sp>
        <p:nvSpPr>
          <p:cNvPr id="4" name="Text Placeholder 3">
            <a:extLst>
              <a:ext uri="{FF2B5EF4-FFF2-40B4-BE49-F238E27FC236}">
                <a16:creationId xmlns:a16="http://schemas.microsoft.com/office/drawing/2014/main" id="{92C37D88-18B2-AF4A-0E3B-44FF0E209651}"/>
              </a:ext>
            </a:extLst>
          </p:cNvPr>
          <p:cNvSpPr>
            <a:spLocks noGrp="1"/>
          </p:cNvSpPr>
          <p:nvPr>
            <p:ph type="body" sz="quarter" idx="11"/>
          </p:nvPr>
        </p:nvSpPr>
        <p:spPr/>
        <p:txBody>
          <a:bodyPr/>
          <a:lstStyle/>
          <a:p>
            <a:r>
              <a:rPr lang="en-US"/>
              <a:t>Average actual academic staff salaries relative to earnings of tertiary-educated workers, by seniority (2023) </a:t>
            </a:r>
          </a:p>
        </p:txBody>
      </p:sp>
      <p:graphicFrame>
        <p:nvGraphicFramePr>
          <p:cNvPr id="6" name="Chart 5">
            <a:extLst>
              <a:ext uri="{FF2B5EF4-FFF2-40B4-BE49-F238E27FC236}">
                <a16:creationId xmlns:a16="http://schemas.microsoft.com/office/drawing/2014/main" id="{6F060B62-B025-4E18-B70F-B829DF42A3B3}"/>
              </a:ext>
            </a:extLst>
          </p:cNvPr>
          <p:cNvGraphicFramePr>
            <a:graphicFrameLocks/>
          </p:cNvGraphicFramePr>
          <p:nvPr/>
        </p:nvGraphicFramePr>
        <p:xfrm>
          <a:off x="190500" y="1225684"/>
          <a:ext cx="885190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42853769-1974-53BF-35A9-4E7451E41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651" y="3287920"/>
            <a:ext cx="452898" cy="452898"/>
          </a:xfrm>
          <a:prstGeom prst="rect">
            <a:avLst/>
          </a:prstGeom>
        </p:spPr>
      </p:pic>
    </p:spTree>
    <p:extLst>
      <p:ext uri="{BB962C8B-B14F-4D97-AF65-F5344CB8AC3E}">
        <p14:creationId xmlns:p14="http://schemas.microsoft.com/office/powerpoint/2010/main" val="24929965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A19FE8-49D7-9AA4-B095-E72D315148DE}"/>
              </a:ext>
            </a:extLst>
          </p:cNvPr>
          <p:cNvSpPr>
            <a:spLocks noGrp="1"/>
          </p:cNvSpPr>
          <p:nvPr>
            <p:ph type="body" sz="quarter" idx="14"/>
          </p:nvPr>
        </p:nvSpPr>
        <p:spPr/>
        <p:txBody>
          <a:bodyPr/>
          <a:lstStyle/>
          <a:p>
            <a:r>
              <a:rPr lang="en-GB"/>
              <a:t>Teacher shortages</a:t>
            </a:r>
            <a:endParaRPr lang="en-US"/>
          </a:p>
        </p:txBody>
      </p:sp>
    </p:spTree>
    <p:extLst>
      <p:ext uri="{BB962C8B-B14F-4D97-AF65-F5344CB8AC3E}">
        <p14:creationId xmlns:p14="http://schemas.microsoft.com/office/powerpoint/2010/main" val="18918208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A7772-D4BE-8EA7-ED0B-F5BC9B31E3BC}"/>
              </a:ext>
            </a:extLst>
          </p:cNvPr>
          <p:cNvSpPr>
            <a:spLocks noGrp="1"/>
          </p:cNvSpPr>
          <p:nvPr>
            <p:ph type="title"/>
          </p:nvPr>
        </p:nvSpPr>
        <p:spPr/>
        <p:txBody>
          <a:bodyPr/>
          <a:lstStyle/>
          <a:p>
            <a:r>
              <a:rPr lang="en-US" dirty="0"/>
              <a:t>Share of non-fully qualified teachers</a:t>
            </a:r>
          </a:p>
        </p:txBody>
      </p:sp>
      <p:sp>
        <p:nvSpPr>
          <p:cNvPr id="4" name="Text Placeholder 3">
            <a:extLst>
              <a:ext uri="{FF2B5EF4-FFF2-40B4-BE49-F238E27FC236}">
                <a16:creationId xmlns:a16="http://schemas.microsoft.com/office/drawing/2014/main" id="{9139806F-E700-293B-A4E5-594355656581}"/>
              </a:ext>
            </a:extLst>
          </p:cNvPr>
          <p:cNvSpPr>
            <a:spLocks noGrp="1"/>
          </p:cNvSpPr>
          <p:nvPr>
            <p:ph type="body" sz="quarter" idx="11"/>
          </p:nvPr>
        </p:nvSpPr>
        <p:spPr/>
        <p:txBody>
          <a:bodyPr/>
          <a:lstStyle/>
          <a:p>
            <a:r>
              <a:rPr lang="en-US"/>
              <a:t>Share of non-fully qualified teachers, by level of education (2022/23)</a:t>
            </a:r>
          </a:p>
        </p:txBody>
      </p:sp>
      <p:graphicFrame>
        <p:nvGraphicFramePr>
          <p:cNvPr id="6" name="Chart 5">
            <a:extLst>
              <a:ext uri="{FF2B5EF4-FFF2-40B4-BE49-F238E27FC236}">
                <a16:creationId xmlns:a16="http://schemas.microsoft.com/office/drawing/2014/main" id="{4C6CCE8E-5EAD-4EE2-AFB3-48ABADE19082}"/>
              </a:ext>
            </a:extLst>
          </p:cNvPr>
          <p:cNvGraphicFramePr>
            <a:graphicFrameLocks/>
          </p:cNvGraphicFramePr>
          <p:nvPr/>
        </p:nvGraphicFramePr>
        <p:xfrm>
          <a:off x="190500" y="1219199"/>
          <a:ext cx="885190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4AF2E833-44ED-CE61-06B6-1794AB950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889" y="3278810"/>
            <a:ext cx="452898" cy="452898"/>
          </a:xfrm>
          <a:prstGeom prst="rect">
            <a:avLst/>
          </a:prstGeom>
        </p:spPr>
      </p:pic>
    </p:spTree>
    <p:extLst>
      <p:ext uri="{BB962C8B-B14F-4D97-AF65-F5344CB8AC3E}">
        <p14:creationId xmlns:p14="http://schemas.microsoft.com/office/powerpoint/2010/main" val="19790666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8C0BA-3C99-DE36-6406-04BE197D5341}"/>
              </a:ext>
            </a:extLst>
          </p:cNvPr>
          <p:cNvSpPr>
            <a:spLocks noGrp="1"/>
          </p:cNvSpPr>
          <p:nvPr>
            <p:ph type="title"/>
          </p:nvPr>
        </p:nvSpPr>
        <p:spPr/>
        <p:txBody>
          <a:bodyPr/>
          <a:lstStyle/>
          <a:p>
            <a:r>
              <a:rPr lang="en-US"/>
              <a:t>The number of unfilled teacher vacancies remains moderate in most countries</a:t>
            </a:r>
          </a:p>
        </p:txBody>
      </p:sp>
      <p:sp>
        <p:nvSpPr>
          <p:cNvPr id="4" name="Text Placeholder 3">
            <a:extLst>
              <a:ext uri="{FF2B5EF4-FFF2-40B4-BE49-F238E27FC236}">
                <a16:creationId xmlns:a16="http://schemas.microsoft.com/office/drawing/2014/main" id="{9DABEF3F-04D0-5226-C3B0-BA6209AAA5B5}"/>
              </a:ext>
            </a:extLst>
          </p:cNvPr>
          <p:cNvSpPr>
            <a:spLocks noGrp="1"/>
          </p:cNvSpPr>
          <p:nvPr>
            <p:ph type="body" sz="quarter" idx="11"/>
          </p:nvPr>
        </p:nvSpPr>
        <p:spPr>
          <a:xfrm>
            <a:off x="190500" y="853575"/>
            <a:ext cx="8851900" cy="480131"/>
          </a:xfrm>
        </p:spPr>
        <p:txBody>
          <a:bodyPr/>
          <a:lstStyle/>
          <a:p>
            <a:r>
              <a:rPr lang="en-US"/>
              <a:t>Vacancies not filled by fully-qualified teachers at the start of the school year as a percentage of the total number of teaching positions (whether filled by fully qualified teachers or not), 2022/23  </a:t>
            </a:r>
          </a:p>
        </p:txBody>
      </p:sp>
      <p:graphicFrame>
        <p:nvGraphicFramePr>
          <p:cNvPr id="3" name="Chart 2">
            <a:extLst>
              <a:ext uri="{FF2B5EF4-FFF2-40B4-BE49-F238E27FC236}">
                <a16:creationId xmlns:a16="http://schemas.microsoft.com/office/drawing/2014/main" id="{6EC01039-976E-A9A3-FCB9-CB500F27841D}"/>
              </a:ext>
            </a:extLst>
          </p:cNvPr>
          <p:cNvGraphicFramePr>
            <a:graphicFrameLocks/>
          </p:cNvGraphicFramePr>
          <p:nvPr>
            <p:extLst>
              <p:ext uri="{D42A27DB-BD31-4B8C-83A1-F6EECF244321}">
                <p14:modId xmlns:p14="http://schemas.microsoft.com/office/powerpoint/2010/main" val="1316925734"/>
              </p:ext>
            </p:extLst>
          </p:nvPr>
        </p:nvGraphicFramePr>
        <p:xfrm>
          <a:off x="190500" y="1219199"/>
          <a:ext cx="8667750" cy="38163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A3DB0C31-F006-8C2F-ABEB-501683F6B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659" y="3994035"/>
            <a:ext cx="452898" cy="452898"/>
          </a:xfrm>
          <a:prstGeom prst="rect">
            <a:avLst/>
          </a:prstGeom>
        </p:spPr>
      </p:pic>
    </p:spTree>
    <p:extLst>
      <p:ext uri="{BB962C8B-B14F-4D97-AF65-F5344CB8AC3E}">
        <p14:creationId xmlns:p14="http://schemas.microsoft.com/office/powerpoint/2010/main" val="17884468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2" categoryIdx="-4" bldStep="series"/>
                                            </p:graphic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60B71-660B-1EDA-092B-A317EB27F324}"/>
              </a:ext>
            </a:extLst>
          </p:cNvPr>
          <p:cNvSpPr>
            <a:spLocks noGrp="1"/>
          </p:cNvSpPr>
          <p:nvPr>
            <p:ph type="title"/>
          </p:nvPr>
        </p:nvSpPr>
        <p:spPr/>
        <p:txBody>
          <a:bodyPr/>
          <a:lstStyle/>
          <a:p>
            <a:pPr lvl="0"/>
            <a:r>
              <a:rPr lang="en-GB"/>
              <a:t>Turnover among teachers is high in the UK, with close to 10% of all teachers leaving the profession annually</a:t>
            </a:r>
            <a:endParaRPr lang="en-US"/>
          </a:p>
        </p:txBody>
      </p:sp>
      <p:sp>
        <p:nvSpPr>
          <p:cNvPr id="4" name="Text Placeholder 3">
            <a:extLst>
              <a:ext uri="{FF2B5EF4-FFF2-40B4-BE49-F238E27FC236}">
                <a16:creationId xmlns:a16="http://schemas.microsoft.com/office/drawing/2014/main" id="{C678F483-73C9-A045-A0EB-0D1AEBBA5918}"/>
              </a:ext>
            </a:extLst>
          </p:cNvPr>
          <p:cNvSpPr>
            <a:spLocks noGrp="1"/>
          </p:cNvSpPr>
          <p:nvPr>
            <p:ph type="body" sz="quarter" idx="11"/>
          </p:nvPr>
        </p:nvSpPr>
        <p:spPr>
          <a:xfrm>
            <a:off x="190500" y="853575"/>
            <a:ext cx="8851900" cy="480131"/>
          </a:xfrm>
        </p:spPr>
        <p:txBody>
          <a:bodyPr/>
          <a:lstStyle/>
          <a:p>
            <a:r>
              <a:rPr lang="en-US"/>
              <a:t>Share of fully qualified teachers who left the profession by resigning or retiring in pre-primary, primary and secondary education (2022/23)</a:t>
            </a:r>
          </a:p>
        </p:txBody>
      </p:sp>
      <p:graphicFrame>
        <p:nvGraphicFramePr>
          <p:cNvPr id="6" name="Chart 5">
            <a:extLst>
              <a:ext uri="{FF2B5EF4-FFF2-40B4-BE49-F238E27FC236}">
                <a16:creationId xmlns:a16="http://schemas.microsoft.com/office/drawing/2014/main" id="{3B7CBCB3-8F97-46FA-80CE-8D4D08B8E89D}"/>
              </a:ext>
            </a:extLst>
          </p:cNvPr>
          <p:cNvGraphicFramePr>
            <a:graphicFrameLocks/>
          </p:cNvGraphicFramePr>
          <p:nvPr/>
        </p:nvGraphicFramePr>
        <p:xfrm>
          <a:off x="190500" y="1273277"/>
          <a:ext cx="8851900" cy="351155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AABE3154-614D-57E5-6748-4FF22A0D2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545" y="3417325"/>
            <a:ext cx="452898" cy="452898"/>
          </a:xfrm>
          <a:prstGeom prst="rect">
            <a:avLst/>
          </a:prstGeom>
        </p:spPr>
      </p:pic>
    </p:spTree>
    <p:extLst>
      <p:ext uri="{BB962C8B-B14F-4D97-AF65-F5344CB8AC3E}">
        <p14:creationId xmlns:p14="http://schemas.microsoft.com/office/powerpoint/2010/main" val="36682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61F905-1CB9-42A2-12C4-1CE5A602B47B}"/>
              </a:ext>
            </a:extLst>
          </p:cNvPr>
          <p:cNvSpPr>
            <a:spLocks noGrp="1"/>
          </p:cNvSpPr>
          <p:nvPr>
            <p:ph type="title"/>
          </p:nvPr>
        </p:nvSpPr>
        <p:spPr/>
        <p:txBody>
          <a:bodyPr/>
          <a:lstStyle/>
          <a:p>
            <a:r>
              <a:rPr lang="en-GB"/>
              <a:t>Download Education </a:t>
            </a:r>
            <a:r>
              <a:rPr lang="en-GB" dirty="0"/>
              <a:t>at a Glance 2025</a:t>
            </a:r>
          </a:p>
        </p:txBody>
      </p:sp>
      <p:pic>
        <p:nvPicPr>
          <p:cNvPr id="5" name="Picture 4">
            <a:extLst>
              <a:ext uri="{FF2B5EF4-FFF2-40B4-BE49-F238E27FC236}">
                <a16:creationId xmlns:a16="http://schemas.microsoft.com/office/drawing/2014/main" id="{F41808F9-898A-081E-1A84-47EC47AEA206}"/>
              </a:ext>
            </a:extLst>
          </p:cNvPr>
          <p:cNvPicPr>
            <a:picLocks noChangeAspect="1"/>
          </p:cNvPicPr>
          <p:nvPr/>
        </p:nvPicPr>
        <p:blipFill>
          <a:blip r:embed="rId2"/>
          <a:stretch>
            <a:fillRect/>
          </a:stretch>
        </p:blipFill>
        <p:spPr>
          <a:xfrm>
            <a:off x="5316794" y="1084711"/>
            <a:ext cx="2638200" cy="26382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1A97F7E-DD2A-0E9F-530D-56331FC988A4}"/>
              </a:ext>
            </a:extLst>
          </p:cNvPr>
          <p:cNvPicPr>
            <a:picLocks noChangeAspect="1"/>
          </p:cNvPicPr>
          <p:nvPr/>
        </p:nvPicPr>
        <p:blipFill>
          <a:blip r:embed="rId3"/>
          <a:stretch>
            <a:fillRect/>
          </a:stretch>
        </p:blipFill>
        <p:spPr>
          <a:xfrm>
            <a:off x="1061221" y="885415"/>
            <a:ext cx="2916493" cy="399387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686A43E-6640-ED8C-4246-74AD8CE02FE5}"/>
              </a:ext>
            </a:extLst>
          </p:cNvPr>
          <p:cNvSpPr txBox="1"/>
          <p:nvPr/>
        </p:nvSpPr>
        <p:spPr>
          <a:xfrm>
            <a:off x="4409767" y="3892517"/>
            <a:ext cx="4572000" cy="646331"/>
          </a:xfrm>
          <a:prstGeom prst="rect">
            <a:avLst/>
          </a:prstGeom>
          <a:noFill/>
        </p:spPr>
        <p:txBody>
          <a:bodyPr wrap="square">
            <a:spAutoFit/>
          </a:bodyPr>
          <a:lstStyle/>
          <a:p>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https://www.oecd.org/en/publications/education-at-a-glance-2025_1c0d9c79-en.html</a:t>
            </a: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78566950"/>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613BCE-0673-049B-E50C-1978614D816A}"/>
              </a:ext>
            </a:extLst>
          </p:cNvPr>
          <p:cNvSpPr>
            <a:spLocks noGrp="1"/>
          </p:cNvSpPr>
          <p:nvPr>
            <p:ph type="body" sz="quarter" idx="14"/>
          </p:nvPr>
        </p:nvSpPr>
        <p:spPr/>
        <p:txBody>
          <a:bodyPr/>
          <a:lstStyle/>
          <a:p>
            <a:r>
              <a:rPr lang="en-GB"/>
              <a:t>Thank you</a:t>
            </a:r>
          </a:p>
        </p:txBody>
      </p:sp>
    </p:spTree>
    <p:extLst>
      <p:ext uri="{BB962C8B-B14F-4D97-AF65-F5344CB8AC3E}">
        <p14:creationId xmlns:p14="http://schemas.microsoft.com/office/powerpoint/2010/main" val="16975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4D73-D00C-7AD0-0E72-B408A0AD0699}"/>
              </a:ext>
            </a:extLst>
          </p:cNvPr>
          <p:cNvSpPr>
            <a:spLocks noGrp="1"/>
          </p:cNvSpPr>
          <p:nvPr>
            <p:ph type="title"/>
          </p:nvPr>
        </p:nvSpPr>
        <p:spPr>
          <a:xfrm>
            <a:off x="755576" y="153432"/>
            <a:ext cx="8236024" cy="561078"/>
          </a:xfrm>
        </p:spPr>
        <p:txBody>
          <a:bodyPr/>
          <a:lstStyle/>
          <a:p>
            <a:r>
              <a:rPr lang="en-US" dirty="0"/>
              <a:t>Tertiary attainment in the UK is high and keeps rising</a:t>
            </a:r>
          </a:p>
        </p:txBody>
      </p:sp>
      <p:sp>
        <p:nvSpPr>
          <p:cNvPr id="4" name="Text Placeholder 3">
            <a:extLst>
              <a:ext uri="{FF2B5EF4-FFF2-40B4-BE49-F238E27FC236}">
                <a16:creationId xmlns:a16="http://schemas.microsoft.com/office/drawing/2014/main" id="{4304CB13-1C77-2984-7DD1-26C94A87ABDC}"/>
              </a:ext>
            </a:extLst>
          </p:cNvPr>
          <p:cNvSpPr>
            <a:spLocks noGrp="1"/>
          </p:cNvSpPr>
          <p:nvPr>
            <p:ph type="body" sz="quarter" idx="11"/>
          </p:nvPr>
        </p:nvSpPr>
        <p:spPr/>
        <p:txBody>
          <a:bodyPr/>
          <a:lstStyle/>
          <a:p>
            <a:r>
              <a:rPr lang="en-US"/>
              <a:t>Trends in the share of 25-34 year-olds with tertiary attainment (2019 and 2024)</a:t>
            </a:r>
          </a:p>
        </p:txBody>
      </p:sp>
      <p:graphicFrame>
        <p:nvGraphicFramePr>
          <p:cNvPr id="6" name="Chart 5">
            <a:extLst>
              <a:ext uri="{FF2B5EF4-FFF2-40B4-BE49-F238E27FC236}">
                <a16:creationId xmlns:a16="http://schemas.microsoft.com/office/drawing/2014/main" id="{E1CDB0AA-F20A-432C-B76A-4A1CEB617899}"/>
              </a:ext>
            </a:extLst>
          </p:cNvPr>
          <p:cNvGraphicFramePr>
            <a:graphicFrameLocks/>
          </p:cNvGraphicFramePr>
          <p:nvPr/>
        </p:nvGraphicFramePr>
        <p:xfrm>
          <a:off x="190499" y="1219199"/>
          <a:ext cx="8463644" cy="381635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C2216E24-DF75-6867-6816-31D26AD25BA9}"/>
              </a:ext>
            </a:extLst>
          </p:cNvPr>
          <p:cNvPicPr>
            <a:picLocks noChangeAspect="1"/>
          </p:cNvPicPr>
          <p:nvPr/>
        </p:nvPicPr>
        <p:blipFill>
          <a:blip r:embed="rId4"/>
          <a:stretch>
            <a:fillRect/>
          </a:stretch>
        </p:blipFill>
        <p:spPr>
          <a:xfrm>
            <a:off x="3854343" y="1219199"/>
            <a:ext cx="1524213" cy="276264"/>
          </a:xfrm>
          <a:prstGeom prst="rect">
            <a:avLst/>
          </a:prstGeom>
        </p:spPr>
      </p:pic>
      <p:pic>
        <p:nvPicPr>
          <p:cNvPr id="3" name="Picture 2">
            <a:extLst>
              <a:ext uri="{FF2B5EF4-FFF2-40B4-BE49-F238E27FC236}">
                <a16:creationId xmlns:a16="http://schemas.microsoft.com/office/drawing/2014/main" id="{5F379734-33C5-7FC9-F03E-0DB053AF3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702" y="3697852"/>
            <a:ext cx="452898" cy="452898"/>
          </a:xfrm>
          <a:prstGeom prst="rect">
            <a:avLst/>
          </a:prstGeom>
        </p:spPr>
      </p:pic>
    </p:spTree>
    <p:extLst>
      <p:ext uri="{BB962C8B-B14F-4D97-AF65-F5344CB8AC3E}">
        <p14:creationId xmlns:p14="http://schemas.microsoft.com/office/powerpoint/2010/main" val="15306744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
                                            <p:graphicEl>
                                              <a:chart seriesIdx="0"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E072-D3B2-B276-C4F9-0FD169A2C296}"/>
              </a:ext>
            </a:extLst>
          </p:cNvPr>
          <p:cNvSpPr>
            <a:spLocks noGrp="1"/>
          </p:cNvSpPr>
          <p:nvPr>
            <p:ph type="title"/>
          </p:nvPr>
        </p:nvSpPr>
        <p:spPr>
          <a:xfrm>
            <a:off x="755576" y="153432"/>
            <a:ext cx="7999186" cy="561078"/>
          </a:xfrm>
        </p:spPr>
        <p:txBody>
          <a:bodyPr/>
          <a:lstStyle/>
          <a:p>
            <a:r>
              <a:rPr lang="en-US" dirty="0"/>
              <a:t>The share of young adults with master’s attainment keeps increasing</a:t>
            </a:r>
          </a:p>
        </p:txBody>
      </p:sp>
      <p:sp>
        <p:nvSpPr>
          <p:cNvPr id="4" name="Text Placeholder 3">
            <a:extLst>
              <a:ext uri="{FF2B5EF4-FFF2-40B4-BE49-F238E27FC236}">
                <a16:creationId xmlns:a16="http://schemas.microsoft.com/office/drawing/2014/main" id="{F6752D0C-4A38-63F1-D9F4-48F71B43582B}"/>
              </a:ext>
            </a:extLst>
          </p:cNvPr>
          <p:cNvSpPr>
            <a:spLocks noGrp="1"/>
          </p:cNvSpPr>
          <p:nvPr>
            <p:ph type="body" sz="quarter" idx="11"/>
          </p:nvPr>
        </p:nvSpPr>
        <p:spPr/>
        <p:txBody>
          <a:bodyPr/>
          <a:lstStyle/>
          <a:p>
            <a:r>
              <a:rPr lang="en-US"/>
              <a:t>Trends in the share of 25-34 year-olds with a master's or equivalent degree (2019 and 2024)</a:t>
            </a:r>
          </a:p>
        </p:txBody>
      </p:sp>
      <p:graphicFrame>
        <p:nvGraphicFramePr>
          <p:cNvPr id="6" name="Chart 5">
            <a:extLst>
              <a:ext uri="{FF2B5EF4-FFF2-40B4-BE49-F238E27FC236}">
                <a16:creationId xmlns:a16="http://schemas.microsoft.com/office/drawing/2014/main" id="{B3D0D71B-CB1B-450B-BFC7-AE26CAA9BB59}"/>
              </a:ext>
            </a:extLst>
          </p:cNvPr>
          <p:cNvGraphicFramePr>
            <a:graphicFrameLocks/>
          </p:cNvGraphicFramePr>
          <p:nvPr/>
        </p:nvGraphicFramePr>
        <p:xfrm>
          <a:off x="309245" y="1219199"/>
          <a:ext cx="8525511" cy="348797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512E4093-E3E1-B114-C525-C159EEEDE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776" y="3292391"/>
            <a:ext cx="452898" cy="452898"/>
          </a:xfrm>
          <a:prstGeom prst="rect">
            <a:avLst/>
          </a:prstGeom>
        </p:spPr>
      </p:pic>
    </p:spTree>
    <p:extLst>
      <p:ext uri="{BB962C8B-B14F-4D97-AF65-F5344CB8AC3E}">
        <p14:creationId xmlns:p14="http://schemas.microsoft.com/office/powerpoint/2010/main" val="3144406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graphicEl>
                                              <a:chart seriesIdx="1" categoryIdx="-4" bldStep="series"/>
                                            </p:graphicEl>
                                          </p:spTgt>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7DFD-153C-2A25-5FE5-D671C225E9A2}"/>
              </a:ext>
            </a:extLst>
          </p:cNvPr>
          <p:cNvSpPr>
            <a:spLocks noGrp="1"/>
          </p:cNvSpPr>
          <p:nvPr>
            <p:ph type="title"/>
          </p:nvPr>
        </p:nvSpPr>
        <p:spPr/>
        <p:txBody>
          <a:bodyPr/>
          <a:lstStyle/>
          <a:p>
            <a:r>
              <a:rPr lang="en-GB" dirty="0"/>
              <a:t>Stable earnings advantage of young adults in the U.K.</a:t>
            </a:r>
            <a:endParaRPr lang="en-US" dirty="0"/>
          </a:p>
        </p:txBody>
      </p:sp>
      <p:sp>
        <p:nvSpPr>
          <p:cNvPr id="4" name="Text Placeholder 3">
            <a:extLst>
              <a:ext uri="{FF2B5EF4-FFF2-40B4-BE49-F238E27FC236}">
                <a16:creationId xmlns:a16="http://schemas.microsoft.com/office/drawing/2014/main" id="{99F1B507-9181-2F01-1016-AF49A7930C12}"/>
              </a:ext>
            </a:extLst>
          </p:cNvPr>
          <p:cNvSpPr>
            <a:spLocks noGrp="1"/>
          </p:cNvSpPr>
          <p:nvPr>
            <p:ph type="body" sz="quarter" idx="11"/>
          </p:nvPr>
        </p:nvSpPr>
        <p:spPr>
          <a:xfrm>
            <a:off x="190500" y="853575"/>
            <a:ext cx="8851900" cy="582724"/>
          </a:xfrm>
        </p:spPr>
        <p:txBody>
          <a:bodyPr/>
          <a:lstStyle/>
          <a:p>
            <a:r>
              <a:rPr lang="en-GB"/>
              <a:t>Relative earnings of young adults (2015 – 2023)</a:t>
            </a:r>
            <a:endParaRPr lang="en-US"/>
          </a:p>
          <a:p>
            <a:endParaRPr lang="en-US"/>
          </a:p>
        </p:txBody>
      </p:sp>
      <p:graphicFrame>
        <p:nvGraphicFramePr>
          <p:cNvPr id="6" name="Chart 5">
            <a:extLst>
              <a:ext uri="{FF2B5EF4-FFF2-40B4-BE49-F238E27FC236}">
                <a16:creationId xmlns:a16="http://schemas.microsoft.com/office/drawing/2014/main" id="{B4601ED9-9F44-4C0E-B95D-6771A13D89BD}"/>
              </a:ext>
            </a:extLst>
          </p:cNvPr>
          <p:cNvGraphicFramePr>
            <a:graphicFrameLocks/>
          </p:cNvGraphicFramePr>
          <p:nvPr>
            <p:extLst>
              <p:ext uri="{D42A27DB-BD31-4B8C-83A1-F6EECF244321}">
                <p14:modId xmlns:p14="http://schemas.microsoft.com/office/powerpoint/2010/main" val="2287936482"/>
              </p:ext>
            </p:extLst>
          </p:nvPr>
        </p:nvGraphicFramePr>
        <p:xfrm>
          <a:off x="525780" y="1127602"/>
          <a:ext cx="8107680" cy="39079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3">
            <a:extLst>
              <a:ext uri="{FF2B5EF4-FFF2-40B4-BE49-F238E27FC236}">
                <a16:creationId xmlns:a16="http://schemas.microsoft.com/office/drawing/2014/main" id="{F923D3A0-BB12-97E9-2F1A-D94222A89C34}"/>
              </a:ext>
            </a:extLst>
          </p:cNvPr>
          <p:cNvSpPr txBox="1">
            <a:spLocks/>
          </p:cNvSpPr>
          <p:nvPr/>
        </p:nvSpPr>
        <p:spPr>
          <a:xfrm>
            <a:off x="329293" y="1190485"/>
            <a:ext cx="8485414" cy="246229"/>
          </a:xfrm>
          <a:prstGeom prst="rect">
            <a:avLst/>
          </a:prstGeom>
        </p:spPr>
        <p:txBody>
          <a:bodyPr vert="horz" lIns="91440" tIns="45720" rIns="91440" bIns="45720"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n-US" sz="1000"/>
              <a:t>25-34 year-olds; full-time full-year workers; e</a:t>
            </a:r>
            <a:r>
              <a:rPr lang="en-US" sz="1000" b="0"/>
              <a:t>arnings of adults with upper secondary attainment = 100</a:t>
            </a:r>
          </a:p>
        </p:txBody>
      </p:sp>
    </p:spTree>
    <p:extLst>
      <p:ext uri="{BB962C8B-B14F-4D97-AF65-F5344CB8AC3E}">
        <p14:creationId xmlns:p14="http://schemas.microsoft.com/office/powerpoint/2010/main" val="1431657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175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475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05B74-DC63-C1D5-8A9A-4007DA270783}"/>
              </a:ext>
            </a:extLst>
          </p:cNvPr>
          <p:cNvSpPr>
            <a:spLocks noGrp="1"/>
          </p:cNvSpPr>
          <p:nvPr>
            <p:ph type="title"/>
          </p:nvPr>
        </p:nvSpPr>
        <p:spPr/>
        <p:txBody>
          <a:bodyPr/>
          <a:lstStyle/>
          <a:p>
            <a:r>
              <a:rPr lang="en-US"/>
              <a:t>Fields of study have strong effects on earnings</a:t>
            </a:r>
          </a:p>
        </p:txBody>
      </p:sp>
      <p:sp>
        <p:nvSpPr>
          <p:cNvPr id="4" name="Text Placeholder 3">
            <a:extLst>
              <a:ext uri="{FF2B5EF4-FFF2-40B4-BE49-F238E27FC236}">
                <a16:creationId xmlns:a16="http://schemas.microsoft.com/office/drawing/2014/main" id="{0C502413-3232-78A6-7806-3FCED1105488}"/>
              </a:ext>
            </a:extLst>
          </p:cNvPr>
          <p:cNvSpPr>
            <a:spLocks noGrp="1"/>
          </p:cNvSpPr>
          <p:nvPr>
            <p:ph type="body" sz="quarter" idx="11"/>
          </p:nvPr>
        </p:nvSpPr>
        <p:spPr/>
        <p:txBody>
          <a:bodyPr/>
          <a:lstStyle/>
          <a:p>
            <a:r>
              <a:rPr lang="en-US"/>
              <a:t>Relative earnings of tertiary-educated adults, by field of study (2023)</a:t>
            </a:r>
          </a:p>
        </p:txBody>
      </p:sp>
      <p:graphicFrame>
        <p:nvGraphicFramePr>
          <p:cNvPr id="6" name="Chart 5">
            <a:extLst>
              <a:ext uri="{FF2B5EF4-FFF2-40B4-BE49-F238E27FC236}">
                <a16:creationId xmlns:a16="http://schemas.microsoft.com/office/drawing/2014/main" id="{D26A9112-8BDE-4B5C-8980-B72F820DC360}"/>
              </a:ext>
            </a:extLst>
          </p:cNvPr>
          <p:cNvGraphicFramePr>
            <a:graphicFrameLocks/>
          </p:cNvGraphicFramePr>
          <p:nvPr/>
        </p:nvGraphicFramePr>
        <p:xfrm>
          <a:off x="233474" y="1219199"/>
          <a:ext cx="8677053" cy="348039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D1D327FB-9711-6624-8FDF-642C7927E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185" y="3709354"/>
            <a:ext cx="452898" cy="452898"/>
          </a:xfrm>
          <a:prstGeom prst="rect">
            <a:avLst/>
          </a:prstGeom>
        </p:spPr>
      </p:pic>
    </p:spTree>
    <p:extLst>
      <p:ext uri="{BB962C8B-B14F-4D97-AF65-F5344CB8AC3E}">
        <p14:creationId xmlns:p14="http://schemas.microsoft.com/office/powerpoint/2010/main" val="1694483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theme/theme1.xml><?xml version="1.0" encoding="utf-8"?>
<a:theme xmlns:a="http://schemas.openxmlformats.org/drawingml/2006/main" name="OECD_EDU_EAG_2022">
  <a:themeElements>
    <a:clrScheme name="EDU PPT">
      <a:dk1>
        <a:srgbClr val="000000"/>
      </a:dk1>
      <a:lt1>
        <a:srgbClr val="FFFFFF"/>
      </a:lt1>
      <a:dk2>
        <a:srgbClr val="000000"/>
      </a:dk2>
      <a:lt2>
        <a:srgbClr val="F2F2F2"/>
      </a:lt2>
      <a:accent1>
        <a:srgbClr val="032E61"/>
      </a:accent1>
      <a:accent2>
        <a:srgbClr val="00B5B5"/>
      </a:accent2>
      <a:accent3>
        <a:srgbClr val="79AF02"/>
      </a:accent3>
      <a:accent4>
        <a:srgbClr val="04A379"/>
      </a:accent4>
      <a:accent5>
        <a:srgbClr val="6C016F"/>
      </a:accent5>
      <a:accent6>
        <a:srgbClr val="FFC000"/>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CD_EDU_EAG_2022" id="{8087B12C-A89B-462F-9C7E-456749985CB7}" vid="{2661F110-F6D9-429C-8592-A7A743F975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fb467e0-3b45-4a33-a219-c95826b5334e" xsi:nil="true"/>
    <lcf76f155ced4ddcb4097134ff3c332f xmlns="115fc564-0285-48ca-b1fd-5415c3360e8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51B8079856AC4DB74F0DFA244CA842" ma:contentTypeVersion="16" ma:contentTypeDescription="Create a new document." ma:contentTypeScope="" ma:versionID="a6070ab65231b911bec94fcc53c78390">
  <xsd:schema xmlns:xsd="http://www.w3.org/2001/XMLSchema" xmlns:xs="http://www.w3.org/2001/XMLSchema" xmlns:p="http://schemas.microsoft.com/office/2006/metadata/properties" xmlns:ns2="115fc564-0285-48ca-b1fd-5415c3360e83" xmlns:ns3="2fb467e0-3b45-4a33-a219-c95826b5334e" targetNamespace="http://schemas.microsoft.com/office/2006/metadata/properties" ma:root="true" ma:fieldsID="9b9829c1b2860bb6a9bb93a6e622ebe4" ns2:_="" ns3:_="">
    <xsd:import namespace="115fc564-0285-48ca-b1fd-5415c3360e83"/>
    <xsd:import namespace="2fb467e0-3b45-4a33-a219-c95826b533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fc564-0285-48ca-b1fd-5415c3360e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b2addfa-c26d-4e3b-b240-f6c3bd38282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b467e0-3b45-4a33-a219-c95826b533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da31990-75ae-4509-be37-0b2e50a22828}" ma:internalName="TaxCatchAll" ma:showField="CatchAllData" ma:web="2fb467e0-3b45-4a33-a219-c95826b533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1EF961-25A6-4124-BA81-6DD801259AE0}">
  <ds:schemaRefs>
    <ds:schemaRef ds:uri="115fc564-0285-48ca-b1fd-5415c3360e83"/>
    <ds:schemaRef ds:uri="2fb467e0-3b45-4a33-a219-c95826b533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E593B6-616F-4408-B616-28D2A4B01DD4}">
  <ds:schemaRefs>
    <ds:schemaRef ds:uri="115fc564-0285-48ca-b1fd-5415c3360e83"/>
    <ds:schemaRef ds:uri="2fb467e0-3b45-4a33-a219-c95826b533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F6B590-CE9F-4D8D-9803-1BAC5F5E9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OECD_EDU_EAG_2022</Template>
  <TotalTime>404</TotalTime>
  <Words>1599</Words>
  <Application>Microsoft Macintosh PowerPoint</Application>
  <PresentationFormat>On-screen Show (16:9)</PresentationFormat>
  <Paragraphs>182</Paragraphs>
  <Slides>58</Slides>
  <Notes>7</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Aptos</vt:lpstr>
      <vt:lpstr>Arial</vt:lpstr>
      <vt:lpstr>Arial Narrow</vt:lpstr>
      <vt:lpstr>Bahnschrift SemiBold SemiConden</vt:lpstr>
      <vt:lpstr>Calibri</vt:lpstr>
      <vt:lpstr>Calibri Light</vt:lpstr>
      <vt:lpstr>Wingdings</vt:lpstr>
      <vt:lpstr>OECD_EDU_EAG_2022</vt:lpstr>
      <vt:lpstr>PowerPoint Presentation</vt:lpstr>
      <vt:lpstr>PowerPoint Presentation</vt:lpstr>
      <vt:lpstr>Unemployment for tertiary graduates is low</vt:lpstr>
      <vt:lpstr>Tertiary qualifications pay higher earnings</vt:lpstr>
      <vt:lpstr>Doctorates provide an additional boost to earnings</vt:lpstr>
      <vt:lpstr>Tertiary attainment in the UK is high and keeps rising</vt:lpstr>
      <vt:lpstr>The share of young adults with master’s attainment keeps increasing</vt:lpstr>
      <vt:lpstr>Stable earnings advantage of young adults in the U.K.</vt:lpstr>
      <vt:lpstr>Fields of study have strong effects on earnings</vt:lpstr>
      <vt:lpstr>Educational attainment and health are closely correlated</vt:lpstr>
      <vt:lpstr>12% of young adults do not have an upper secondary qualification</vt:lpstr>
      <vt:lpstr>Adults without upper secondary attainment are at high risk of dropping out of the labour force</vt:lpstr>
      <vt:lpstr>Relative earning for young adults with below upper secondary attainment are very low and declining</vt:lpstr>
      <vt:lpstr>NEET rates among young men have been increasing</vt:lpstr>
      <vt:lpstr>PowerPoint Presentation</vt:lpstr>
      <vt:lpstr>Split between public and private funding in tertiary education</vt:lpstr>
      <vt:lpstr>High tuition fees for master’s programmes</vt:lpstr>
      <vt:lpstr>Countries with higher tuition fees often provide more financial support</vt:lpstr>
      <vt:lpstr>Expenditure per student is high in the UK, especially at tertiary level</vt:lpstr>
      <vt:lpstr>PowerPoint Presentation</vt:lpstr>
      <vt:lpstr>Access to tertiary education is more equitable in the UK than elsewhere</vt:lpstr>
      <vt:lpstr>PowerPoint Presentation</vt:lpstr>
      <vt:lpstr>Comparatively good completion rates</vt:lpstr>
      <vt:lpstr>PowerPoint Presentation</vt:lpstr>
      <vt:lpstr>International student mobility continues to increase almost everywhere</vt:lpstr>
      <vt:lpstr>Strong inflow from Asia</vt:lpstr>
      <vt:lpstr>The share of STEM students varies across countries</vt:lpstr>
      <vt:lpstr>PowerPoint Presentation</vt:lpstr>
      <vt:lpstr>A large share of adults has low literacy skills</vt:lpstr>
      <vt:lpstr>Skill levels have been declining among adults with low attainment</vt:lpstr>
      <vt:lpstr>The skills value of qualifications varies across countries</vt:lpstr>
      <vt:lpstr>PowerPoint Presentation</vt:lpstr>
      <vt:lpstr>Those who need lifelong learning most get the least of it</vt:lpstr>
      <vt:lpstr>Patterns of lifelong learning</vt:lpstr>
      <vt:lpstr>PowerPoint Presentation</vt:lpstr>
      <vt:lpstr>School and work-based VET programmes</vt:lpstr>
      <vt:lpstr>PowerPoint Presentation</vt:lpstr>
      <vt:lpstr>Progress in enrolment in the early years</vt:lpstr>
      <vt:lpstr>Low spending per child in pre-primary education</vt:lpstr>
      <vt:lpstr>More staff but fewer teachers in the early years</vt:lpstr>
      <vt:lpstr>PowerPoint Presentation</vt:lpstr>
      <vt:lpstr>In some countries, education is one of the most important items  of government expenditure</vt:lpstr>
      <vt:lpstr>A high share of GDP invested into education</vt:lpstr>
      <vt:lpstr>Trends in expenditure per student depend on changes in student numbers and in expenditure</vt:lpstr>
      <vt:lpstr>PowerPoint Presentation</vt:lpstr>
      <vt:lpstr>Class sizes in primary education</vt:lpstr>
      <vt:lpstr>Smaller classes or better teachers in secondary eucation? </vt:lpstr>
      <vt:lpstr>PowerPoint Presentation</vt:lpstr>
      <vt:lpstr>In most OECD countries, teacher salaries are lower than the average salaries of tertiary-educated workers</vt:lpstr>
      <vt:lpstr>Minimum and maximum statutory teacher salaries</vt:lpstr>
      <vt:lpstr>Salary progression of teachers</vt:lpstr>
      <vt:lpstr>Most senior academic staff earn more than other tertiary-educated workers</vt:lpstr>
      <vt:lpstr>PowerPoint Presentation</vt:lpstr>
      <vt:lpstr>Share of non-fully qualified teachers</vt:lpstr>
      <vt:lpstr>The number of unfilled teacher vacancies remains moderate in most countries</vt:lpstr>
      <vt:lpstr>Turnover among teachers is high in the UK, with close to 10% of all teachers leaving the profession annually</vt:lpstr>
      <vt:lpstr>Download Education at a Glance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DINARO Darien, EDU/IMEP</dc:creator>
  <cp:lastModifiedBy>Nick Hillman</cp:lastModifiedBy>
  <cp:revision>4</cp:revision>
  <dcterms:created xsi:type="dcterms:W3CDTF">2025-07-15T14:55:59Z</dcterms:created>
  <dcterms:modified xsi:type="dcterms:W3CDTF">2025-09-09T20:46:33Z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0x0101007C51B8079856AC4DB74F0DFA244CA842</vt:lpwstr>
  </property>
  <property fmtid="{D5CDD505-2E9C-101B-9397-08002B2CF9AE}" pid="3" name="MediaServiceImageTags">
    <vt:lpwstr/>
  </property>
  <property fmtid="{D5CDD505-2E9C-101B-9397-08002B2CF9AE}" pid="4" name="MSIP_Label_f6047198-b488-45d0-a177-3effe9f755df_Enabled">
    <vt:lpwstr>true</vt:lpwstr>
  </property>
  <property fmtid="{D5CDD505-2E9C-101B-9397-08002B2CF9AE}" pid="5" name="MSIP_Label_f6047198-b488-45d0-a177-3effe9f755df_SetDate">
    <vt:lpwstr>2025-07-25T11:33:33Z</vt:lpwstr>
  </property>
  <property fmtid="{D5CDD505-2E9C-101B-9397-08002B2CF9AE}" pid="6" name="MSIP_Label_f6047198-b488-45d0-a177-3effe9f755df_Method">
    <vt:lpwstr>Privileged</vt:lpwstr>
  </property>
  <property fmtid="{D5CDD505-2E9C-101B-9397-08002B2CF9AE}" pid="7" name="MSIP_Label_f6047198-b488-45d0-a177-3effe9f755df_Name">
    <vt:lpwstr>Unofficial</vt:lpwstr>
  </property>
  <property fmtid="{D5CDD505-2E9C-101B-9397-08002B2CF9AE}" pid="8" name="MSIP_Label_f6047198-b488-45d0-a177-3effe9f755df_SiteId">
    <vt:lpwstr>ac41c7d4-1f61-460d-b0f4-fc925a2b471c</vt:lpwstr>
  </property>
  <property fmtid="{D5CDD505-2E9C-101B-9397-08002B2CF9AE}" pid="9" name="MSIP_Label_f6047198-b488-45d0-a177-3effe9f755df_ActionId">
    <vt:lpwstr>fc7b3c51-2888-46f6-a3a7-49de67e252de</vt:lpwstr>
  </property>
  <property fmtid="{D5CDD505-2E9C-101B-9397-08002B2CF9AE}" pid="10" name="MSIP_Label_f6047198-b488-45d0-a177-3effe9f755df_ContentBits">
    <vt:lpwstr>2</vt:lpwstr>
  </property>
</Properties>
</file>